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5"/>
  </p:notesMasterIdLst>
  <p:handoutMasterIdLst>
    <p:handoutMasterId r:id="rId116"/>
  </p:handoutMasterIdLst>
  <p:sldIdLst>
    <p:sldId id="1863" r:id="rId2"/>
    <p:sldId id="2177" r:id="rId3"/>
    <p:sldId id="2171" r:id="rId4"/>
    <p:sldId id="2102" r:id="rId5"/>
    <p:sldId id="1953" r:id="rId6"/>
    <p:sldId id="1951" r:id="rId7"/>
    <p:sldId id="2104" r:id="rId8"/>
    <p:sldId id="1958" r:id="rId9"/>
    <p:sldId id="1959" r:id="rId10"/>
    <p:sldId id="2146" r:id="rId11"/>
    <p:sldId id="2147" r:id="rId12"/>
    <p:sldId id="1943" r:id="rId13"/>
    <p:sldId id="1950" r:id="rId14"/>
    <p:sldId id="2148" r:id="rId15"/>
    <p:sldId id="1928" r:id="rId16"/>
    <p:sldId id="2117" r:id="rId17"/>
    <p:sldId id="2000" r:id="rId18"/>
    <p:sldId id="1935" r:id="rId19"/>
    <p:sldId id="1936" r:id="rId20"/>
    <p:sldId id="1989" r:id="rId21"/>
    <p:sldId id="1907" r:id="rId22"/>
    <p:sldId id="2154" r:id="rId23"/>
    <p:sldId id="2169" r:id="rId24"/>
    <p:sldId id="1934" r:id="rId25"/>
    <p:sldId id="2001" r:id="rId26"/>
    <p:sldId id="1990" r:id="rId27"/>
    <p:sldId id="1918" r:id="rId28"/>
    <p:sldId id="2107" r:id="rId29"/>
    <p:sldId id="1917" r:id="rId30"/>
    <p:sldId id="2121" r:id="rId31"/>
    <p:sldId id="2123" r:id="rId32"/>
    <p:sldId id="2122" r:id="rId33"/>
    <p:sldId id="2155" r:id="rId34"/>
    <p:sldId id="2002" r:id="rId35"/>
    <p:sldId id="2165" r:id="rId36"/>
    <p:sldId id="2164" r:id="rId37"/>
    <p:sldId id="1876" r:id="rId38"/>
    <p:sldId id="586" r:id="rId39"/>
    <p:sldId id="1859" r:id="rId40"/>
    <p:sldId id="1886" r:id="rId41"/>
    <p:sldId id="2124" r:id="rId42"/>
    <p:sldId id="2158" r:id="rId43"/>
    <p:sldId id="2159" r:id="rId44"/>
    <p:sldId id="1880" r:id="rId45"/>
    <p:sldId id="2160" r:id="rId46"/>
    <p:sldId id="2161" r:id="rId47"/>
    <p:sldId id="2162" r:id="rId48"/>
    <p:sldId id="2167" r:id="rId49"/>
    <p:sldId id="2168" r:id="rId50"/>
    <p:sldId id="1878" r:id="rId51"/>
    <p:sldId id="2003" r:id="rId52"/>
    <p:sldId id="2125" r:id="rId53"/>
    <p:sldId id="488" r:id="rId54"/>
    <p:sldId id="1804" r:id="rId55"/>
    <p:sldId id="491" r:id="rId56"/>
    <p:sldId id="2126" r:id="rId57"/>
    <p:sldId id="2127" r:id="rId58"/>
    <p:sldId id="2128" r:id="rId59"/>
    <p:sldId id="493" r:id="rId60"/>
    <p:sldId id="1788" r:id="rId61"/>
    <p:sldId id="1896" r:id="rId62"/>
    <p:sldId id="628" r:id="rId63"/>
    <p:sldId id="1789" r:id="rId64"/>
    <p:sldId id="1897" r:id="rId65"/>
    <p:sldId id="495" r:id="rId66"/>
    <p:sldId id="1793" r:id="rId67"/>
    <p:sldId id="1799" r:id="rId68"/>
    <p:sldId id="1794" r:id="rId69"/>
    <p:sldId id="1795" r:id="rId70"/>
    <p:sldId id="1796" r:id="rId71"/>
    <p:sldId id="1797" r:id="rId72"/>
    <p:sldId id="1798" r:id="rId73"/>
    <p:sldId id="1800" r:id="rId74"/>
    <p:sldId id="2129" r:id="rId75"/>
    <p:sldId id="1801" r:id="rId76"/>
    <p:sldId id="2130" r:id="rId77"/>
    <p:sldId id="2131" r:id="rId78"/>
    <p:sldId id="1806" r:id="rId79"/>
    <p:sldId id="2134" r:id="rId80"/>
    <p:sldId id="1807" r:id="rId81"/>
    <p:sldId id="2132" r:id="rId82"/>
    <p:sldId id="2135" r:id="rId83"/>
    <p:sldId id="2133" r:id="rId84"/>
    <p:sldId id="1813" r:id="rId85"/>
    <p:sldId id="2137" r:id="rId86"/>
    <p:sldId id="510" r:id="rId87"/>
    <p:sldId id="1828" r:id="rId88"/>
    <p:sldId id="1829" r:id="rId89"/>
    <p:sldId id="513" r:id="rId90"/>
    <p:sldId id="514" r:id="rId91"/>
    <p:sldId id="1817" r:id="rId92"/>
    <p:sldId id="1820" r:id="rId93"/>
    <p:sldId id="1824" r:id="rId94"/>
    <p:sldId id="1965" r:id="rId95"/>
    <p:sldId id="2138" r:id="rId96"/>
    <p:sldId id="2139" r:id="rId97"/>
    <p:sldId id="2140" r:id="rId98"/>
    <p:sldId id="2141" r:id="rId99"/>
    <p:sldId id="1856" r:id="rId100"/>
    <p:sldId id="2142" r:id="rId101"/>
    <p:sldId id="2144" r:id="rId102"/>
    <p:sldId id="2143" r:id="rId103"/>
    <p:sldId id="1823" r:id="rId104"/>
    <p:sldId id="2145" r:id="rId105"/>
    <p:sldId id="2149" r:id="rId106"/>
    <p:sldId id="516" r:id="rId107"/>
    <p:sldId id="517" r:id="rId108"/>
    <p:sldId id="1987" r:id="rId109"/>
    <p:sldId id="463" r:id="rId110"/>
    <p:sldId id="2170" r:id="rId111"/>
    <p:sldId id="2006" r:id="rId112"/>
    <p:sldId id="2150" r:id="rId113"/>
    <p:sldId id="2151" r:id="rId1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1">
          <p15:clr>
            <a:srgbClr val="A4A3A4"/>
          </p15:clr>
        </p15:guide>
        <p15:guide id="2" pos="234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53FAB"/>
    <a:srgbClr val="024B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630"/>
    <p:restoredTop sz="80136"/>
  </p:normalViewPr>
  <p:slideViewPr>
    <p:cSldViewPr snapToGrid="0">
      <p:cViewPr varScale="1">
        <p:scale>
          <a:sx n="97" d="100"/>
          <a:sy n="97" d="100"/>
        </p:scale>
        <p:origin x="1224" y="184"/>
      </p:cViewPr>
      <p:guideLst>
        <p:guide orient="horz" pos="2201"/>
        <p:guide pos="2347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11520"/>
    </p:cViewPr>
  </p:sorterViewPr>
  <p:notesViewPr>
    <p:cSldViewPr snapToGrid="0">
      <p:cViewPr varScale="1">
        <p:scale>
          <a:sx n="88" d="100"/>
          <a:sy n="88" d="100"/>
        </p:scale>
        <p:origin x="3822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presProps" Target="presProp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viewProps" Target="view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934B7E-0B2B-5E49-A918-8AFD6AA366B5}" type="datetime1">
              <a:rPr lang="en-US"/>
              <a:t>9/15/21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3E8FCF-8D2F-D148-9A99-80B9EBB50B13}" type="slidenum">
              <a:r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489625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D1C280-96A2-4249-BF83-22F270A3397E}" type="datetime1">
              <a:rPr lang="en-US"/>
              <a:t>9/15/21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E89ABF-3EF1-3E41-BA86-851DA49508B5}" type="slidenum">
              <a:r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868852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E89ABF-3EF1-3E41-BA86-851DA49508B5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36141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E89ABF-3EF1-3E41-BA86-851DA49508B5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39696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E89ABF-3EF1-3E41-BA86-851DA49508B5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53744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E89ABF-3EF1-3E41-BA86-851DA49508B5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78695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E89ABF-3EF1-3E41-BA86-851DA49508B5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42671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E89ABF-3EF1-3E41-BA86-851DA49508B5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3735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E89ABF-3EF1-3E41-BA86-851DA49508B5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22523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E89ABF-3EF1-3E41-BA86-851DA49508B5}" type="slidenum">
              <a:rPr lang="en-IL" smtClean="0"/>
              <a:t>36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3040225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E89ABF-3EF1-3E41-BA86-851DA49508B5}" type="slidenum">
              <a:rPr lang="en-US" smtClean="0"/>
              <a:t>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98314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it header 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679700" y="2672252"/>
            <a:ext cx="7086600" cy="580147"/>
          </a:xfrm>
        </p:spPr>
        <p:txBody>
          <a:bodyPr>
            <a:normAutofit/>
          </a:bodyPr>
          <a:lstStyle>
            <a:lvl1pPr marL="0" indent="0" algn="ctr">
              <a:spcBef>
                <a:spcPts val="2200"/>
              </a:spcBef>
              <a:buNone/>
              <a:defRPr sz="2200" baseline="0">
                <a:latin typeface="Avenir Medium"/>
                <a:cs typeface="Avenir Medium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 Week I, Unit J: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/>
          <a:srcRect l="63357" t="5251" r="3343" b="10503"/>
          <a:stretch/>
        </p:blipFill>
        <p:spPr>
          <a:xfrm>
            <a:off x="8923507" y="0"/>
            <a:ext cx="3268493" cy="104139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/>
          <a:srcRect l="37755" t="5251" r="32968" b="10503"/>
          <a:stretch/>
        </p:blipFill>
        <p:spPr>
          <a:xfrm>
            <a:off x="-1" y="0"/>
            <a:ext cx="8995589" cy="1041399"/>
          </a:xfrm>
          <a:prstGeom prst="rect">
            <a:avLst/>
          </a:prstGeom>
        </p:spPr>
      </p:pic>
      <p:sp>
        <p:nvSpPr>
          <p:cNvPr id="15" name="TextBox 14"/>
          <p:cNvSpPr txBox="1"/>
          <p:nvPr userDrawn="1"/>
        </p:nvSpPr>
        <p:spPr>
          <a:xfrm>
            <a:off x="4207030" y="4706446"/>
            <a:ext cx="3930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kern="1200" dirty="0">
                <a:solidFill>
                  <a:schemeClr val="tx1"/>
                </a:solidFill>
                <a:latin typeface="Avenir Next Medium"/>
                <a:ea typeface="+mn-ea"/>
                <a:cs typeface="Avenir Next Medium"/>
              </a:rPr>
              <a:t>Noam Nisan and Shimon Schocken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0" hasCustomPrompt="1"/>
          </p:nvPr>
        </p:nvSpPr>
        <p:spPr>
          <a:xfrm>
            <a:off x="2117841" y="3256456"/>
            <a:ext cx="8210317" cy="770121"/>
          </a:xfrm>
        </p:spPr>
        <p:txBody>
          <a:bodyPr>
            <a:normAutofit/>
          </a:bodyPr>
          <a:lstStyle>
            <a:lvl1pPr marL="0" indent="0" algn="ctr">
              <a:buNone/>
              <a:defRPr lang="en-US" sz="4000" kern="1200" baseline="0">
                <a:solidFill>
                  <a:schemeClr val="tx1"/>
                </a:solidFill>
                <a:latin typeface="Avenir Medium"/>
                <a:ea typeface="+mn-ea"/>
                <a:cs typeface="Avenir Medium"/>
              </a:defRPr>
            </a:lvl1pPr>
          </a:lstStyle>
          <a:p>
            <a:pPr lvl="0"/>
            <a:r>
              <a:rPr lang="en-US"/>
              <a:t>Title of Unit</a:t>
            </a:r>
          </a:p>
        </p:txBody>
      </p:sp>
      <p:sp>
        <p:nvSpPr>
          <p:cNvPr id="8" name="Footer Placeholder 7"/>
          <p:cNvSpPr txBox="1">
            <a:spLocks/>
          </p:cNvSpPr>
          <p:nvPr userDrawn="1"/>
        </p:nvSpPr>
        <p:spPr>
          <a:xfrm>
            <a:off x="123555" y="116462"/>
            <a:ext cx="4473178" cy="84846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2400" dirty="0">
                <a:solidFill>
                  <a:srgbClr val="FF6600"/>
                </a:solidFill>
              </a:rPr>
              <a:t>From Nand to Tetris</a:t>
            </a:r>
          </a:p>
          <a:p>
            <a:pPr>
              <a:spcBef>
                <a:spcPts val="300"/>
              </a:spcBef>
            </a:pPr>
            <a:r>
              <a:rPr lang="en-US" sz="1600" i="1" dirty="0">
                <a:solidFill>
                  <a:srgbClr val="FF6600"/>
                </a:solidFill>
              </a:rPr>
              <a:t>Building</a:t>
            </a:r>
            <a:r>
              <a:rPr lang="en-US" sz="1600" i="1" baseline="0" dirty="0">
                <a:solidFill>
                  <a:srgbClr val="FF6600"/>
                </a:solidFill>
              </a:rPr>
              <a:t> a Modern Computer from First Principles</a:t>
            </a:r>
            <a:endParaRPr lang="en-US" sz="1600" i="1" dirty="0">
              <a:solidFill>
                <a:srgbClr val="FF6600"/>
              </a:solidFill>
            </a:endParaRPr>
          </a:p>
        </p:txBody>
      </p:sp>
      <p:sp>
        <p:nvSpPr>
          <p:cNvPr id="5" name="TextBox 4"/>
          <p:cNvSpPr txBox="1"/>
          <p:nvPr userDrawn="1"/>
        </p:nvSpPr>
        <p:spPr>
          <a:xfrm>
            <a:off x="8680824" y="6394824"/>
            <a:ext cx="273423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87790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96614"/>
            <a:ext cx="7783002" cy="57727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6341" y="1080229"/>
            <a:ext cx="3509035" cy="52781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815677" y="805985"/>
            <a:ext cx="7821807" cy="36291"/>
          </a:xfrm>
          <a:prstGeom prst="line">
            <a:avLst/>
          </a:prstGeom>
          <a:ln w="19050" cap="flat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4502222" y="1090409"/>
            <a:ext cx="4143403" cy="522763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215380" y="6399101"/>
            <a:ext cx="488454" cy="307503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504AB9-C8DC-1643-9750-58A77BC25CE8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08115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ode 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96614"/>
            <a:ext cx="10515600" cy="57727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6341" y="1080229"/>
            <a:ext cx="5039522" cy="52781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815677" y="789704"/>
            <a:ext cx="10571311" cy="52572"/>
          </a:xfrm>
          <a:prstGeom prst="line">
            <a:avLst/>
          </a:prstGeom>
          <a:ln w="19050" cap="flat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215380" y="6399101"/>
            <a:ext cx="488454" cy="307503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504AB9-C8DC-1643-9750-58A77BC25CE8}" type="slidenum">
              <a:rPr lang="en-US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6273800" y="1052513"/>
            <a:ext cx="5089525" cy="5326062"/>
          </a:xfrm>
          <a:solidFill>
            <a:schemeClr val="accent1">
              <a:lumMod val="20000"/>
              <a:lumOff val="80000"/>
            </a:schemeClr>
          </a:solidFill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lIns="144000" tIns="93600" rIns="144000" bIns="93600">
            <a:normAutofit/>
          </a:bodyPr>
          <a:lstStyle>
            <a:lvl1pPr marL="0" indent="0">
              <a:spcBef>
                <a:spcPts val="200"/>
              </a:spcBef>
              <a:buNone/>
              <a:defRPr sz="1400">
                <a:latin typeface="Consolas"/>
                <a:cs typeface="Consolas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683800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96614"/>
            <a:ext cx="7783002" cy="57727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6341" y="1080229"/>
            <a:ext cx="3509035" cy="52781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815677" y="805985"/>
            <a:ext cx="7821807" cy="36291"/>
          </a:xfrm>
          <a:prstGeom prst="line">
            <a:avLst/>
          </a:prstGeom>
          <a:ln w="19050" cap="flat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215380" y="6399101"/>
            <a:ext cx="488454" cy="307503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504AB9-C8DC-1643-9750-58A77BC25CE8}" type="slidenum">
              <a:rPr lang="en-US"/>
              <a:pPr/>
              <a:t>‹#›</a:t>
            </a:fld>
            <a:endParaRPr 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4634142" y="1080945"/>
            <a:ext cx="4019086" cy="5326062"/>
          </a:xfrm>
          <a:solidFill>
            <a:schemeClr val="accent1">
              <a:lumMod val="20000"/>
              <a:lumOff val="80000"/>
            </a:schemeClr>
          </a:solidFill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lIns="144000" tIns="93600" rIns="144000" bIns="93600">
            <a:normAutofit/>
          </a:bodyPr>
          <a:lstStyle>
            <a:lvl1pPr marL="0" indent="0">
              <a:spcBef>
                <a:spcPts val="200"/>
              </a:spcBef>
              <a:buNone/>
              <a:defRPr sz="1400">
                <a:latin typeface="Consolas"/>
                <a:cs typeface="Consolas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828657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96614"/>
            <a:ext cx="10515600" cy="57727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815677" y="789704"/>
            <a:ext cx="10571311" cy="52572"/>
          </a:xfrm>
          <a:prstGeom prst="line">
            <a:avLst/>
          </a:prstGeom>
          <a:ln w="19050" cap="flat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215380" y="6399101"/>
            <a:ext cx="488454" cy="307503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504AB9-C8DC-1643-9750-58A77BC25CE8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16278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96614"/>
            <a:ext cx="7799284" cy="57727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815677" y="830409"/>
            <a:ext cx="7813666" cy="11867"/>
          </a:xfrm>
          <a:prstGeom prst="line">
            <a:avLst/>
          </a:prstGeom>
          <a:ln w="19050" cap="flat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215380" y="6399101"/>
            <a:ext cx="488454" cy="307503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504AB9-C8DC-1643-9750-58A77BC25CE8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71212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it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68976" y="1961562"/>
            <a:ext cx="3466297" cy="580147"/>
          </a:xfrm>
        </p:spPr>
        <p:txBody>
          <a:bodyPr>
            <a:normAutofit/>
          </a:bodyPr>
          <a:lstStyle>
            <a:lvl1pPr marL="0" indent="0" algn="ctr">
              <a:spcBef>
                <a:spcPts val="2200"/>
              </a:spcBef>
              <a:buNone/>
              <a:defRPr sz="2200" baseline="0">
                <a:latin typeface="Avenir Medium"/>
                <a:cs typeface="Avenir Medium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 Chapter 2</a:t>
            </a:r>
          </a:p>
        </p:txBody>
      </p:sp>
      <p:grpSp>
        <p:nvGrpSpPr>
          <p:cNvPr id="2" name="Group 1"/>
          <p:cNvGrpSpPr/>
          <p:nvPr userDrawn="1"/>
        </p:nvGrpSpPr>
        <p:grpSpPr>
          <a:xfrm>
            <a:off x="0" y="0"/>
            <a:ext cx="8634431" cy="1041399"/>
            <a:chOff x="0" y="0"/>
            <a:chExt cx="8634431" cy="1041399"/>
          </a:xfrm>
        </p:grpSpPr>
        <p:pic>
          <p:nvPicPr>
            <p:cNvPr id="11" name="Picture 10"/>
            <p:cNvPicPr>
              <a:picLocks noChangeAspect="1"/>
            </p:cNvPicPr>
            <p:nvPr userDrawn="1"/>
          </p:nvPicPr>
          <p:blipFill rotWithShape="1">
            <a:blip r:embed="rId2"/>
            <a:srcRect l="63357" t="5251" r="3343" b="10503"/>
            <a:stretch/>
          </p:blipFill>
          <p:spPr>
            <a:xfrm>
              <a:off x="5365938" y="0"/>
              <a:ext cx="3268493" cy="1041399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 userDrawn="1"/>
          </p:nvPicPr>
          <p:blipFill rotWithShape="1">
            <a:blip r:embed="rId2"/>
            <a:srcRect l="37755" t="5251" r="32968" b="10503"/>
            <a:stretch/>
          </p:blipFill>
          <p:spPr>
            <a:xfrm>
              <a:off x="0" y="0"/>
              <a:ext cx="5438114" cy="1041399"/>
            </a:xfrm>
            <a:prstGeom prst="rect">
              <a:avLst/>
            </a:prstGeom>
          </p:spPr>
        </p:pic>
      </p:grpSp>
      <p:sp>
        <p:nvSpPr>
          <p:cNvPr id="14" name="Footer Placeholder 7"/>
          <p:cNvSpPr txBox="1">
            <a:spLocks/>
          </p:cNvSpPr>
          <p:nvPr userDrawn="1"/>
        </p:nvSpPr>
        <p:spPr>
          <a:xfrm>
            <a:off x="123555" y="116462"/>
            <a:ext cx="4473178" cy="84846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2400" dirty="0">
                <a:solidFill>
                  <a:srgbClr val="FF6600"/>
                </a:solidFill>
              </a:rPr>
              <a:t>From Nand to Tetris</a:t>
            </a:r>
          </a:p>
          <a:p>
            <a:pPr>
              <a:spcBef>
                <a:spcPts val="300"/>
              </a:spcBef>
            </a:pPr>
            <a:r>
              <a:rPr lang="en-US" sz="1600" i="1" dirty="0">
                <a:solidFill>
                  <a:srgbClr val="FF6600"/>
                </a:solidFill>
              </a:rPr>
              <a:t>Building</a:t>
            </a:r>
            <a:r>
              <a:rPr lang="en-US" sz="1600" i="1" baseline="0" dirty="0">
                <a:solidFill>
                  <a:srgbClr val="FF6600"/>
                </a:solidFill>
              </a:rPr>
              <a:t> a Modern Computer from First Principles</a:t>
            </a:r>
            <a:endParaRPr lang="en-US" sz="1600" i="1" dirty="0">
              <a:solidFill>
                <a:srgbClr val="FF6600"/>
              </a:solidFill>
            </a:endParaRP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0" hasCustomPrompt="1"/>
          </p:nvPr>
        </p:nvSpPr>
        <p:spPr>
          <a:xfrm>
            <a:off x="855586" y="2642252"/>
            <a:ext cx="6893078" cy="770121"/>
          </a:xfrm>
        </p:spPr>
        <p:txBody>
          <a:bodyPr>
            <a:normAutofit/>
          </a:bodyPr>
          <a:lstStyle>
            <a:lvl1pPr marL="0" indent="0" algn="ctr">
              <a:buNone/>
              <a:defRPr lang="en-US" sz="4000" kern="1200" baseline="0">
                <a:solidFill>
                  <a:schemeClr val="tx1"/>
                </a:solidFill>
                <a:latin typeface="Avenir Medium"/>
                <a:ea typeface="+mn-ea"/>
                <a:cs typeface="Avenir Medium"/>
              </a:defRPr>
            </a:lvl1pPr>
          </a:lstStyle>
          <a:p>
            <a:pPr lvl="0"/>
            <a:r>
              <a:rPr lang="en-US"/>
              <a:t>Title of Unit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8680824" y="6394824"/>
            <a:ext cx="273423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89788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it end 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65400" y="1745093"/>
            <a:ext cx="7086600" cy="580147"/>
          </a:xfrm>
        </p:spPr>
        <p:txBody>
          <a:bodyPr>
            <a:normAutofit/>
          </a:bodyPr>
          <a:lstStyle>
            <a:lvl1pPr marL="0" indent="0" algn="ctr">
              <a:spcBef>
                <a:spcPts val="2200"/>
              </a:spcBef>
              <a:buNone/>
              <a:defRPr sz="2200" baseline="0">
                <a:solidFill>
                  <a:srgbClr val="7F7F7F"/>
                </a:solidFill>
                <a:latin typeface="Avenir Medium"/>
                <a:cs typeface="Avenir Medium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 Week I, Unit J: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/>
          <a:srcRect l="63357" t="5251" r="3343" b="10503"/>
          <a:stretch/>
        </p:blipFill>
        <p:spPr>
          <a:xfrm>
            <a:off x="8923507" y="0"/>
            <a:ext cx="3268493" cy="104139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/>
          <a:srcRect l="37755" t="5251" r="32968" b="10503"/>
          <a:stretch/>
        </p:blipFill>
        <p:spPr>
          <a:xfrm>
            <a:off x="-1" y="0"/>
            <a:ext cx="8995589" cy="1041399"/>
          </a:xfrm>
          <a:prstGeom prst="rect">
            <a:avLst/>
          </a:prstGeom>
        </p:spPr>
      </p:pic>
      <p:sp>
        <p:nvSpPr>
          <p:cNvPr id="22" name="Text Placeholder 21"/>
          <p:cNvSpPr>
            <a:spLocks noGrp="1"/>
          </p:cNvSpPr>
          <p:nvPr>
            <p:ph type="body" sz="quarter" idx="10" hasCustomPrompt="1"/>
          </p:nvPr>
        </p:nvSpPr>
        <p:spPr>
          <a:xfrm>
            <a:off x="2003541" y="2396086"/>
            <a:ext cx="8210317" cy="770121"/>
          </a:xfrm>
        </p:spPr>
        <p:txBody>
          <a:bodyPr>
            <a:normAutofit/>
          </a:bodyPr>
          <a:lstStyle>
            <a:lvl1pPr marL="0" indent="0" algn="ctr">
              <a:buNone/>
              <a:defRPr lang="en-US" sz="4000" kern="1200" baseline="0">
                <a:solidFill>
                  <a:srgbClr val="7F7F7F"/>
                </a:solidFill>
                <a:latin typeface="Avenir Medium"/>
                <a:ea typeface="+mn-ea"/>
                <a:cs typeface="Avenir Medium"/>
              </a:defRPr>
            </a:lvl1pPr>
          </a:lstStyle>
          <a:p>
            <a:pPr lvl="0"/>
            <a:r>
              <a:rPr lang="en-US"/>
              <a:t>Title of Unit</a:t>
            </a:r>
          </a:p>
        </p:txBody>
      </p:sp>
      <p:sp>
        <p:nvSpPr>
          <p:cNvPr id="9" name="Text Placeholder 21"/>
          <p:cNvSpPr>
            <a:spLocks noGrp="1"/>
          </p:cNvSpPr>
          <p:nvPr>
            <p:ph type="body" sz="quarter" idx="11" hasCustomPrompt="1"/>
          </p:nvPr>
        </p:nvSpPr>
        <p:spPr>
          <a:xfrm>
            <a:off x="2003541" y="4570577"/>
            <a:ext cx="8210317" cy="770121"/>
          </a:xfrm>
        </p:spPr>
        <p:txBody>
          <a:bodyPr>
            <a:normAutofit/>
          </a:bodyPr>
          <a:lstStyle>
            <a:lvl1pPr marL="0" indent="0" algn="ctr">
              <a:buNone/>
              <a:defRPr lang="en-US" sz="4000" kern="1200" baseline="0">
                <a:solidFill>
                  <a:schemeClr val="tx1"/>
                </a:solidFill>
                <a:latin typeface="Avenir Medium"/>
                <a:ea typeface="+mn-ea"/>
                <a:cs typeface="Avenir Medium"/>
              </a:defRPr>
            </a:lvl1pPr>
          </a:lstStyle>
          <a:p>
            <a:pPr lvl="0"/>
            <a:r>
              <a:rPr lang="en-US"/>
              <a:t>Title of Next Unit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5268835" y="3946251"/>
            <a:ext cx="16797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400" u="sng" dirty="0"/>
              <a:t>Coming Up:</a:t>
            </a:r>
          </a:p>
        </p:txBody>
      </p:sp>
      <p:sp>
        <p:nvSpPr>
          <p:cNvPr id="10" name="Footer Placeholder 7"/>
          <p:cNvSpPr txBox="1">
            <a:spLocks/>
          </p:cNvSpPr>
          <p:nvPr userDrawn="1"/>
        </p:nvSpPr>
        <p:spPr>
          <a:xfrm>
            <a:off x="123555" y="116462"/>
            <a:ext cx="4473178" cy="84846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2400" dirty="0">
                <a:solidFill>
                  <a:srgbClr val="FF6600"/>
                </a:solidFill>
              </a:rPr>
              <a:t>From Nand to Tetris</a:t>
            </a:r>
          </a:p>
          <a:p>
            <a:pPr>
              <a:spcBef>
                <a:spcPts val="300"/>
              </a:spcBef>
            </a:pPr>
            <a:r>
              <a:rPr lang="en-US" sz="1600" i="1" dirty="0">
                <a:solidFill>
                  <a:srgbClr val="FF6600"/>
                </a:solidFill>
              </a:rPr>
              <a:t>Building</a:t>
            </a:r>
            <a:r>
              <a:rPr lang="en-US" sz="1600" i="1" baseline="0" dirty="0">
                <a:solidFill>
                  <a:srgbClr val="FF6600"/>
                </a:solidFill>
              </a:rPr>
              <a:t> a Modern Computer from First Principles</a:t>
            </a:r>
            <a:endParaRPr lang="en-US" sz="1600" i="1" dirty="0">
              <a:solidFill>
                <a:srgbClr val="FF6600"/>
              </a:solidFill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8680824" y="6394824"/>
            <a:ext cx="273423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19675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it 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679700" y="1982808"/>
            <a:ext cx="3214304" cy="580147"/>
          </a:xfrm>
        </p:spPr>
        <p:txBody>
          <a:bodyPr>
            <a:normAutofit/>
          </a:bodyPr>
          <a:lstStyle>
            <a:lvl1pPr marL="0" indent="0" algn="ctr">
              <a:spcBef>
                <a:spcPts val="2200"/>
              </a:spcBef>
              <a:buNone/>
              <a:defRPr sz="2200" baseline="0">
                <a:solidFill>
                  <a:srgbClr val="7F7F7F"/>
                </a:solidFill>
                <a:latin typeface="Avenir Medium"/>
                <a:cs typeface="Avenir Medium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 Week i, Unit i-j: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0" hasCustomPrompt="1"/>
          </p:nvPr>
        </p:nvSpPr>
        <p:spPr>
          <a:xfrm>
            <a:off x="1290600" y="2469358"/>
            <a:ext cx="6023049" cy="770121"/>
          </a:xfrm>
        </p:spPr>
        <p:txBody>
          <a:bodyPr>
            <a:normAutofit/>
          </a:bodyPr>
          <a:lstStyle>
            <a:lvl1pPr marL="0" indent="0" algn="ctr">
              <a:buNone/>
              <a:defRPr lang="en-US" sz="4000" kern="1200" baseline="0">
                <a:solidFill>
                  <a:srgbClr val="7F7F7F"/>
                </a:solidFill>
                <a:latin typeface="Avenir Medium"/>
                <a:ea typeface="+mn-ea"/>
                <a:cs typeface="Avenir Medium"/>
              </a:defRPr>
            </a:lvl1pPr>
          </a:lstStyle>
          <a:p>
            <a:pPr lvl="0"/>
            <a:r>
              <a:rPr lang="en-US"/>
              <a:t>Title of Unit</a:t>
            </a:r>
          </a:p>
        </p:txBody>
      </p:sp>
      <p:sp>
        <p:nvSpPr>
          <p:cNvPr id="9" name="Text Placeholder 21"/>
          <p:cNvSpPr>
            <a:spLocks noGrp="1"/>
          </p:cNvSpPr>
          <p:nvPr>
            <p:ph type="body" sz="quarter" idx="11" hasCustomPrompt="1"/>
          </p:nvPr>
        </p:nvSpPr>
        <p:spPr>
          <a:xfrm>
            <a:off x="1314992" y="4595001"/>
            <a:ext cx="5974266" cy="770121"/>
          </a:xfrm>
        </p:spPr>
        <p:txBody>
          <a:bodyPr>
            <a:normAutofit/>
          </a:bodyPr>
          <a:lstStyle>
            <a:lvl1pPr marL="0" indent="0" algn="ctr">
              <a:buNone/>
              <a:defRPr lang="en-US" sz="4000" kern="1200" baseline="0">
                <a:solidFill>
                  <a:schemeClr val="tx1"/>
                </a:solidFill>
                <a:latin typeface="Avenir Medium"/>
                <a:ea typeface="+mn-ea"/>
                <a:cs typeface="Avenir Medium"/>
              </a:defRPr>
            </a:lvl1pPr>
          </a:lstStyle>
          <a:p>
            <a:pPr lvl="0"/>
            <a:r>
              <a:rPr lang="en-US"/>
              <a:t>Title of Next Unit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3454458" y="3962533"/>
            <a:ext cx="16953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400" u="sng" dirty="0"/>
              <a:t>Coming Up:</a:t>
            </a:r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0" y="0"/>
            <a:ext cx="8634431" cy="1041399"/>
            <a:chOff x="0" y="0"/>
            <a:chExt cx="8634431" cy="1041399"/>
          </a:xfrm>
        </p:grpSpPr>
        <p:pic>
          <p:nvPicPr>
            <p:cNvPr id="17" name="Picture 16"/>
            <p:cNvPicPr>
              <a:picLocks noChangeAspect="1"/>
            </p:cNvPicPr>
            <p:nvPr userDrawn="1"/>
          </p:nvPicPr>
          <p:blipFill rotWithShape="1">
            <a:blip r:embed="rId2"/>
            <a:srcRect l="63357" t="5251" r="3343" b="10503"/>
            <a:stretch/>
          </p:blipFill>
          <p:spPr>
            <a:xfrm>
              <a:off x="5365938" y="0"/>
              <a:ext cx="3268493" cy="1041399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 userDrawn="1"/>
          </p:nvPicPr>
          <p:blipFill rotWithShape="1">
            <a:blip r:embed="rId2"/>
            <a:srcRect l="37755" t="5251" r="32968" b="10503"/>
            <a:stretch/>
          </p:blipFill>
          <p:spPr>
            <a:xfrm>
              <a:off x="0" y="0"/>
              <a:ext cx="5438114" cy="1041399"/>
            </a:xfrm>
            <a:prstGeom prst="rect">
              <a:avLst/>
            </a:prstGeom>
          </p:spPr>
        </p:pic>
      </p:grpSp>
      <p:sp>
        <p:nvSpPr>
          <p:cNvPr id="10" name="Footer Placeholder 7"/>
          <p:cNvSpPr txBox="1">
            <a:spLocks/>
          </p:cNvSpPr>
          <p:nvPr userDrawn="1"/>
        </p:nvSpPr>
        <p:spPr>
          <a:xfrm>
            <a:off x="123555" y="116462"/>
            <a:ext cx="4473178" cy="84846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2400" dirty="0">
                <a:solidFill>
                  <a:srgbClr val="FF6600"/>
                </a:solidFill>
              </a:rPr>
              <a:t>From Nand to Tetris</a:t>
            </a:r>
          </a:p>
          <a:p>
            <a:pPr>
              <a:spcBef>
                <a:spcPts val="300"/>
              </a:spcBef>
            </a:pPr>
            <a:r>
              <a:rPr lang="en-US" sz="1600" i="1" dirty="0">
                <a:solidFill>
                  <a:srgbClr val="FF6600"/>
                </a:solidFill>
              </a:rPr>
              <a:t>Building</a:t>
            </a:r>
            <a:r>
              <a:rPr lang="en-US" sz="1600" i="1" baseline="0" dirty="0">
                <a:solidFill>
                  <a:srgbClr val="FF6600"/>
                </a:solidFill>
              </a:rPr>
              <a:t> a Modern Computer from First Principles</a:t>
            </a:r>
            <a:endParaRPr lang="en-US" sz="1600" i="1" dirty="0">
              <a:solidFill>
                <a:srgbClr val="FF6600"/>
              </a:solidFill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8680824" y="6394824"/>
            <a:ext cx="273423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55949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96614"/>
            <a:ext cx="10515600" cy="57727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6341" y="1080229"/>
            <a:ext cx="10515600" cy="52781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815677" y="789704"/>
            <a:ext cx="10571311" cy="52572"/>
          </a:xfrm>
          <a:prstGeom prst="line">
            <a:avLst/>
          </a:prstGeom>
          <a:ln w="19050" cap="flat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215380" y="6399101"/>
            <a:ext cx="488454" cy="307503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504AB9-C8DC-1643-9750-58A77BC25CE8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5668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96614"/>
            <a:ext cx="7799284" cy="57727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6341" y="1080229"/>
            <a:ext cx="7774861" cy="52781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815677" y="830409"/>
            <a:ext cx="7813666" cy="11867"/>
          </a:xfrm>
          <a:prstGeom prst="line">
            <a:avLst/>
          </a:prstGeom>
          <a:ln w="19050" cap="flat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215380" y="6399101"/>
            <a:ext cx="488454" cy="307503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504AB9-C8DC-1643-9750-58A77BC25CE8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7544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96614"/>
            <a:ext cx="10515600" cy="57727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6341" y="1080229"/>
            <a:ext cx="5039522" cy="52781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815677" y="789704"/>
            <a:ext cx="10571311" cy="52572"/>
          </a:xfrm>
          <a:prstGeom prst="line">
            <a:avLst/>
          </a:prstGeom>
          <a:ln w="19050" cap="flat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2"/>
          <p:cNvSpPr>
            <a:spLocks noGrp="1"/>
          </p:cNvSpPr>
          <p:nvPr>
            <p:ph idx="14"/>
          </p:nvPr>
        </p:nvSpPr>
        <p:spPr>
          <a:xfrm>
            <a:off x="6339164" y="1086087"/>
            <a:ext cx="5039522" cy="52781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215380" y="6399101"/>
            <a:ext cx="488454" cy="307503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504AB9-C8DC-1643-9750-58A77BC25CE8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9319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96614"/>
            <a:ext cx="7783002" cy="57727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6340" y="1031383"/>
            <a:ext cx="3745121" cy="52781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815677" y="805985"/>
            <a:ext cx="7829948" cy="36291"/>
          </a:xfrm>
          <a:prstGeom prst="line">
            <a:avLst/>
          </a:prstGeom>
          <a:ln w="19050" cap="flat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2"/>
          <p:cNvSpPr>
            <a:spLocks noGrp="1"/>
          </p:cNvSpPr>
          <p:nvPr>
            <p:ph idx="14"/>
          </p:nvPr>
        </p:nvSpPr>
        <p:spPr>
          <a:xfrm>
            <a:off x="4873806" y="1061664"/>
            <a:ext cx="3747398" cy="52781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215380" y="6399101"/>
            <a:ext cx="488454" cy="307503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504AB9-C8DC-1643-9750-58A77BC25CE8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71766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icture 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96614"/>
            <a:ext cx="10515600" cy="57727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6341" y="1080229"/>
            <a:ext cx="5039522" cy="52781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815677" y="789704"/>
            <a:ext cx="10571311" cy="52572"/>
          </a:xfrm>
          <a:prstGeom prst="line">
            <a:avLst/>
          </a:prstGeom>
          <a:ln w="19050" cap="flat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6342063" y="1098550"/>
            <a:ext cx="5006975" cy="522763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215380" y="6399101"/>
            <a:ext cx="488454" cy="307503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504AB9-C8DC-1643-9750-58A77BC25CE8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11147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236849"/>
            <a:ext cx="10515600" cy="7252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218630"/>
            <a:ext cx="10515600" cy="50027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823813" y="6509000"/>
            <a:ext cx="11197483" cy="307777"/>
          </a:xfrm>
          <a:prstGeom prst="rect">
            <a:avLst/>
          </a:prstGeom>
          <a:noFill/>
        </p:spPr>
        <p:txBody>
          <a:bodyPr wrap="square" lIns="0" rIns="0" rtlCol="0" anchor="ctr" anchorCtr="0">
            <a:sp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Nand to Tetris / www.nand2tetris.org</a:t>
            </a:r>
            <a:r>
              <a:rPr lang="en-US" sz="1400" baseline="0" dirty="0">
                <a:solidFill>
                  <a:schemeClr val="bg1">
                    <a:lumMod val="50000"/>
                  </a:schemeClr>
                </a:solidFill>
              </a:rPr>
              <a:t> / Chapter 2 / 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Copyright</a:t>
            </a:r>
            <a:r>
              <a:rPr lang="en-US" sz="1400" baseline="0" dirty="0">
                <a:solidFill>
                  <a:schemeClr val="bg1">
                    <a:lumMod val="50000"/>
                  </a:schemeClr>
                </a:solidFill>
              </a:rPr>
              <a:t> © Noam Nisan and Shimon Schocken                                                               Slide </a:t>
            </a:r>
            <a:fld id="{08E9334E-AA4E-1C44-B6C7-D333BCD3AF3D}" type="slidenum">
              <a:rPr sz="1400" kern="1200" baseline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‹#›</a:t>
            </a:fld>
            <a:endParaRPr lang="en-US" sz="1400" kern="1200" baseline="0" dirty="0">
              <a:solidFill>
                <a:schemeClr val="bg1">
                  <a:lumMod val="50000"/>
                </a:schemeClr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753402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72" r:id="rId2"/>
    <p:sldLayoutId id="2147483667" r:id="rId3"/>
    <p:sldLayoutId id="2147483674" r:id="rId4"/>
    <p:sldLayoutId id="2147483650" r:id="rId5"/>
    <p:sldLayoutId id="2147483669" r:id="rId6"/>
    <p:sldLayoutId id="2147483670" r:id="rId7"/>
    <p:sldLayoutId id="2147483671" r:id="rId8"/>
    <p:sldLayoutId id="2147483677" r:id="rId9"/>
    <p:sldLayoutId id="2147483678" r:id="rId10"/>
    <p:sldLayoutId id="2147483681" r:id="rId11"/>
    <p:sldLayoutId id="2147483682" r:id="rId12"/>
    <p:sldLayoutId id="2147483675" r:id="rId13"/>
    <p:sldLayoutId id="2147483676" r:id="rId1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tx1"/>
          </a:solidFill>
          <a:latin typeface="Times New Roman"/>
          <a:ea typeface="+mj-ea"/>
          <a:cs typeface="Times New Roman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Times New Roman"/>
          <a:ea typeface="+mn-ea"/>
          <a:cs typeface="Times New Roman"/>
        </a:defRPr>
      </a:lvl1pPr>
      <a:lvl2pPr marL="717550" indent="-260350" algn="l" defTabSz="914400" rtl="0" eaLnBrk="1" latinLnBrk="0" hangingPunct="1">
        <a:lnSpc>
          <a:spcPct val="90000"/>
        </a:lnSpc>
        <a:spcBef>
          <a:spcPts val="1000"/>
        </a:spcBef>
        <a:buSzPct val="50000"/>
        <a:buFont typeface="Wingdings" charset="2"/>
        <a:buChar char="q"/>
        <a:defRPr sz="2000" kern="1200">
          <a:solidFill>
            <a:schemeClr val="tx1"/>
          </a:solidFill>
          <a:latin typeface="Times New Roman"/>
          <a:ea typeface="+mn-ea"/>
          <a:cs typeface="Times New Roman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imes New Roman"/>
          <a:ea typeface="+mn-ea"/>
          <a:cs typeface="Times New Roman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Times New Roman"/>
          <a:ea typeface="+mn-ea"/>
          <a:cs typeface="Times New Roman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Times New Roman"/>
          <a:ea typeface="+mn-ea"/>
          <a:cs typeface="Times New Roman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1.vml"/><Relationship Id="rId5" Type="http://schemas.openxmlformats.org/officeDocument/2006/relationships/image" Target="../media/image15.wmf"/><Relationship Id="rId4" Type="http://schemas.openxmlformats.org/officeDocument/2006/relationships/oleObject" Target="../embeddings/oleObject14.bin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hyperlink" Target="http://www.nand2tetris.org/project02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2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file/d/1dPj4XNby9iuAs-47U9k3xtYy9hJ-ET0T/view" TargetMode="External"/><Relationship Id="rId2" Type="http://schemas.openxmlformats.org/officeDocument/2006/relationships/hyperlink" Target="https://b1391bd6-da3d-477d-8c01-38cdf774495a.filesusr.com/ugd/44046b_02055f8bb5ac47648c0ab642f01c1919.pdf" TargetMode="Externa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drive.google.com/file/d/1IsDnH0t7q_Im491LQ7_5_ajV0CokRbwR/view" TargetMode="Externa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hyperlink" Target="https://drive.google.com/file/d/1IsDnH0t7q_Im491LQ7_5_ajV0CokRbwR/view" TargetMode="External"/><Relationship Id="rId1" Type="http://schemas.openxmlformats.org/officeDocument/2006/relationships/slideLayout" Target="../slideLayouts/slideLayout6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8" Type="http://schemas.openxmlformats.org/officeDocument/2006/relationships/image" Target="../media/image6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7" Type="http://schemas.openxmlformats.org/officeDocument/2006/relationships/image" Target="../media/image18.png"/><Relationship Id="rId2" Type="http://schemas.openxmlformats.org/officeDocument/2006/relationships/image" Target="../media/image3.png"/><Relationship Id="rId16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15" Type="http://schemas.openxmlformats.org/officeDocument/2006/relationships/image" Target="../media/image16.png"/><Relationship Id="rId19" Type="http://schemas.openxmlformats.org/officeDocument/2006/relationships/image" Target="../media/image3.tiff"/><Relationship Id="rId9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3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11" Type="http://schemas.openxmlformats.org/officeDocument/2006/relationships/image" Target="../media/image63.png"/><Relationship Id="rId10" Type="http://schemas.openxmlformats.org/officeDocument/2006/relationships/image" Target="../media/image110.png"/><Relationship Id="rId9" Type="http://schemas.openxmlformats.org/officeDocument/2006/relationships/image" Target="../media/image10.png"/><Relationship Id="rId14" Type="http://schemas.openxmlformats.org/officeDocument/2006/relationships/image" Target="../media/image3.tif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25.png"/><Relationship Id="rId26" Type="http://schemas.openxmlformats.org/officeDocument/2006/relationships/image" Target="../media/image12.png"/><Relationship Id="rId3" Type="http://schemas.openxmlformats.org/officeDocument/2006/relationships/image" Target="../media/image15.png"/><Relationship Id="rId7" Type="http://schemas.openxmlformats.org/officeDocument/2006/relationships/image" Target="../media/image56.png"/><Relationship Id="rId12" Type="http://schemas.openxmlformats.org/officeDocument/2006/relationships/image" Target="../media/image24.png"/><Relationship Id="rId17" Type="http://schemas.openxmlformats.org/officeDocument/2006/relationships/image" Target="../media/image10.png"/><Relationship Id="rId25" Type="http://schemas.openxmlformats.org/officeDocument/2006/relationships/image" Target="../media/image63.png"/><Relationship Id="rId2" Type="http://schemas.openxmlformats.org/officeDocument/2006/relationships/image" Target="../media/image14.png"/><Relationship Id="rId16" Type="http://schemas.openxmlformats.org/officeDocument/2006/relationships/image" Target="../media/image9.png"/><Relationship Id="rId29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11" Type="http://schemas.openxmlformats.org/officeDocument/2006/relationships/image" Target="../media/image23.png"/><Relationship Id="rId24" Type="http://schemas.openxmlformats.org/officeDocument/2006/relationships/image" Target="../media/image110.png"/><Relationship Id="rId5" Type="http://schemas.openxmlformats.org/officeDocument/2006/relationships/image" Target="../media/image19.png"/><Relationship Id="rId15" Type="http://schemas.openxmlformats.org/officeDocument/2006/relationships/image" Target="../media/image8.png"/><Relationship Id="rId28" Type="http://schemas.openxmlformats.org/officeDocument/2006/relationships/image" Target="../media/image3.png"/><Relationship Id="rId10" Type="http://schemas.openxmlformats.org/officeDocument/2006/relationships/image" Target="../media/image22.png"/><Relationship Id="rId4" Type="http://schemas.openxmlformats.org/officeDocument/2006/relationships/image" Target="../media/image17.png"/><Relationship Id="rId9" Type="http://schemas.openxmlformats.org/officeDocument/2006/relationships/image" Target="../media/image21.png"/><Relationship Id="rId14" Type="http://schemas.openxmlformats.org/officeDocument/2006/relationships/image" Target="../media/image7.png"/><Relationship Id="rId27" Type="http://schemas.openxmlformats.org/officeDocument/2006/relationships/image" Target="../media/image130.png"/><Relationship Id="rId30" Type="http://schemas.openxmlformats.org/officeDocument/2006/relationships/image" Target="../media/image3.tif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nand2tetris.org/" TargetMode="Externa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30.png"/><Relationship Id="rId26" Type="http://schemas.openxmlformats.org/officeDocument/2006/relationships/image" Target="../media/image45.png"/><Relationship Id="rId12" Type="http://schemas.openxmlformats.org/officeDocument/2006/relationships/image" Target="../media/image29.png"/><Relationship Id="rId17" Type="http://schemas.openxmlformats.org/officeDocument/2006/relationships/image" Target="../media/image34.png"/><Relationship Id="rId25" Type="http://schemas.openxmlformats.org/officeDocument/2006/relationships/image" Target="../media/image44.png"/><Relationship Id="rId16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11" Type="http://schemas.openxmlformats.org/officeDocument/2006/relationships/image" Target="../media/image28.png"/><Relationship Id="rId6" Type="http://schemas.openxmlformats.org/officeDocument/2006/relationships/image" Target="../media/image35.png"/><Relationship Id="rId15" Type="http://schemas.openxmlformats.org/officeDocument/2006/relationships/image" Target="../media/image40.png"/><Relationship Id="rId28" Type="http://schemas.openxmlformats.org/officeDocument/2006/relationships/image" Target="../media/image38.png"/><Relationship Id="rId10" Type="http://schemas.openxmlformats.org/officeDocument/2006/relationships/image" Target="../media/image27.png"/><Relationship Id="rId9" Type="http://schemas.openxmlformats.org/officeDocument/2006/relationships/image" Target="../media/image26.png"/><Relationship Id="rId14" Type="http://schemas.openxmlformats.org/officeDocument/2006/relationships/image" Target="../media/image39.png"/><Relationship Id="rId27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30.png"/><Relationship Id="rId26" Type="http://schemas.openxmlformats.org/officeDocument/2006/relationships/image" Target="../media/image45.png"/><Relationship Id="rId12" Type="http://schemas.openxmlformats.org/officeDocument/2006/relationships/image" Target="../media/image29.png"/><Relationship Id="rId17" Type="http://schemas.openxmlformats.org/officeDocument/2006/relationships/image" Target="../media/image34.png"/><Relationship Id="rId25" Type="http://schemas.openxmlformats.org/officeDocument/2006/relationships/image" Target="../media/image44.png"/><Relationship Id="rId16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11" Type="http://schemas.openxmlformats.org/officeDocument/2006/relationships/image" Target="../media/image28.png"/><Relationship Id="rId6" Type="http://schemas.openxmlformats.org/officeDocument/2006/relationships/image" Target="../media/image35.png"/><Relationship Id="rId15" Type="http://schemas.openxmlformats.org/officeDocument/2006/relationships/image" Target="../media/image40.png"/><Relationship Id="rId10" Type="http://schemas.openxmlformats.org/officeDocument/2006/relationships/image" Target="../media/image27.png"/><Relationship Id="rId9" Type="http://schemas.openxmlformats.org/officeDocument/2006/relationships/image" Target="../media/image26.png"/><Relationship Id="rId14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tif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5.wmf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15.wmf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15.wmf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15.wmf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15.w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15.wmf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15.wmf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15.wmf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9.vml"/><Relationship Id="rId4" Type="http://schemas.openxmlformats.org/officeDocument/2006/relationships/image" Target="../media/image15.wmf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0.vml"/><Relationship Id="rId4" Type="http://schemas.openxmlformats.org/officeDocument/2006/relationships/image" Target="../media/image15.wmf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1.vml"/><Relationship Id="rId4" Type="http://schemas.openxmlformats.org/officeDocument/2006/relationships/image" Target="../media/image15.wmf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2.vml"/><Relationship Id="rId4" Type="http://schemas.openxmlformats.org/officeDocument/2006/relationships/image" Target="../media/image15.wmf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3.vml"/><Relationship Id="rId4" Type="http://schemas.openxmlformats.org/officeDocument/2006/relationships/image" Target="../media/image15.w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4.vml"/><Relationship Id="rId4" Type="http://schemas.openxmlformats.org/officeDocument/2006/relationships/image" Target="../media/image15.wmf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5.vml"/><Relationship Id="rId4" Type="http://schemas.openxmlformats.org/officeDocument/2006/relationships/image" Target="../media/image15.wmf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6.vml"/><Relationship Id="rId4" Type="http://schemas.openxmlformats.org/officeDocument/2006/relationships/image" Target="../media/image15.wmf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5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tif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7.vml"/><Relationship Id="rId5" Type="http://schemas.openxmlformats.org/officeDocument/2006/relationships/image" Target="../media/image15.wmf"/><Relationship Id="rId4" Type="http://schemas.openxmlformats.org/officeDocument/2006/relationships/oleObject" Target="../embeddings/oleObject10.bin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tif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8.vml"/><Relationship Id="rId5" Type="http://schemas.openxmlformats.org/officeDocument/2006/relationships/image" Target="../media/image15.wmf"/><Relationship Id="rId4" Type="http://schemas.openxmlformats.org/officeDocument/2006/relationships/oleObject" Target="../embeddings/oleObject11.bin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tif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9.vml"/><Relationship Id="rId5" Type="http://schemas.openxmlformats.org/officeDocument/2006/relationships/image" Target="../media/image15.wmf"/><Relationship Id="rId4" Type="http://schemas.openxmlformats.org/officeDocument/2006/relationships/oleObject" Target="../embeddings/oleObject12.bin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0.vml"/><Relationship Id="rId4" Type="http://schemas.openxmlformats.org/officeDocument/2006/relationships/image" Target="../media/image15.wmf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>
            <a:extLst>
              <a:ext uri="{FF2B5EF4-FFF2-40B4-BE49-F238E27FC236}">
                <a16:creationId xmlns:a16="http://schemas.microsoft.com/office/drawing/2014/main" id="{21825F26-CF1A-9547-A6DA-D3CA2C2DC69C}"/>
              </a:ext>
            </a:extLst>
          </p:cNvPr>
          <p:cNvSpPr txBox="1">
            <a:spLocks/>
          </p:cNvSpPr>
          <p:nvPr/>
        </p:nvSpPr>
        <p:spPr>
          <a:xfrm>
            <a:off x="0" y="1783068"/>
            <a:ext cx="8634431" cy="5801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2200"/>
              </a:spcBef>
              <a:buFont typeface="Arial" panose="020B0604020202020204" pitchFamily="34" charset="0"/>
              <a:buNone/>
              <a:defRPr sz="2200" kern="1200" baseline="0">
                <a:solidFill>
                  <a:schemeClr val="tx1"/>
                </a:solidFill>
                <a:latin typeface="Avenir Medium"/>
                <a:ea typeface="+mn-ea"/>
                <a:cs typeface="Avenir Medium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None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Chapter 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4C99363-B92D-F74D-8F36-92CCF1031469}"/>
              </a:ext>
            </a:extLst>
          </p:cNvPr>
          <p:cNvGrpSpPr/>
          <p:nvPr/>
        </p:nvGrpSpPr>
        <p:grpSpPr>
          <a:xfrm>
            <a:off x="0" y="0"/>
            <a:ext cx="8634431" cy="1041399"/>
            <a:chOff x="0" y="0"/>
            <a:chExt cx="8634431" cy="104139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0AC5A01-4505-9642-A80A-68893DA32C6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l="63357" t="5251" r="3343" b="10503"/>
            <a:stretch/>
          </p:blipFill>
          <p:spPr>
            <a:xfrm>
              <a:off x="5365938" y="0"/>
              <a:ext cx="3268493" cy="1041399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3BB40F9-C751-CD42-8C41-09EEA278D3F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l="37755" t="5251" r="32968" b="10503"/>
            <a:stretch/>
          </p:blipFill>
          <p:spPr>
            <a:xfrm>
              <a:off x="0" y="0"/>
              <a:ext cx="5438114" cy="1041399"/>
            </a:xfrm>
            <a:prstGeom prst="rect">
              <a:avLst/>
            </a:prstGeom>
          </p:spPr>
        </p:pic>
      </p:grpSp>
      <p:sp>
        <p:nvSpPr>
          <p:cNvPr id="10" name="Text Placeholder 21">
            <a:extLst>
              <a:ext uri="{FF2B5EF4-FFF2-40B4-BE49-F238E27FC236}">
                <a16:creationId xmlns:a16="http://schemas.microsoft.com/office/drawing/2014/main" id="{3A21CD26-05D4-F649-91BD-D79C6A6CE55F}"/>
              </a:ext>
            </a:extLst>
          </p:cNvPr>
          <p:cNvSpPr txBox="1">
            <a:spLocks/>
          </p:cNvSpPr>
          <p:nvPr/>
        </p:nvSpPr>
        <p:spPr>
          <a:xfrm>
            <a:off x="0" y="2363215"/>
            <a:ext cx="8634431" cy="77012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4000" kern="1200" baseline="0">
                <a:solidFill>
                  <a:schemeClr val="tx1"/>
                </a:solidFill>
                <a:latin typeface="Avenir Medium"/>
                <a:ea typeface="+mn-ea"/>
                <a:cs typeface="Avenir Medium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Boolean Arithmetic</a:t>
            </a:r>
          </a:p>
        </p:txBody>
      </p:sp>
      <p:sp>
        <p:nvSpPr>
          <p:cNvPr id="11" name="Footer Placeholder 7">
            <a:extLst>
              <a:ext uri="{FF2B5EF4-FFF2-40B4-BE49-F238E27FC236}">
                <a16:creationId xmlns:a16="http://schemas.microsoft.com/office/drawing/2014/main" id="{E201F271-621D-FD4F-8010-031A3044F29C}"/>
              </a:ext>
            </a:extLst>
          </p:cNvPr>
          <p:cNvSpPr txBox="1">
            <a:spLocks/>
          </p:cNvSpPr>
          <p:nvPr/>
        </p:nvSpPr>
        <p:spPr>
          <a:xfrm>
            <a:off x="123555" y="116462"/>
            <a:ext cx="4473178" cy="84846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2400" dirty="0">
                <a:solidFill>
                  <a:srgbClr val="FF6600"/>
                </a:solidFill>
              </a:rPr>
              <a:t>From Nand to Tetris</a:t>
            </a:r>
          </a:p>
          <a:p>
            <a:pPr>
              <a:spcBef>
                <a:spcPts val="300"/>
              </a:spcBef>
            </a:pPr>
            <a:r>
              <a:rPr lang="en-US" sz="1600" i="1" dirty="0">
                <a:solidFill>
                  <a:srgbClr val="FF6600"/>
                </a:solidFill>
              </a:rPr>
              <a:t>Building</a:t>
            </a:r>
            <a:r>
              <a:rPr lang="en-US" sz="1600" i="1" baseline="0" dirty="0">
                <a:solidFill>
                  <a:srgbClr val="FF6600"/>
                </a:solidFill>
              </a:rPr>
              <a:t> a Modern Computer from First Principles</a:t>
            </a:r>
            <a:endParaRPr lang="en-US" sz="1600" i="1" dirty="0">
              <a:solidFill>
                <a:srgbClr val="FF6600"/>
              </a:solidFill>
            </a:endParaRPr>
          </a:p>
        </p:txBody>
      </p:sp>
      <p:sp>
        <p:nvSpPr>
          <p:cNvPr id="12" name="Text Placeholder 21">
            <a:extLst>
              <a:ext uri="{FF2B5EF4-FFF2-40B4-BE49-F238E27FC236}">
                <a16:creationId xmlns:a16="http://schemas.microsoft.com/office/drawing/2014/main" id="{2E37F490-FF3A-954E-9AEE-64C81C035C9D}"/>
              </a:ext>
            </a:extLst>
          </p:cNvPr>
          <p:cNvSpPr txBox="1">
            <a:spLocks/>
          </p:cNvSpPr>
          <p:nvPr/>
        </p:nvSpPr>
        <p:spPr>
          <a:xfrm>
            <a:off x="1029137" y="3280622"/>
            <a:ext cx="6893078" cy="77012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4000" kern="1200" baseline="0">
                <a:solidFill>
                  <a:schemeClr val="tx1"/>
                </a:solidFill>
                <a:latin typeface="Avenir Medium"/>
                <a:ea typeface="+mn-ea"/>
                <a:cs typeface="Avenir Medium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39E22E-FFFA-AF4A-B8C4-F3CB96EC038F}"/>
              </a:ext>
            </a:extLst>
          </p:cNvPr>
          <p:cNvSpPr txBox="1"/>
          <p:nvPr/>
        </p:nvSpPr>
        <p:spPr>
          <a:xfrm>
            <a:off x="0" y="3346728"/>
            <a:ext cx="8634431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sz="1800" kern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These slides</a:t>
            </a:r>
            <a:r>
              <a:rPr lang="en-US" sz="1800" kern="1200" baseline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support chapter 2 of the book</a:t>
            </a:r>
          </a:p>
          <a:p>
            <a:pPr algn="ctr">
              <a:spcBef>
                <a:spcPts val="600"/>
              </a:spcBef>
            </a:pPr>
            <a:r>
              <a:rPr lang="en-US" sz="1800" i="1" u="sng" kern="1200" baseline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Elements of Computing Systems</a:t>
            </a:r>
          </a:p>
          <a:p>
            <a:pPr algn="ctr">
              <a:spcBef>
                <a:spcPts val="600"/>
              </a:spcBef>
            </a:pPr>
            <a:r>
              <a:rPr lang="en-US" sz="1800" kern="1200" baseline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(1</a:t>
            </a:r>
            <a:r>
              <a:rPr lang="en-US" sz="1800" kern="1200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</a:t>
            </a:r>
            <a:r>
              <a:rPr lang="en-US" sz="1800" kern="1200" baseline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2</a:t>
            </a:r>
            <a:r>
              <a:rPr lang="en-US" sz="1800" kern="1200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nd</a:t>
            </a:r>
            <a:r>
              <a:rPr lang="en-US" sz="1800" kern="1200" baseline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editions)</a:t>
            </a:r>
          </a:p>
          <a:p>
            <a:pPr algn="ctr">
              <a:spcBef>
                <a:spcPts val="600"/>
              </a:spcBef>
            </a:pPr>
            <a:r>
              <a:rPr lang="en-US" sz="1800" kern="1200" baseline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By </a:t>
            </a:r>
            <a:r>
              <a:rPr lang="en-US" sz="1800" kern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Noam Nisan and Shimon Schocken</a:t>
            </a:r>
          </a:p>
          <a:p>
            <a:pPr algn="ctr">
              <a:spcBef>
                <a:spcPts val="600"/>
              </a:spcBef>
            </a:pPr>
            <a:r>
              <a:rPr lang="en-US" sz="1800" kern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MIT Press</a:t>
            </a:r>
          </a:p>
        </p:txBody>
      </p:sp>
    </p:spTree>
    <p:extLst>
      <p:ext uri="{BB962C8B-B14F-4D97-AF65-F5344CB8AC3E}">
        <p14:creationId xmlns:p14="http://schemas.microsoft.com/office/powerpoint/2010/main" val="24173552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3E1542F-F7E8-A445-8127-5C870910DED5}"/>
              </a:ext>
            </a:extLst>
          </p:cNvPr>
          <p:cNvSpPr txBox="1"/>
          <p:nvPr/>
        </p:nvSpPr>
        <p:spPr>
          <a:xfrm>
            <a:off x="4861710" y="1220003"/>
            <a:ext cx="507712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spcBef>
                <a:spcPts val="2400"/>
              </a:spcBef>
            </a:pPr>
            <a:r>
              <a:rPr lang="en-US" sz="2000" u="sng" dirty="0">
                <a:latin typeface="Times New Roman"/>
                <a:cs typeface="Times New Roman"/>
              </a:rPr>
              <a:t>Practice</a:t>
            </a:r>
          </a:p>
          <a:p>
            <a:pPr marL="677863" lvl="1" indent="-220663">
              <a:spcBef>
                <a:spcPts val="2400"/>
              </a:spcBef>
              <a:buFont typeface="Arial"/>
              <a:buChar char="•"/>
            </a:pPr>
            <a:r>
              <a:rPr lang="en-US" sz="2000" dirty="0">
                <a:latin typeface="Times New Roman"/>
                <a:cs typeface="Times New Roman"/>
              </a:rPr>
              <a:t>Arithmetic Logic Unit (ALU)</a:t>
            </a:r>
          </a:p>
          <a:p>
            <a:pPr marL="677863" lvl="1" indent="-220663">
              <a:spcBef>
                <a:spcPts val="2400"/>
              </a:spcBef>
              <a:buFont typeface="Arial"/>
              <a:buChar char="•"/>
            </a:pPr>
            <a:r>
              <a:rPr lang="en-US" sz="2000" dirty="0">
                <a:latin typeface="Times New Roman"/>
                <a:cs typeface="Times New Roman"/>
              </a:rPr>
              <a:t>Project 2: Chips</a:t>
            </a:r>
          </a:p>
          <a:p>
            <a:pPr marL="677863" lvl="1" indent="-220663">
              <a:spcBef>
                <a:spcPts val="2400"/>
              </a:spcBef>
              <a:buFont typeface="Arial"/>
              <a:buChar char="•"/>
            </a:pPr>
            <a:r>
              <a:rPr lang="en-US" sz="2000" dirty="0">
                <a:latin typeface="Times New Roman"/>
                <a:cs typeface="Times New Roman"/>
              </a:rPr>
              <a:t>Project 2: Guidelines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1311923" y="1217249"/>
            <a:ext cx="426812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spcBef>
                <a:spcPts val="2400"/>
              </a:spcBef>
            </a:pPr>
            <a:r>
              <a:rPr lang="en-US" sz="2000" u="sng" dirty="0">
                <a:latin typeface="Times New Roman"/>
                <a:cs typeface="Times New Roman"/>
              </a:rPr>
              <a:t>Theory</a:t>
            </a:r>
          </a:p>
          <a:p>
            <a:pPr marL="677863" lvl="1" indent="-220663">
              <a:spcBef>
                <a:spcPts val="2400"/>
              </a:spcBef>
              <a:buFont typeface="Arial"/>
              <a:buChar char="•"/>
            </a:pPr>
            <a:r>
              <a:rPr lang="en-US" sz="2000" dirty="0">
                <a:latin typeface="Times New Roman"/>
                <a:cs typeface="Times New Roman"/>
              </a:rPr>
              <a:t>Representing numbers</a:t>
            </a:r>
          </a:p>
          <a:p>
            <a:pPr marL="677863" lvl="1" indent="-220663">
              <a:spcBef>
                <a:spcPts val="2400"/>
              </a:spcBef>
              <a:buFont typeface="Arial"/>
              <a:buChar char="•"/>
            </a:pPr>
            <a:r>
              <a:rPr lang="en-US" sz="2000" dirty="0">
                <a:latin typeface="Times New Roman"/>
                <a:cs typeface="Times New Roman"/>
              </a:rPr>
              <a:t>Binary numbers</a:t>
            </a:r>
          </a:p>
          <a:p>
            <a:pPr marL="677863" lvl="1" indent="-220663">
              <a:spcBef>
                <a:spcPts val="2400"/>
              </a:spcBef>
              <a:buFont typeface="Arial"/>
              <a:buChar char="•"/>
            </a:pPr>
            <a:r>
              <a:rPr lang="en-US" sz="2000" dirty="0">
                <a:latin typeface="Times New Roman"/>
                <a:cs typeface="Times New Roman"/>
              </a:rPr>
              <a:t>Boolean arithmetic</a:t>
            </a:r>
          </a:p>
          <a:p>
            <a:pPr marL="677863" lvl="1" indent="-220663">
              <a:spcBef>
                <a:spcPts val="2400"/>
              </a:spcBef>
              <a:buFont typeface="Arial"/>
              <a:buChar char="•"/>
            </a:pPr>
            <a:r>
              <a:rPr lang="en-US" sz="2000" dirty="0">
                <a:latin typeface="Times New Roman"/>
                <a:cs typeface="Times New Roman"/>
              </a:rPr>
              <a:t>Signed numbers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Chapter 2: Boolean Arithmetic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92715184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Relevant bus tips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044495B1-650B-8248-9753-3F1EBD5EECE8}"/>
              </a:ext>
            </a:extLst>
          </p:cNvPr>
          <p:cNvSpPr txBox="1">
            <a:spLocks/>
          </p:cNvSpPr>
          <p:nvPr/>
        </p:nvSpPr>
        <p:spPr>
          <a:xfrm>
            <a:off x="734341" y="933479"/>
            <a:ext cx="5655940" cy="30612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800" dirty="0"/>
              <a:t>Sub-bussing: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E36217F-071B-884C-BE9A-26E149741315}"/>
              </a:ext>
            </a:extLst>
          </p:cNvPr>
          <p:cNvGrpSpPr/>
          <p:nvPr/>
        </p:nvGrpSpPr>
        <p:grpSpPr>
          <a:xfrm>
            <a:off x="734340" y="1340840"/>
            <a:ext cx="6085559" cy="684459"/>
            <a:chOff x="786423" y="909040"/>
            <a:chExt cx="6085559" cy="684459"/>
          </a:xfrm>
        </p:grpSpPr>
        <p:sp>
          <p:nvSpPr>
            <p:cNvPr id="20" name="Content Placeholder 2">
              <a:extLst>
                <a:ext uri="{FF2B5EF4-FFF2-40B4-BE49-F238E27FC236}">
                  <a16:creationId xmlns:a16="http://schemas.microsoft.com/office/drawing/2014/main" id="{7B917275-0CFA-6843-A66F-AD19B62B9CAE}"/>
                </a:ext>
              </a:extLst>
            </p:cNvPr>
            <p:cNvSpPr txBox="1">
              <a:spLocks/>
            </p:cNvSpPr>
            <p:nvPr/>
          </p:nvSpPr>
          <p:spPr>
            <a:xfrm>
              <a:off x="786423" y="909040"/>
              <a:ext cx="6085559" cy="306122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1pPr>
              <a:lvl2pPr marL="717550" indent="-26035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SzPct val="50000"/>
                <a:buFont typeface="Wingdings" charset="2"/>
                <a:buChar char="q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600"/>
                </a:spcBef>
              </a:pPr>
              <a:r>
                <a:rPr lang="en-US" sz="1800" dirty="0"/>
                <a:t>We can assign </a:t>
              </a:r>
              <a:r>
                <a:rPr lang="en-US" sz="1800" i="1" dirty="0"/>
                <a:t>n</a:t>
              </a:r>
              <a:r>
                <a:rPr lang="en-US" sz="1800" dirty="0"/>
                <a:t>-bit values to sub-buses, for any </a:t>
              </a:r>
              <a:r>
                <a:rPr lang="en-US" sz="1800" i="1" dirty="0"/>
                <a:t>n</a:t>
              </a:r>
            </a:p>
          </p:txBody>
        </p:sp>
        <p:sp>
          <p:nvSpPr>
            <p:cNvPr id="21" name="Content Placeholder 2">
              <a:extLst>
                <a:ext uri="{FF2B5EF4-FFF2-40B4-BE49-F238E27FC236}">
                  <a16:creationId xmlns:a16="http://schemas.microsoft.com/office/drawing/2014/main" id="{E62292B4-B7AC-1E45-ACD2-553E40D99DE1}"/>
                </a:ext>
              </a:extLst>
            </p:cNvPr>
            <p:cNvSpPr txBox="1">
              <a:spLocks/>
            </p:cNvSpPr>
            <p:nvPr/>
          </p:nvSpPr>
          <p:spPr>
            <a:xfrm>
              <a:off x="786423" y="1265296"/>
              <a:ext cx="4879059" cy="32820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1pPr>
              <a:lvl2pPr marL="717550" indent="-26035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SzPct val="50000"/>
                <a:buFont typeface="Wingdings" charset="2"/>
                <a:buChar char="q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600"/>
                </a:spcBef>
              </a:pPr>
              <a:r>
                <a:rPr lang="en-US" sz="1800" dirty="0"/>
                <a:t>We can create </a:t>
              </a:r>
              <a:r>
                <a:rPr lang="en-US" sz="1800" i="1" dirty="0"/>
                <a:t>n</a:t>
              </a:r>
              <a:r>
                <a:rPr lang="en-US" sz="1800" dirty="0"/>
                <a:t>-bit bus pins, for any </a:t>
              </a:r>
              <a:r>
                <a:rPr lang="en-US" sz="1800" i="1" dirty="0"/>
                <a:t>n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C6256E8A-1791-DB48-A4AF-D695B9DD9615}"/>
              </a:ext>
            </a:extLst>
          </p:cNvPr>
          <p:cNvGrpSpPr/>
          <p:nvPr/>
        </p:nvGrpSpPr>
        <p:grpSpPr>
          <a:xfrm>
            <a:off x="1041400" y="2302216"/>
            <a:ext cx="6656016" cy="3607656"/>
            <a:chOff x="1041400" y="2302216"/>
            <a:chExt cx="6656016" cy="3607656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8BA39F5-1DB5-004D-87C3-5B018FB75C43}"/>
                </a:ext>
              </a:extLst>
            </p:cNvPr>
            <p:cNvSpPr txBox="1"/>
            <p:nvPr/>
          </p:nvSpPr>
          <p:spPr>
            <a:xfrm>
              <a:off x="1041400" y="2302216"/>
              <a:ext cx="2350475" cy="19487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txBody>
            <a:bodyPr vert="horz" lIns="144000" tIns="144000" rIns="144000" bIns="93600" rtlCol="0" anchor="t" anchorCtr="0">
              <a:noAutofit/>
            </a:bodyPr>
            <a:lstStyle>
              <a:lvl1pPr indent="0">
                <a:lnSpc>
                  <a:spcPct val="90000"/>
                </a:lnSpc>
                <a:spcBef>
                  <a:spcPct val="20000"/>
                </a:spcBef>
                <a:buClr>
                  <a:srgbClr val="006600"/>
                </a:buClr>
                <a:buSzPct val="85000"/>
                <a:buFont typeface="Arial" panose="020B0604020202020204" pitchFamily="34" charset="0"/>
                <a:buNone/>
                <a:defRPr sz="1400">
                  <a:solidFill>
                    <a:srgbClr val="000000"/>
                  </a:solidFill>
                  <a:latin typeface="Consolas"/>
                  <a:cs typeface="Consolas"/>
                </a:defRPr>
              </a:lvl1pPr>
              <a:lvl2pPr indent="0">
                <a:lnSpc>
                  <a:spcPct val="90000"/>
                </a:lnSpc>
                <a:spcBef>
                  <a:spcPts val="1000"/>
                </a:spcBef>
                <a:buSzPct val="50000"/>
                <a:buFont typeface="Wingdings" charset="2"/>
                <a:buNone/>
                <a:defRPr sz="2000">
                  <a:latin typeface="Times New Roman"/>
                  <a:cs typeface="Times New Roman"/>
                </a:defRPr>
              </a:lvl2pPr>
              <a:lvl3pPr inden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>
                  <a:latin typeface="Times New Roman"/>
                  <a:cs typeface="Times New Roman"/>
                </a:defRPr>
              </a:lvl3pPr>
              <a:lvl4pPr inden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>
                  <a:latin typeface="Times New Roman"/>
                  <a:cs typeface="Times New Roman"/>
                </a:defRPr>
              </a:lvl4pPr>
              <a:lvl5pPr inden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>
                  <a:latin typeface="Times New Roman"/>
                  <a:cs typeface="Times New Roman"/>
                </a:defRPr>
              </a:lvl5pPr>
              <a:lvl6pPr marL="25146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6pPr>
              <a:lvl7pPr marL="2971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7pPr>
              <a:lvl8pPr marL="3429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8pPr>
              <a:lvl9pPr marL="3886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9pPr>
            </a:lstStyle>
            <a:p>
              <a:pPr>
                <a:lnSpc>
                  <a:spcPct val="100000"/>
                </a:lnSpc>
                <a:spcBef>
                  <a:spcPts val="200"/>
                </a:spcBef>
              </a:pPr>
              <a:r>
                <a:rPr lang="en-US" dirty="0">
                  <a:solidFill>
                    <a:schemeClr val="accent6">
                      <a:lumMod val="75000"/>
                    </a:schemeClr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/* 16-bit adder */</a:t>
              </a:r>
            </a:p>
            <a:p>
              <a:pPr>
                <a:lnSpc>
                  <a:spcPct val="100000"/>
                </a:lnSpc>
                <a:spcBef>
                  <a:spcPts val="600"/>
                </a:spcBef>
              </a:pPr>
              <a:r>
                <a:rPr lang="en-US" sz="1300" dirty="0"/>
                <a:t>CHIP Add16 {</a:t>
              </a:r>
            </a:p>
            <a:p>
              <a:pPr>
                <a:lnSpc>
                  <a:spcPct val="100000"/>
                </a:lnSpc>
                <a:spcBef>
                  <a:spcPts val="200"/>
                </a:spcBef>
              </a:pPr>
              <a:r>
                <a:rPr lang="en-US" sz="1300" dirty="0"/>
                <a:t>    IN a[16], b[16];</a:t>
              </a:r>
            </a:p>
            <a:p>
              <a:pPr>
                <a:lnSpc>
                  <a:spcPct val="100000"/>
                </a:lnSpc>
                <a:spcBef>
                  <a:spcPts val="200"/>
                </a:spcBef>
              </a:pPr>
              <a:r>
                <a:rPr lang="en-US" sz="1300" dirty="0"/>
                <a:t>    OUT out[16];</a:t>
              </a:r>
            </a:p>
            <a:p>
              <a:pPr>
                <a:lnSpc>
                  <a:spcPct val="100000"/>
                </a:lnSpc>
                <a:spcBef>
                  <a:spcPts val="600"/>
                </a:spcBef>
              </a:pPr>
              <a:r>
                <a:rPr lang="en-US" sz="1300" dirty="0"/>
                <a:t>    PARTS:</a:t>
              </a:r>
            </a:p>
            <a:p>
              <a:pPr>
                <a:lnSpc>
                  <a:spcPct val="100000"/>
                </a:lnSpc>
                <a:spcBef>
                  <a:spcPts val="200"/>
                </a:spcBef>
              </a:pPr>
              <a:r>
                <a:rPr lang="en-US" sz="1300" dirty="0"/>
                <a:t>    ...</a:t>
              </a:r>
              <a:endParaRPr lang="en-US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endParaRPr>
            </a:p>
            <a:p>
              <a:pPr>
                <a:lnSpc>
                  <a:spcPct val="100000"/>
                </a:lnSpc>
                <a:spcBef>
                  <a:spcPts val="200"/>
                </a:spcBef>
              </a:pPr>
              <a:r>
                <a:rPr lang="en-US" sz="1300" dirty="0"/>
                <a:t>}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A9A0DF0-FA4F-394C-AB93-244500C7CF21}"/>
                </a:ext>
              </a:extLst>
            </p:cNvPr>
            <p:cNvSpPr txBox="1"/>
            <p:nvPr/>
          </p:nvSpPr>
          <p:spPr>
            <a:xfrm>
              <a:off x="2806332" y="3378088"/>
              <a:ext cx="4891084" cy="253178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lIns="252000" tIns="187200" rIns="144000" bIns="93600" rtlCol="0" anchor="t" anchorCtr="0">
              <a:normAutofit/>
            </a:bodyPr>
            <a:lstStyle>
              <a:defPPr>
                <a:defRPr lang="en-US"/>
              </a:defPPr>
              <a:lvl1pPr indent="0">
                <a:lnSpc>
                  <a:spcPct val="100000"/>
                </a:lnSpc>
                <a:spcBef>
                  <a:spcPct val="20000"/>
                </a:spcBef>
                <a:buClr>
                  <a:srgbClr val="006600"/>
                </a:buClr>
                <a:buSzPct val="85000"/>
                <a:buFont typeface="Arial" panose="020B0604020202020204" pitchFamily="34" charset="0"/>
                <a:buNone/>
                <a:defRPr sz="1400">
                  <a:solidFill>
                    <a:srgbClr val="008000"/>
                  </a:solidFill>
                  <a:latin typeface="Consolas"/>
                  <a:cs typeface="Consolas"/>
                </a:defRPr>
              </a:lvl1pPr>
              <a:lvl2pPr indent="0">
                <a:lnSpc>
                  <a:spcPct val="90000"/>
                </a:lnSpc>
                <a:spcBef>
                  <a:spcPts val="1000"/>
                </a:spcBef>
                <a:buSzPct val="50000"/>
                <a:buFont typeface="Wingdings" charset="2"/>
                <a:buNone/>
                <a:defRPr sz="2000">
                  <a:latin typeface="Times New Roman"/>
                  <a:cs typeface="Times New Roman"/>
                </a:defRPr>
              </a:lvl2pPr>
              <a:lvl3pPr inden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>
                  <a:latin typeface="Times New Roman"/>
                  <a:cs typeface="Times New Roman"/>
                </a:defRPr>
              </a:lvl3pPr>
              <a:lvl4pPr inden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>
                  <a:latin typeface="Times New Roman"/>
                  <a:cs typeface="Times New Roman"/>
                </a:defRPr>
              </a:lvl4pPr>
              <a:lvl5pPr inden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>
                  <a:latin typeface="Times New Roman"/>
                  <a:cs typeface="Times New Roman"/>
                </a:defRPr>
              </a:lvl5pPr>
              <a:lvl6pPr marL="25146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6pPr>
              <a:lvl7pPr marL="2971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7pPr>
              <a:lvl8pPr marL="3429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8pPr>
              <a:lvl9pPr marL="3886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9pPr>
            </a:lstStyle>
            <a:p>
              <a:r>
                <a:rPr lang="en-US" sz="1200" dirty="0">
                  <a:solidFill>
                    <a:schemeClr val="tx1"/>
                  </a:solidFill>
                </a:rPr>
                <a:t>CHIP Foo {</a:t>
              </a:r>
              <a:r>
                <a:rPr lang="en-US" sz="1200" dirty="0"/>
                <a:t> </a:t>
              </a:r>
              <a:endParaRPr lang="en-US" sz="1200" dirty="0">
                <a:solidFill>
                  <a:srgbClr val="000000"/>
                </a:solidFill>
              </a:endParaRPr>
            </a:p>
            <a:p>
              <a:r>
                <a:rPr lang="en-US" sz="1200" dirty="0">
                  <a:solidFill>
                    <a:srgbClr val="000000"/>
                  </a:solidFill>
                </a:rPr>
                <a:t>   IN  </a:t>
              </a:r>
              <a:r>
                <a:rPr lang="en-US" sz="1200" dirty="0">
                  <a:solidFill>
                    <a:srgbClr val="024BC0"/>
                  </a:solidFill>
                </a:rPr>
                <a:t>x</a:t>
              </a:r>
              <a:r>
                <a:rPr lang="en-US" sz="1200" dirty="0">
                  <a:solidFill>
                    <a:srgbClr val="000000"/>
                  </a:solidFill>
                </a:rPr>
                <a:t>[8], </a:t>
              </a:r>
              <a:r>
                <a:rPr lang="en-US" sz="1200" dirty="0">
                  <a:solidFill>
                    <a:srgbClr val="024BC0"/>
                  </a:solidFill>
                </a:rPr>
                <a:t>y</a:t>
              </a:r>
              <a:r>
                <a:rPr lang="en-US" sz="1200" dirty="0">
                  <a:solidFill>
                    <a:srgbClr val="000000"/>
                  </a:solidFill>
                </a:rPr>
                <a:t>[8], </a:t>
              </a:r>
              <a:r>
                <a:rPr lang="en-US" sz="1200" dirty="0">
                  <a:solidFill>
                    <a:srgbClr val="024BC0"/>
                  </a:solidFill>
                </a:rPr>
                <a:t>z</a:t>
              </a:r>
              <a:r>
                <a:rPr lang="en-US" sz="1200" dirty="0">
                  <a:solidFill>
                    <a:srgbClr val="000000"/>
                  </a:solidFill>
                </a:rPr>
                <a:t>[16]</a:t>
              </a:r>
            </a:p>
            <a:p>
              <a:r>
                <a:rPr lang="en-US" sz="1200" dirty="0">
                  <a:solidFill>
                    <a:srgbClr val="000000"/>
                  </a:solidFill>
                </a:rPr>
                <a:t>   OUT </a:t>
              </a:r>
              <a:r>
                <a:rPr lang="en-US" sz="1200" dirty="0">
                  <a:solidFill>
                    <a:srgbClr val="024BC0"/>
                  </a:solidFill>
                </a:rPr>
                <a:t>out</a:t>
              </a:r>
              <a:r>
                <a:rPr lang="en-US" sz="1200" dirty="0">
                  <a:solidFill>
                    <a:srgbClr val="000000"/>
                  </a:solidFill>
                </a:rPr>
                <a:t>[16]</a:t>
              </a:r>
            </a:p>
            <a:p>
              <a:r>
                <a:rPr lang="en-US" sz="1200" dirty="0">
                  <a:solidFill>
                    <a:srgbClr val="000000"/>
                  </a:solidFill>
                </a:rPr>
                <a:t>   PARTS</a:t>
              </a:r>
            </a:p>
            <a:p>
              <a:pPr>
                <a:spcBef>
                  <a:spcPts val="0"/>
                </a:spcBef>
              </a:pPr>
              <a:r>
                <a:rPr lang="en-US" sz="1200" dirty="0">
                  <a:solidFill>
                    <a:srgbClr val="000000"/>
                  </a:solidFill>
                </a:rPr>
                <a:t>   ...</a:t>
              </a:r>
            </a:p>
            <a:p>
              <a:r>
                <a:rPr lang="en-US" sz="1200" dirty="0">
                  <a:solidFill>
                    <a:srgbClr val="000000"/>
                  </a:solidFill>
                </a:rPr>
                <a:t>   Add16</a:t>
              </a:r>
              <a:r>
                <a:rPr lang="en-US" sz="8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200" dirty="0">
                  <a:solidFill>
                    <a:srgbClr val="000000"/>
                  </a:solidFill>
                </a:rPr>
                <a:t>(a[0..7]</a:t>
              </a:r>
              <a:r>
                <a:rPr lang="en-US" sz="8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200" dirty="0">
                  <a:solidFill>
                    <a:srgbClr val="000000"/>
                  </a:solidFill>
                </a:rPr>
                <a:t>=</a:t>
              </a:r>
              <a:r>
                <a:rPr lang="en-US" sz="8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200" dirty="0">
                  <a:solidFill>
                    <a:srgbClr val="024BC0"/>
                  </a:solidFill>
                </a:rPr>
                <a:t>x</a:t>
              </a:r>
              <a:r>
                <a:rPr lang="en-US" sz="1200" dirty="0">
                  <a:solidFill>
                    <a:srgbClr val="000000"/>
                  </a:solidFill>
                </a:rPr>
                <a:t>, a[8..15]</a:t>
              </a:r>
              <a:r>
                <a:rPr lang="en-US" sz="8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200" dirty="0">
                  <a:solidFill>
                    <a:srgbClr val="000000"/>
                  </a:solidFill>
                </a:rPr>
                <a:t>=</a:t>
              </a:r>
              <a:r>
                <a:rPr lang="en-US" sz="8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200" dirty="0">
                  <a:solidFill>
                    <a:srgbClr val="024BC0"/>
                  </a:solidFill>
                </a:rPr>
                <a:t>y</a:t>
              </a:r>
              <a:r>
                <a:rPr lang="en-US" sz="1200" dirty="0">
                  <a:solidFill>
                    <a:srgbClr val="000000"/>
                  </a:solidFill>
                </a:rPr>
                <a:t>, b</a:t>
              </a:r>
              <a:r>
                <a:rPr lang="en-US" sz="8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200" dirty="0">
                  <a:solidFill>
                    <a:srgbClr val="000000"/>
                  </a:solidFill>
                </a:rPr>
                <a:t>=</a:t>
              </a:r>
              <a:r>
                <a:rPr lang="en-US" sz="8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200" dirty="0">
                  <a:solidFill>
                    <a:srgbClr val="000000"/>
                  </a:solidFill>
                </a:rPr>
                <a:t>z, </a:t>
              </a:r>
              <a:r>
                <a:rPr lang="en-US" sz="1200" dirty="0">
                  <a:solidFill>
                    <a:srgbClr val="024BC0"/>
                  </a:solidFill>
                </a:rPr>
                <a:t>out</a:t>
              </a:r>
              <a:r>
                <a:rPr lang="en-US" sz="8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200" dirty="0">
                  <a:solidFill>
                    <a:srgbClr val="000000"/>
                  </a:solidFill>
                </a:rPr>
                <a:t>=</a:t>
              </a:r>
              <a:r>
                <a:rPr lang="en-US" sz="8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…</a:t>
              </a:r>
              <a:r>
                <a:rPr lang="en-US" sz="1200" dirty="0">
                  <a:solidFill>
                    <a:srgbClr val="000000"/>
                  </a:solidFill>
                </a:rPr>
                <a:t>);</a:t>
              </a:r>
            </a:p>
            <a:p>
              <a:r>
                <a:rPr lang="en-US" sz="1200" dirty="0">
                  <a:solidFill>
                    <a:srgbClr val="000000"/>
                  </a:solidFill>
                </a:rPr>
                <a:t>   ...</a:t>
              </a:r>
            </a:p>
            <a:p>
              <a:pPr>
                <a:spcBef>
                  <a:spcPts val="936"/>
                </a:spcBef>
              </a:pPr>
              <a:r>
                <a:rPr lang="en-US" sz="1200" dirty="0">
                  <a:solidFill>
                    <a:srgbClr val="000000"/>
                  </a:solidFill>
                </a:rPr>
                <a:t>   Add16</a:t>
              </a:r>
              <a:r>
                <a:rPr lang="en-US" sz="8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200" dirty="0">
                  <a:solidFill>
                    <a:srgbClr val="000000"/>
                  </a:solidFill>
                </a:rPr>
                <a:t>(a</a:t>
              </a:r>
              <a:r>
                <a:rPr lang="en-US" sz="8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200" dirty="0">
                  <a:solidFill>
                    <a:srgbClr val="000000"/>
                  </a:solidFill>
                </a:rPr>
                <a:t>=</a:t>
              </a:r>
              <a:r>
                <a:rPr lang="en-US" sz="8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2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…</a:t>
              </a:r>
              <a:r>
                <a:rPr lang="en-US" sz="1200" dirty="0">
                  <a:solidFill>
                    <a:srgbClr val="000000"/>
                  </a:solidFill>
                </a:rPr>
                <a:t>, b</a:t>
              </a:r>
              <a:r>
                <a:rPr lang="en-US" sz="8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200" dirty="0">
                  <a:solidFill>
                    <a:srgbClr val="000000"/>
                  </a:solidFill>
                </a:rPr>
                <a:t>=</a:t>
              </a:r>
              <a:r>
                <a:rPr lang="en-US" sz="8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2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…</a:t>
              </a:r>
              <a:r>
                <a:rPr lang="en-US" sz="1200" dirty="0">
                  <a:solidFill>
                    <a:srgbClr val="000000"/>
                  </a:solidFill>
                </a:rPr>
                <a:t>, </a:t>
              </a:r>
              <a:r>
                <a:rPr lang="en-US" sz="1200" dirty="0">
                  <a:solidFill>
                    <a:srgbClr val="024BC0"/>
                  </a:solidFill>
                </a:rPr>
                <a:t>out</a:t>
              </a:r>
              <a:r>
                <a:rPr lang="en-US" sz="1200" dirty="0">
                  <a:solidFill>
                    <a:srgbClr val="000000"/>
                  </a:solidFill>
                </a:rPr>
                <a:t>[0..3]</a:t>
              </a:r>
              <a:r>
                <a:rPr lang="en-US" sz="8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200" dirty="0">
                  <a:solidFill>
                    <a:srgbClr val="000000"/>
                  </a:solidFill>
                </a:rPr>
                <a:t>=</a:t>
              </a:r>
              <a:r>
                <a:rPr lang="en-US" sz="8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200" dirty="0">
                  <a:solidFill>
                    <a:srgbClr val="C00000"/>
                  </a:solidFill>
                </a:rPr>
                <a:t>t1</a:t>
              </a:r>
              <a:r>
                <a:rPr lang="en-US" sz="1200" dirty="0">
                  <a:solidFill>
                    <a:srgbClr val="000000"/>
                  </a:solidFill>
                </a:rPr>
                <a:t>, </a:t>
              </a:r>
              <a:r>
                <a:rPr lang="en-US" sz="1200" dirty="0">
                  <a:solidFill>
                    <a:srgbClr val="024BC0"/>
                  </a:solidFill>
                </a:rPr>
                <a:t>out</a:t>
              </a:r>
              <a:r>
                <a:rPr lang="en-US" sz="1200" dirty="0">
                  <a:solidFill>
                    <a:srgbClr val="000000"/>
                  </a:solidFill>
                </a:rPr>
                <a:t>[4..15]</a:t>
              </a:r>
              <a:r>
                <a:rPr lang="en-US" sz="8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200" dirty="0">
                  <a:solidFill>
                    <a:srgbClr val="000000"/>
                  </a:solidFill>
                </a:rPr>
                <a:t>=</a:t>
              </a:r>
              <a:r>
                <a:rPr lang="en-US" sz="8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200" dirty="0">
                  <a:solidFill>
                    <a:srgbClr val="C00000"/>
                  </a:solidFill>
                </a:rPr>
                <a:t>t2</a:t>
              </a:r>
              <a:r>
                <a:rPr lang="en-US" sz="1200" dirty="0">
                  <a:solidFill>
                    <a:srgbClr val="000000"/>
                  </a:solidFill>
                </a:rPr>
                <a:t>);</a:t>
              </a:r>
            </a:p>
            <a:p>
              <a:pPr>
                <a:spcBef>
                  <a:spcPts val="228"/>
                </a:spcBef>
              </a:pPr>
              <a:r>
                <a:rPr lang="en-US" sz="1200" dirty="0">
                  <a:solidFill>
                    <a:srgbClr val="000000"/>
                  </a:solidFill>
                </a:rPr>
                <a:t>   ...</a:t>
              </a:r>
            </a:p>
            <a:p>
              <a:pPr>
                <a:spcBef>
                  <a:spcPts val="228"/>
                </a:spcBef>
              </a:pPr>
              <a:r>
                <a:rPr lang="en-US" sz="1200" dirty="0">
                  <a:solidFill>
                    <a:srgbClr val="000000"/>
                  </a:solidFill>
                </a:rPr>
                <a:t>} </a:t>
              </a: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FD1FEE97-5800-6341-B098-DE2262FFD803}"/>
                </a:ext>
              </a:extLst>
            </p:cNvPr>
            <p:cNvSpPr/>
            <p:nvPr/>
          </p:nvSpPr>
          <p:spPr>
            <a:xfrm>
              <a:off x="3836615" y="4446594"/>
              <a:ext cx="3072185" cy="4480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1486269-F785-7345-8590-06F9FC3C1701}"/>
                </a:ext>
              </a:extLst>
            </p:cNvPr>
            <p:cNvSpPr/>
            <p:nvPr/>
          </p:nvSpPr>
          <p:spPr>
            <a:xfrm>
              <a:off x="3849315" y="4936896"/>
              <a:ext cx="3453185" cy="4480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</p:grpSp>
    </p:spTree>
    <p:extLst>
      <p:ext uri="{BB962C8B-B14F-4D97-AF65-F5344CB8AC3E}">
        <p14:creationId xmlns:p14="http://schemas.microsoft.com/office/powerpoint/2010/main" val="2630899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Relevant bus tips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8BA39F5-1DB5-004D-87C3-5B018FB75C43}"/>
              </a:ext>
            </a:extLst>
          </p:cNvPr>
          <p:cNvSpPr txBox="1"/>
          <p:nvPr/>
        </p:nvSpPr>
        <p:spPr>
          <a:xfrm>
            <a:off x="1041400" y="2302216"/>
            <a:ext cx="2350475" cy="1948768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vert="horz" lIns="144000" tIns="144000" rIns="144000" bIns="93600" rtlCol="0" anchor="t" anchorCtr="0">
            <a:noAutofit/>
          </a:bodyPr>
          <a:lstStyle>
            <a:lvl1pPr indent="0">
              <a:lnSpc>
                <a:spcPct val="90000"/>
              </a:lnSpc>
              <a:spcBef>
                <a:spcPct val="20000"/>
              </a:spcBef>
              <a:buClr>
                <a:srgbClr val="006600"/>
              </a:buClr>
              <a:buSzPct val="85000"/>
              <a:buFont typeface="Arial" panose="020B0604020202020204" pitchFamily="34" charset="0"/>
              <a:buNone/>
              <a:defRPr sz="1400">
                <a:solidFill>
                  <a:srgbClr val="000000"/>
                </a:solidFill>
                <a:latin typeface="Consolas"/>
                <a:cs typeface="Consolas"/>
              </a:defRPr>
            </a:lvl1pPr>
            <a:lvl2pPr indent="0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None/>
              <a:defRPr sz="2000">
                <a:latin typeface="Times New Roman"/>
                <a:cs typeface="Times New Roman"/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>
                <a:latin typeface="Times New Roman"/>
                <a:cs typeface="Times New Roman"/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latin typeface="Times New Roman"/>
                <a:cs typeface="Times New Roman"/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latin typeface="Times New Roman"/>
                <a:cs typeface="Times New Roman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rPr>
              <a:t>/* 16-bit adder */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300" dirty="0"/>
              <a:t>CHIP Add16 {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sz="1300" dirty="0"/>
              <a:t>    IN a[16], b[16];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sz="1300" dirty="0"/>
              <a:t>    OUT out[16];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300" dirty="0"/>
              <a:t>    PARTS: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sz="1300" dirty="0"/>
              <a:t>    ...</a:t>
            </a:r>
            <a:endParaRPr lang="en-US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ea typeface="ＭＳ Ｐゴシック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sz="1300" dirty="0"/>
              <a:t>}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A9A0DF0-FA4F-394C-AB93-244500C7CF21}"/>
              </a:ext>
            </a:extLst>
          </p:cNvPr>
          <p:cNvSpPr txBox="1"/>
          <p:nvPr/>
        </p:nvSpPr>
        <p:spPr>
          <a:xfrm>
            <a:off x="2806332" y="3378088"/>
            <a:ext cx="4891084" cy="2531784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252000" tIns="187200" rIns="144000" bIns="93600" rtlCol="0" anchor="t" anchorCtr="0">
            <a:norm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ct val="20000"/>
              </a:spcBef>
              <a:buClr>
                <a:srgbClr val="006600"/>
              </a:buClr>
              <a:buSzPct val="85000"/>
              <a:buFont typeface="Arial" panose="020B0604020202020204" pitchFamily="34" charset="0"/>
              <a:buNone/>
              <a:defRPr sz="1400">
                <a:solidFill>
                  <a:srgbClr val="008000"/>
                </a:solidFill>
                <a:latin typeface="Consolas"/>
                <a:cs typeface="Consolas"/>
              </a:defRPr>
            </a:lvl1pPr>
            <a:lvl2pPr indent="0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None/>
              <a:defRPr sz="2000">
                <a:latin typeface="Times New Roman"/>
                <a:cs typeface="Times New Roman"/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>
                <a:latin typeface="Times New Roman"/>
                <a:cs typeface="Times New Roman"/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latin typeface="Times New Roman"/>
                <a:cs typeface="Times New Roman"/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latin typeface="Times New Roman"/>
                <a:cs typeface="Times New Roman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1200" dirty="0">
                <a:solidFill>
                  <a:schemeClr val="tx1"/>
                </a:solidFill>
              </a:rPr>
              <a:t>CHIP Foo {</a:t>
            </a:r>
            <a:r>
              <a:rPr lang="en-US" sz="1200" dirty="0"/>
              <a:t> </a:t>
            </a:r>
            <a:endParaRPr lang="en-US" sz="1200" dirty="0">
              <a:solidFill>
                <a:srgbClr val="000000"/>
              </a:solidFill>
            </a:endParaRPr>
          </a:p>
          <a:p>
            <a:r>
              <a:rPr lang="en-US" sz="1200" dirty="0">
                <a:solidFill>
                  <a:srgbClr val="000000"/>
                </a:solidFill>
              </a:rPr>
              <a:t>   IN  </a:t>
            </a:r>
            <a:r>
              <a:rPr lang="en-US" sz="1200" dirty="0">
                <a:solidFill>
                  <a:srgbClr val="024BC0"/>
                </a:solidFill>
              </a:rPr>
              <a:t>x</a:t>
            </a:r>
            <a:r>
              <a:rPr lang="en-US" sz="1200" dirty="0">
                <a:solidFill>
                  <a:srgbClr val="000000"/>
                </a:solidFill>
              </a:rPr>
              <a:t>[8], </a:t>
            </a:r>
            <a:r>
              <a:rPr lang="en-US" sz="1200" dirty="0">
                <a:solidFill>
                  <a:srgbClr val="024BC0"/>
                </a:solidFill>
              </a:rPr>
              <a:t>y</a:t>
            </a:r>
            <a:r>
              <a:rPr lang="en-US" sz="1200" dirty="0">
                <a:solidFill>
                  <a:srgbClr val="000000"/>
                </a:solidFill>
              </a:rPr>
              <a:t>[8], </a:t>
            </a:r>
            <a:r>
              <a:rPr lang="en-US" sz="1200" dirty="0">
                <a:solidFill>
                  <a:srgbClr val="024BC0"/>
                </a:solidFill>
              </a:rPr>
              <a:t>z</a:t>
            </a:r>
            <a:r>
              <a:rPr lang="en-US" sz="1200" dirty="0">
                <a:solidFill>
                  <a:srgbClr val="000000"/>
                </a:solidFill>
              </a:rPr>
              <a:t>[16]</a:t>
            </a:r>
          </a:p>
          <a:p>
            <a:r>
              <a:rPr lang="en-US" sz="1200" dirty="0">
                <a:solidFill>
                  <a:srgbClr val="000000"/>
                </a:solidFill>
              </a:rPr>
              <a:t>   OUT </a:t>
            </a:r>
            <a:r>
              <a:rPr lang="en-US" sz="1200" dirty="0">
                <a:solidFill>
                  <a:srgbClr val="024BC0"/>
                </a:solidFill>
              </a:rPr>
              <a:t>out</a:t>
            </a:r>
            <a:r>
              <a:rPr lang="en-US" sz="1200" dirty="0">
                <a:solidFill>
                  <a:srgbClr val="000000"/>
                </a:solidFill>
              </a:rPr>
              <a:t>[16]</a:t>
            </a:r>
          </a:p>
          <a:p>
            <a:r>
              <a:rPr lang="en-US" sz="1200" dirty="0">
                <a:solidFill>
                  <a:srgbClr val="000000"/>
                </a:solidFill>
              </a:rPr>
              <a:t>   PARTS</a:t>
            </a:r>
          </a:p>
          <a:p>
            <a:pPr>
              <a:spcBef>
                <a:spcPts val="0"/>
              </a:spcBef>
            </a:pPr>
            <a:r>
              <a:rPr lang="en-US" sz="1200" dirty="0">
                <a:solidFill>
                  <a:srgbClr val="000000"/>
                </a:solidFill>
              </a:rPr>
              <a:t>   ...</a:t>
            </a:r>
          </a:p>
          <a:p>
            <a:r>
              <a:rPr lang="en-US" sz="1200" dirty="0">
                <a:solidFill>
                  <a:srgbClr val="000000"/>
                </a:solidFill>
              </a:rPr>
              <a:t>   Add16</a:t>
            </a:r>
            <a:r>
              <a:rPr lang="en-US" sz="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000000"/>
                </a:solidFill>
              </a:rPr>
              <a:t>(a[0..7]</a:t>
            </a:r>
            <a:r>
              <a:rPr lang="en-US" sz="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000000"/>
                </a:solidFill>
              </a:rPr>
              <a:t>=</a:t>
            </a:r>
            <a:r>
              <a:rPr lang="en-US" sz="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024BC0"/>
                </a:solidFill>
              </a:rPr>
              <a:t>x</a:t>
            </a:r>
            <a:r>
              <a:rPr lang="en-US" sz="1200" dirty="0">
                <a:solidFill>
                  <a:srgbClr val="000000"/>
                </a:solidFill>
              </a:rPr>
              <a:t>, a[8..15]</a:t>
            </a:r>
            <a:r>
              <a:rPr lang="en-US" sz="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000000"/>
                </a:solidFill>
              </a:rPr>
              <a:t>=</a:t>
            </a:r>
            <a:r>
              <a:rPr lang="en-US" sz="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024BC0"/>
                </a:solidFill>
              </a:rPr>
              <a:t>y</a:t>
            </a:r>
            <a:r>
              <a:rPr lang="en-US" sz="1200" dirty="0">
                <a:solidFill>
                  <a:srgbClr val="000000"/>
                </a:solidFill>
              </a:rPr>
              <a:t>, b</a:t>
            </a:r>
            <a:r>
              <a:rPr lang="en-US" sz="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000000"/>
                </a:solidFill>
              </a:rPr>
              <a:t>=</a:t>
            </a:r>
            <a:r>
              <a:rPr lang="en-US" sz="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000000"/>
                </a:solidFill>
              </a:rPr>
              <a:t>z, </a:t>
            </a:r>
            <a:r>
              <a:rPr lang="en-US" sz="1200" dirty="0">
                <a:solidFill>
                  <a:srgbClr val="024BC0"/>
                </a:solidFill>
              </a:rPr>
              <a:t>out</a:t>
            </a:r>
            <a:r>
              <a:rPr lang="en-US" sz="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000000"/>
                </a:solidFill>
              </a:rPr>
              <a:t>=</a:t>
            </a:r>
            <a:r>
              <a:rPr lang="en-US" sz="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r>
              <a:rPr lang="en-US" sz="1200" dirty="0">
                <a:solidFill>
                  <a:srgbClr val="000000"/>
                </a:solidFill>
              </a:rPr>
              <a:t>);</a:t>
            </a:r>
          </a:p>
          <a:p>
            <a:r>
              <a:rPr lang="en-US" sz="1200" dirty="0">
                <a:solidFill>
                  <a:srgbClr val="000000"/>
                </a:solidFill>
              </a:rPr>
              <a:t>   ...</a:t>
            </a:r>
          </a:p>
          <a:p>
            <a:pPr>
              <a:spcBef>
                <a:spcPts val="936"/>
              </a:spcBef>
            </a:pPr>
            <a:r>
              <a:rPr lang="en-US" sz="1200" dirty="0">
                <a:solidFill>
                  <a:srgbClr val="000000"/>
                </a:solidFill>
              </a:rPr>
              <a:t>   Add16</a:t>
            </a:r>
            <a:r>
              <a:rPr lang="en-US" sz="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000000"/>
                </a:solidFill>
              </a:rPr>
              <a:t>(a</a:t>
            </a:r>
            <a:r>
              <a:rPr lang="en-US" sz="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000000"/>
                </a:solidFill>
              </a:rPr>
              <a:t>=</a:t>
            </a:r>
            <a:r>
              <a:rPr lang="en-US" sz="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r>
              <a:rPr lang="en-US" sz="1200" dirty="0">
                <a:solidFill>
                  <a:srgbClr val="000000"/>
                </a:solidFill>
              </a:rPr>
              <a:t>, b</a:t>
            </a:r>
            <a:r>
              <a:rPr lang="en-US" sz="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000000"/>
                </a:solidFill>
              </a:rPr>
              <a:t>=</a:t>
            </a:r>
            <a:r>
              <a:rPr lang="en-US" sz="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r>
              <a:rPr lang="en-US" sz="1200" dirty="0">
                <a:solidFill>
                  <a:srgbClr val="000000"/>
                </a:solidFill>
              </a:rPr>
              <a:t>, </a:t>
            </a:r>
            <a:r>
              <a:rPr lang="en-US" sz="1200" dirty="0">
                <a:solidFill>
                  <a:srgbClr val="024BC0"/>
                </a:solidFill>
              </a:rPr>
              <a:t>out</a:t>
            </a:r>
            <a:r>
              <a:rPr lang="en-US" sz="1200" dirty="0">
                <a:solidFill>
                  <a:srgbClr val="000000"/>
                </a:solidFill>
              </a:rPr>
              <a:t>[0..3]</a:t>
            </a:r>
            <a:r>
              <a:rPr lang="en-US" sz="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000000"/>
                </a:solidFill>
              </a:rPr>
              <a:t>=</a:t>
            </a:r>
            <a:r>
              <a:rPr lang="en-US" sz="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C00000"/>
                </a:solidFill>
              </a:rPr>
              <a:t>t1</a:t>
            </a:r>
            <a:r>
              <a:rPr lang="en-US" sz="1200" dirty="0">
                <a:solidFill>
                  <a:srgbClr val="000000"/>
                </a:solidFill>
              </a:rPr>
              <a:t>, </a:t>
            </a:r>
            <a:r>
              <a:rPr lang="en-US" sz="1200" dirty="0">
                <a:solidFill>
                  <a:srgbClr val="024BC0"/>
                </a:solidFill>
              </a:rPr>
              <a:t>out</a:t>
            </a:r>
            <a:r>
              <a:rPr lang="en-US" sz="1200" dirty="0">
                <a:solidFill>
                  <a:srgbClr val="000000"/>
                </a:solidFill>
              </a:rPr>
              <a:t>[4..15]</a:t>
            </a:r>
            <a:r>
              <a:rPr lang="en-US" sz="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000000"/>
                </a:solidFill>
              </a:rPr>
              <a:t>=</a:t>
            </a:r>
            <a:r>
              <a:rPr lang="en-US" sz="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C00000"/>
                </a:solidFill>
              </a:rPr>
              <a:t>t2</a:t>
            </a:r>
            <a:r>
              <a:rPr lang="en-US" sz="1200" dirty="0">
                <a:solidFill>
                  <a:srgbClr val="000000"/>
                </a:solidFill>
              </a:rPr>
              <a:t>);</a:t>
            </a:r>
          </a:p>
          <a:p>
            <a:pPr>
              <a:spcBef>
                <a:spcPts val="228"/>
              </a:spcBef>
            </a:pPr>
            <a:r>
              <a:rPr lang="en-US" sz="1200" dirty="0">
                <a:solidFill>
                  <a:srgbClr val="000000"/>
                </a:solidFill>
              </a:rPr>
              <a:t>   ...</a:t>
            </a:r>
          </a:p>
          <a:p>
            <a:pPr>
              <a:spcBef>
                <a:spcPts val="228"/>
              </a:spcBef>
            </a:pPr>
            <a:r>
              <a:rPr lang="en-US" sz="1200" dirty="0">
                <a:solidFill>
                  <a:srgbClr val="000000"/>
                </a:solidFill>
              </a:rPr>
              <a:t>} 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044495B1-650B-8248-9753-3F1EBD5EECE8}"/>
              </a:ext>
            </a:extLst>
          </p:cNvPr>
          <p:cNvSpPr txBox="1">
            <a:spLocks/>
          </p:cNvSpPr>
          <p:nvPr/>
        </p:nvSpPr>
        <p:spPr>
          <a:xfrm>
            <a:off x="734341" y="933479"/>
            <a:ext cx="5655940" cy="30612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800" dirty="0"/>
              <a:t>Sub-bussing: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E36217F-071B-884C-BE9A-26E149741315}"/>
              </a:ext>
            </a:extLst>
          </p:cNvPr>
          <p:cNvGrpSpPr/>
          <p:nvPr/>
        </p:nvGrpSpPr>
        <p:grpSpPr>
          <a:xfrm>
            <a:off x="734340" y="1340840"/>
            <a:ext cx="6085559" cy="684459"/>
            <a:chOff x="786423" y="909040"/>
            <a:chExt cx="6085559" cy="684459"/>
          </a:xfrm>
        </p:grpSpPr>
        <p:sp>
          <p:nvSpPr>
            <p:cNvPr id="20" name="Content Placeholder 2">
              <a:extLst>
                <a:ext uri="{FF2B5EF4-FFF2-40B4-BE49-F238E27FC236}">
                  <a16:creationId xmlns:a16="http://schemas.microsoft.com/office/drawing/2014/main" id="{7B917275-0CFA-6843-A66F-AD19B62B9CAE}"/>
                </a:ext>
              </a:extLst>
            </p:cNvPr>
            <p:cNvSpPr txBox="1">
              <a:spLocks/>
            </p:cNvSpPr>
            <p:nvPr/>
          </p:nvSpPr>
          <p:spPr>
            <a:xfrm>
              <a:off x="786423" y="909040"/>
              <a:ext cx="6085559" cy="306122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1pPr>
              <a:lvl2pPr marL="717550" indent="-26035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SzPct val="50000"/>
                <a:buFont typeface="Wingdings" charset="2"/>
                <a:buChar char="q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600"/>
                </a:spcBef>
              </a:pPr>
              <a:r>
                <a:rPr lang="en-US" sz="1800" dirty="0"/>
                <a:t>We can assign </a:t>
              </a:r>
              <a:r>
                <a:rPr lang="en-US" sz="1800" i="1" dirty="0"/>
                <a:t>n</a:t>
              </a:r>
              <a:r>
                <a:rPr lang="en-US" sz="1800" dirty="0"/>
                <a:t>-bit values to sub-buses, for any </a:t>
              </a:r>
              <a:r>
                <a:rPr lang="en-US" sz="1800" i="1" dirty="0"/>
                <a:t>n</a:t>
              </a:r>
            </a:p>
          </p:txBody>
        </p:sp>
        <p:sp>
          <p:nvSpPr>
            <p:cNvPr id="21" name="Content Placeholder 2">
              <a:extLst>
                <a:ext uri="{FF2B5EF4-FFF2-40B4-BE49-F238E27FC236}">
                  <a16:creationId xmlns:a16="http://schemas.microsoft.com/office/drawing/2014/main" id="{E62292B4-B7AC-1E45-ACD2-553E40D99DE1}"/>
                </a:ext>
              </a:extLst>
            </p:cNvPr>
            <p:cNvSpPr txBox="1">
              <a:spLocks/>
            </p:cNvSpPr>
            <p:nvPr/>
          </p:nvSpPr>
          <p:spPr>
            <a:xfrm>
              <a:off x="786423" y="1265296"/>
              <a:ext cx="4879059" cy="32820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1pPr>
              <a:lvl2pPr marL="717550" indent="-26035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SzPct val="50000"/>
                <a:buFont typeface="Wingdings" charset="2"/>
                <a:buChar char="q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600"/>
                </a:spcBef>
              </a:pPr>
              <a:r>
                <a:rPr lang="en-US" sz="1800" dirty="0"/>
                <a:t>We can create </a:t>
              </a:r>
              <a:r>
                <a:rPr lang="en-US" sz="1800" i="1" dirty="0"/>
                <a:t>n</a:t>
              </a:r>
              <a:r>
                <a:rPr lang="en-US" sz="1800" dirty="0"/>
                <a:t>-bit bus pins, for any </a:t>
              </a:r>
              <a:r>
                <a:rPr lang="en-US" sz="1800" i="1" dirty="0"/>
                <a:t>n</a:t>
              </a:r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B1486269-F785-7345-8590-06F9FC3C1701}"/>
              </a:ext>
            </a:extLst>
          </p:cNvPr>
          <p:cNvSpPr/>
          <p:nvPr/>
        </p:nvSpPr>
        <p:spPr>
          <a:xfrm>
            <a:off x="3849315" y="4936896"/>
            <a:ext cx="3453185" cy="448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4" name="Rounded Rectangular Callout 13">
            <a:extLst>
              <a:ext uri="{FF2B5EF4-FFF2-40B4-BE49-F238E27FC236}">
                <a16:creationId xmlns:a16="http://schemas.microsoft.com/office/drawing/2014/main" id="{2348332F-B483-C349-8290-F8394A8DA8B7}"/>
              </a:ext>
            </a:extLst>
          </p:cNvPr>
          <p:cNvSpPr/>
          <p:nvPr/>
        </p:nvSpPr>
        <p:spPr>
          <a:xfrm>
            <a:off x="5287248" y="3644917"/>
            <a:ext cx="2697653" cy="577278"/>
          </a:xfrm>
          <a:prstGeom prst="wedgeRoundRectCallout">
            <a:avLst>
              <a:gd name="adj1" fmla="val -47584"/>
              <a:gd name="adj2" fmla="val 11567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46800" rtlCol="0" anchor="ctr" anchorCtr="0"/>
          <a:lstStyle/>
          <a:p>
            <a:pPr>
              <a:spcBef>
                <a:spcPts val="432"/>
              </a:spcBef>
            </a:pPr>
            <a:r>
              <a:rPr lang="en-US" sz="1600" dirty="0">
                <a:solidFill>
                  <a:schemeClr val="tx1"/>
                </a:solidFill>
                <a:latin typeface="Times New Roman"/>
                <a:cs typeface="Times New Roman"/>
              </a:rPr>
              <a:t>Another example of assigning a multi-bit value to a sub-bus</a:t>
            </a:r>
            <a:endParaRPr lang="en-US" sz="14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248397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Relevant bus tips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8BA39F5-1DB5-004D-87C3-5B018FB75C43}"/>
              </a:ext>
            </a:extLst>
          </p:cNvPr>
          <p:cNvSpPr txBox="1"/>
          <p:nvPr/>
        </p:nvSpPr>
        <p:spPr>
          <a:xfrm>
            <a:off x="1041400" y="2302216"/>
            <a:ext cx="2350475" cy="1948768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vert="horz" lIns="144000" tIns="144000" rIns="144000" bIns="93600" rtlCol="0" anchor="t" anchorCtr="0">
            <a:noAutofit/>
          </a:bodyPr>
          <a:lstStyle>
            <a:lvl1pPr indent="0">
              <a:lnSpc>
                <a:spcPct val="90000"/>
              </a:lnSpc>
              <a:spcBef>
                <a:spcPct val="20000"/>
              </a:spcBef>
              <a:buClr>
                <a:srgbClr val="006600"/>
              </a:buClr>
              <a:buSzPct val="85000"/>
              <a:buFont typeface="Arial" panose="020B0604020202020204" pitchFamily="34" charset="0"/>
              <a:buNone/>
              <a:defRPr sz="1400">
                <a:solidFill>
                  <a:srgbClr val="000000"/>
                </a:solidFill>
                <a:latin typeface="Consolas"/>
                <a:cs typeface="Consolas"/>
              </a:defRPr>
            </a:lvl1pPr>
            <a:lvl2pPr indent="0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None/>
              <a:defRPr sz="2000">
                <a:latin typeface="Times New Roman"/>
                <a:cs typeface="Times New Roman"/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>
                <a:latin typeface="Times New Roman"/>
                <a:cs typeface="Times New Roman"/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latin typeface="Times New Roman"/>
                <a:cs typeface="Times New Roman"/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latin typeface="Times New Roman"/>
                <a:cs typeface="Times New Roman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rPr>
              <a:t>/* 16-bit adder */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300" dirty="0"/>
              <a:t>CHIP Add16 {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sz="1300" dirty="0"/>
              <a:t>    IN a[16], b[16];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sz="1300" dirty="0"/>
              <a:t>    OUT out[16];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300" dirty="0"/>
              <a:t>    PARTS: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sz="1300" dirty="0"/>
              <a:t>    ...</a:t>
            </a:r>
            <a:endParaRPr lang="en-US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ea typeface="ＭＳ Ｐゴシック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sz="1300" dirty="0"/>
              <a:t>}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A9A0DF0-FA4F-394C-AB93-244500C7CF21}"/>
              </a:ext>
            </a:extLst>
          </p:cNvPr>
          <p:cNvSpPr txBox="1"/>
          <p:nvPr/>
        </p:nvSpPr>
        <p:spPr>
          <a:xfrm>
            <a:off x="2806332" y="3378088"/>
            <a:ext cx="4891084" cy="2531784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252000" tIns="187200" rIns="144000" bIns="93600" rtlCol="0" anchor="t" anchorCtr="0">
            <a:norm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ct val="20000"/>
              </a:spcBef>
              <a:buClr>
                <a:srgbClr val="006600"/>
              </a:buClr>
              <a:buSzPct val="85000"/>
              <a:buFont typeface="Arial" panose="020B0604020202020204" pitchFamily="34" charset="0"/>
              <a:buNone/>
              <a:defRPr sz="1400">
                <a:solidFill>
                  <a:srgbClr val="008000"/>
                </a:solidFill>
                <a:latin typeface="Consolas"/>
                <a:cs typeface="Consolas"/>
              </a:defRPr>
            </a:lvl1pPr>
            <a:lvl2pPr indent="0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None/>
              <a:defRPr sz="2000">
                <a:latin typeface="Times New Roman"/>
                <a:cs typeface="Times New Roman"/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>
                <a:latin typeface="Times New Roman"/>
                <a:cs typeface="Times New Roman"/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latin typeface="Times New Roman"/>
                <a:cs typeface="Times New Roman"/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latin typeface="Times New Roman"/>
                <a:cs typeface="Times New Roman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1200" dirty="0">
                <a:solidFill>
                  <a:schemeClr val="tx1"/>
                </a:solidFill>
              </a:rPr>
              <a:t>CHIP Foo {</a:t>
            </a:r>
            <a:r>
              <a:rPr lang="en-US" sz="1200" dirty="0"/>
              <a:t> </a:t>
            </a:r>
            <a:endParaRPr lang="en-US" sz="1200" dirty="0">
              <a:solidFill>
                <a:srgbClr val="000000"/>
              </a:solidFill>
            </a:endParaRPr>
          </a:p>
          <a:p>
            <a:r>
              <a:rPr lang="en-US" sz="1200" dirty="0">
                <a:solidFill>
                  <a:srgbClr val="000000"/>
                </a:solidFill>
              </a:rPr>
              <a:t>   IN  </a:t>
            </a:r>
            <a:r>
              <a:rPr lang="en-US" sz="1200" dirty="0">
                <a:solidFill>
                  <a:srgbClr val="024BC0"/>
                </a:solidFill>
              </a:rPr>
              <a:t>x</a:t>
            </a:r>
            <a:r>
              <a:rPr lang="en-US" sz="1200" dirty="0">
                <a:solidFill>
                  <a:srgbClr val="000000"/>
                </a:solidFill>
              </a:rPr>
              <a:t>[8], </a:t>
            </a:r>
            <a:r>
              <a:rPr lang="en-US" sz="1200" dirty="0">
                <a:solidFill>
                  <a:srgbClr val="024BC0"/>
                </a:solidFill>
              </a:rPr>
              <a:t>y</a:t>
            </a:r>
            <a:r>
              <a:rPr lang="en-US" sz="1200" dirty="0">
                <a:solidFill>
                  <a:srgbClr val="000000"/>
                </a:solidFill>
              </a:rPr>
              <a:t>[8], </a:t>
            </a:r>
            <a:r>
              <a:rPr lang="en-US" sz="1200" dirty="0">
                <a:solidFill>
                  <a:srgbClr val="024BC0"/>
                </a:solidFill>
              </a:rPr>
              <a:t>z</a:t>
            </a:r>
            <a:r>
              <a:rPr lang="en-US" sz="1200" dirty="0">
                <a:solidFill>
                  <a:srgbClr val="000000"/>
                </a:solidFill>
              </a:rPr>
              <a:t>[16]</a:t>
            </a:r>
          </a:p>
          <a:p>
            <a:r>
              <a:rPr lang="en-US" sz="1200" dirty="0">
                <a:solidFill>
                  <a:srgbClr val="000000"/>
                </a:solidFill>
              </a:rPr>
              <a:t>   OUT </a:t>
            </a:r>
            <a:r>
              <a:rPr lang="en-US" sz="1200" dirty="0">
                <a:solidFill>
                  <a:srgbClr val="024BC0"/>
                </a:solidFill>
              </a:rPr>
              <a:t>out</a:t>
            </a:r>
            <a:r>
              <a:rPr lang="en-US" sz="1200" dirty="0">
                <a:solidFill>
                  <a:srgbClr val="000000"/>
                </a:solidFill>
              </a:rPr>
              <a:t>[16]</a:t>
            </a:r>
          </a:p>
          <a:p>
            <a:r>
              <a:rPr lang="en-US" sz="1200" dirty="0">
                <a:solidFill>
                  <a:srgbClr val="000000"/>
                </a:solidFill>
              </a:rPr>
              <a:t>   PARTS</a:t>
            </a:r>
          </a:p>
          <a:p>
            <a:pPr>
              <a:spcBef>
                <a:spcPts val="0"/>
              </a:spcBef>
            </a:pPr>
            <a:r>
              <a:rPr lang="en-US" sz="1200" dirty="0">
                <a:solidFill>
                  <a:srgbClr val="000000"/>
                </a:solidFill>
              </a:rPr>
              <a:t>   ...</a:t>
            </a:r>
          </a:p>
          <a:p>
            <a:r>
              <a:rPr lang="en-US" sz="1200" dirty="0">
                <a:solidFill>
                  <a:srgbClr val="000000"/>
                </a:solidFill>
              </a:rPr>
              <a:t>   Add16</a:t>
            </a:r>
            <a:r>
              <a:rPr lang="en-US" sz="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000000"/>
                </a:solidFill>
              </a:rPr>
              <a:t>(a[0..7]</a:t>
            </a:r>
            <a:r>
              <a:rPr lang="en-US" sz="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000000"/>
                </a:solidFill>
              </a:rPr>
              <a:t>=</a:t>
            </a:r>
            <a:r>
              <a:rPr lang="en-US" sz="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024BC0"/>
                </a:solidFill>
              </a:rPr>
              <a:t>x</a:t>
            </a:r>
            <a:r>
              <a:rPr lang="en-US" sz="1200" dirty="0">
                <a:solidFill>
                  <a:srgbClr val="000000"/>
                </a:solidFill>
              </a:rPr>
              <a:t>, a[8..15]</a:t>
            </a:r>
            <a:r>
              <a:rPr lang="en-US" sz="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000000"/>
                </a:solidFill>
              </a:rPr>
              <a:t>=</a:t>
            </a:r>
            <a:r>
              <a:rPr lang="en-US" sz="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024BC0"/>
                </a:solidFill>
              </a:rPr>
              <a:t>y</a:t>
            </a:r>
            <a:r>
              <a:rPr lang="en-US" sz="1200" dirty="0">
                <a:solidFill>
                  <a:srgbClr val="000000"/>
                </a:solidFill>
              </a:rPr>
              <a:t>, b</a:t>
            </a:r>
            <a:r>
              <a:rPr lang="en-US" sz="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000000"/>
                </a:solidFill>
              </a:rPr>
              <a:t>=</a:t>
            </a:r>
            <a:r>
              <a:rPr lang="en-US" sz="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000000"/>
                </a:solidFill>
              </a:rPr>
              <a:t>z, </a:t>
            </a:r>
            <a:r>
              <a:rPr lang="en-US" sz="1200" dirty="0">
                <a:solidFill>
                  <a:srgbClr val="024BC0"/>
                </a:solidFill>
              </a:rPr>
              <a:t>out</a:t>
            </a:r>
            <a:r>
              <a:rPr lang="en-US" sz="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000000"/>
                </a:solidFill>
              </a:rPr>
              <a:t>=</a:t>
            </a:r>
            <a:r>
              <a:rPr lang="en-US" sz="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r>
              <a:rPr lang="en-US" sz="1200" dirty="0">
                <a:solidFill>
                  <a:srgbClr val="000000"/>
                </a:solidFill>
              </a:rPr>
              <a:t>);</a:t>
            </a:r>
          </a:p>
          <a:p>
            <a:r>
              <a:rPr lang="en-US" sz="1200" dirty="0">
                <a:solidFill>
                  <a:srgbClr val="000000"/>
                </a:solidFill>
              </a:rPr>
              <a:t>   ...</a:t>
            </a:r>
          </a:p>
          <a:p>
            <a:pPr>
              <a:spcBef>
                <a:spcPts val="936"/>
              </a:spcBef>
            </a:pPr>
            <a:r>
              <a:rPr lang="en-US" sz="1200" dirty="0">
                <a:solidFill>
                  <a:srgbClr val="000000"/>
                </a:solidFill>
              </a:rPr>
              <a:t>   Add16</a:t>
            </a:r>
            <a:r>
              <a:rPr lang="en-US" sz="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000000"/>
                </a:solidFill>
              </a:rPr>
              <a:t>(a</a:t>
            </a:r>
            <a:r>
              <a:rPr lang="en-US" sz="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000000"/>
                </a:solidFill>
              </a:rPr>
              <a:t>=</a:t>
            </a:r>
            <a:r>
              <a:rPr lang="en-US" sz="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r>
              <a:rPr lang="en-US" sz="1200" dirty="0">
                <a:solidFill>
                  <a:srgbClr val="000000"/>
                </a:solidFill>
              </a:rPr>
              <a:t>, b</a:t>
            </a:r>
            <a:r>
              <a:rPr lang="en-US" sz="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000000"/>
                </a:solidFill>
              </a:rPr>
              <a:t>=</a:t>
            </a:r>
            <a:r>
              <a:rPr lang="en-US" sz="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r>
              <a:rPr lang="en-US" sz="1200" dirty="0">
                <a:solidFill>
                  <a:srgbClr val="000000"/>
                </a:solidFill>
              </a:rPr>
              <a:t>, </a:t>
            </a:r>
            <a:r>
              <a:rPr lang="en-US" sz="1200" dirty="0">
                <a:solidFill>
                  <a:srgbClr val="024BC0"/>
                </a:solidFill>
              </a:rPr>
              <a:t>out</a:t>
            </a:r>
            <a:r>
              <a:rPr lang="en-US" sz="1200" dirty="0">
                <a:solidFill>
                  <a:srgbClr val="000000"/>
                </a:solidFill>
              </a:rPr>
              <a:t>[0..3]</a:t>
            </a:r>
            <a:r>
              <a:rPr lang="en-US" sz="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000000"/>
                </a:solidFill>
              </a:rPr>
              <a:t>=</a:t>
            </a:r>
            <a:r>
              <a:rPr lang="en-US" sz="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C00000"/>
                </a:solidFill>
              </a:rPr>
              <a:t>t1</a:t>
            </a:r>
            <a:r>
              <a:rPr lang="en-US" sz="1200" dirty="0">
                <a:solidFill>
                  <a:srgbClr val="000000"/>
                </a:solidFill>
              </a:rPr>
              <a:t>, </a:t>
            </a:r>
            <a:r>
              <a:rPr lang="en-US" sz="1200" dirty="0">
                <a:solidFill>
                  <a:srgbClr val="024BC0"/>
                </a:solidFill>
              </a:rPr>
              <a:t>out</a:t>
            </a:r>
            <a:r>
              <a:rPr lang="en-US" sz="1200" dirty="0">
                <a:solidFill>
                  <a:srgbClr val="000000"/>
                </a:solidFill>
              </a:rPr>
              <a:t>[4..15]</a:t>
            </a:r>
            <a:r>
              <a:rPr lang="en-US" sz="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000000"/>
                </a:solidFill>
              </a:rPr>
              <a:t>=</a:t>
            </a:r>
            <a:r>
              <a:rPr lang="en-US" sz="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C00000"/>
                </a:solidFill>
              </a:rPr>
              <a:t>t2</a:t>
            </a:r>
            <a:r>
              <a:rPr lang="en-US" sz="1200" dirty="0">
                <a:solidFill>
                  <a:srgbClr val="000000"/>
                </a:solidFill>
              </a:rPr>
              <a:t>);</a:t>
            </a:r>
          </a:p>
          <a:p>
            <a:pPr>
              <a:spcBef>
                <a:spcPts val="228"/>
              </a:spcBef>
            </a:pPr>
            <a:r>
              <a:rPr lang="en-US" sz="1200" dirty="0">
                <a:solidFill>
                  <a:srgbClr val="000000"/>
                </a:solidFill>
              </a:rPr>
              <a:t>   ...</a:t>
            </a:r>
          </a:p>
          <a:p>
            <a:pPr>
              <a:spcBef>
                <a:spcPts val="228"/>
              </a:spcBef>
            </a:pPr>
            <a:r>
              <a:rPr lang="en-US" sz="1200" dirty="0">
                <a:solidFill>
                  <a:srgbClr val="000000"/>
                </a:solidFill>
              </a:rPr>
              <a:t>} </a:t>
            </a:r>
          </a:p>
        </p:txBody>
      </p:sp>
      <p:sp>
        <p:nvSpPr>
          <p:cNvPr id="17" name="Rounded Rectangular Callout 16">
            <a:extLst>
              <a:ext uri="{FF2B5EF4-FFF2-40B4-BE49-F238E27FC236}">
                <a16:creationId xmlns:a16="http://schemas.microsoft.com/office/drawing/2014/main" id="{E8CA3F5B-BA10-EB48-B63F-1283F0BA87A6}"/>
              </a:ext>
            </a:extLst>
          </p:cNvPr>
          <p:cNvSpPr/>
          <p:nvPr/>
        </p:nvSpPr>
        <p:spPr>
          <a:xfrm>
            <a:off x="5388999" y="5704837"/>
            <a:ext cx="3072421" cy="439368"/>
          </a:xfrm>
          <a:prstGeom prst="wedgeRoundRectCallout">
            <a:avLst>
              <a:gd name="adj1" fmla="val -32561"/>
              <a:gd name="adj2" fmla="val -11540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46800" rtlCol="0" anchor="ctr" anchorCtr="0"/>
          <a:lstStyle/>
          <a:p>
            <a:pPr>
              <a:spcBef>
                <a:spcPts val="432"/>
              </a:spcBef>
            </a:pPr>
            <a:r>
              <a:rPr lang="en-US" sz="1600" dirty="0">
                <a:solidFill>
                  <a:schemeClr val="tx1"/>
                </a:solidFill>
                <a:latin typeface="Times New Roman"/>
                <a:cs typeface="Times New Roman"/>
              </a:rPr>
              <a:t>Creating an </a:t>
            </a:r>
            <a:r>
              <a:rPr lang="en-US" sz="1600" i="1" dirty="0">
                <a:solidFill>
                  <a:schemeClr val="tx1"/>
                </a:solidFill>
                <a:latin typeface="Times New Roman"/>
                <a:cs typeface="Times New Roman"/>
              </a:rPr>
              <a:t>n</a:t>
            </a:r>
            <a:r>
              <a:rPr lang="en-US" sz="1600" dirty="0">
                <a:solidFill>
                  <a:schemeClr val="tx1"/>
                </a:solidFill>
                <a:latin typeface="Times New Roman"/>
                <a:cs typeface="Times New Roman"/>
              </a:rPr>
              <a:t>-bit bus (internal pin)</a:t>
            </a:r>
            <a:endParaRPr lang="en-US" sz="14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044495B1-650B-8248-9753-3F1EBD5EECE8}"/>
              </a:ext>
            </a:extLst>
          </p:cNvPr>
          <p:cNvSpPr txBox="1">
            <a:spLocks/>
          </p:cNvSpPr>
          <p:nvPr/>
        </p:nvSpPr>
        <p:spPr>
          <a:xfrm>
            <a:off x="734341" y="933479"/>
            <a:ext cx="5655940" cy="30612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800" dirty="0"/>
              <a:t>Sub-bussing: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E36217F-071B-884C-BE9A-26E149741315}"/>
              </a:ext>
            </a:extLst>
          </p:cNvPr>
          <p:cNvGrpSpPr/>
          <p:nvPr/>
        </p:nvGrpSpPr>
        <p:grpSpPr>
          <a:xfrm>
            <a:off x="734340" y="1340840"/>
            <a:ext cx="6085559" cy="684459"/>
            <a:chOff x="786423" y="909040"/>
            <a:chExt cx="6085559" cy="684459"/>
          </a:xfrm>
        </p:grpSpPr>
        <p:sp>
          <p:nvSpPr>
            <p:cNvPr id="20" name="Content Placeholder 2">
              <a:extLst>
                <a:ext uri="{FF2B5EF4-FFF2-40B4-BE49-F238E27FC236}">
                  <a16:creationId xmlns:a16="http://schemas.microsoft.com/office/drawing/2014/main" id="{7B917275-0CFA-6843-A66F-AD19B62B9CAE}"/>
                </a:ext>
              </a:extLst>
            </p:cNvPr>
            <p:cNvSpPr txBox="1">
              <a:spLocks/>
            </p:cNvSpPr>
            <p:nvPr/>
          </p:nvSpPr>
          <p:spPr>
            <a:xfrm>
              <a:off x="786423" y="909040"/>
              <a:ext cx="6085559" cy="306122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1pPr>
              <a:lvl2pPr marL="717550" indent="-26035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SzPct val="50000"/>
                <a:buFont typeface="Wingdings" charset="2"/>
                <a:buChar char="q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600"/>
                </a:spcBef>
              </a:pPr>
              <a:r>
                <a:rPr lang="en-US" sz="1800" dirty="0"/>
                <a:t>We can assign </a:t>
              </a:r>
              <a:r>
                <a:rPr lang="en-US" sz="1800" i="1" dirty="0"/>
                <a:t>n</a:t>
              </a:r>
              <a:r>
                <a:rPr lang="en-US" sz="1800" dirty="0"/>
                <a:t>-bit values to sub-buses, for any </a:t>
              </a:r>
              <a:r>
                <a:rPr lang="en-US" sz="1800" i="1" dirty="0"/>
                <a:t>n</a:t>
              </a:r>
            </a:p>
          </p:txBody>
        </p:sp>
        <p:sp>
          <p:nvSpPr>
            <p:cNvPr id="21" name="Content Placeholder 2">
              <a:extLst>
                <a:ext uri="{FF2B5EF4-FFF2-40B4-BE49-F238E27FC236}">
                  <a16:creationId xmlns:a16="http://schemas.microsoft.com/office/drawing/2014/main" id="{E62292B4-B7AC-1E45-ACD2-553E40D99DE1}"/>
                </a:ext>
              </a:extLst>
            </p:cNvPr>
            <p:cNvSpPr txBox="1">
              <a:spLocks/>
            </p:cNvSpPr>
            <p:nvPr/>
          </p:nvSpPr>
          <p:spPr>
            <a:xfrm>
              <a:off x="786423" y="1265296"/>
              <a:ext cx="4879059" cy="32820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1pPr>
              <a:lvl2pPr marL="717550" indent="-26035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SzPct val="50000"/>
                <a:buFont typeface="Wingdings" charset="2"/>
                <a:buChar char="q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600"/>
                </a:spcBef>
              </a:pPr>
              <a:r>
                <a:rPr lang="en-US" sz="1800" dirty="0"/>
                <a:t>We can create </a:t>
              </a:r>
              <a:r>
                <a:rPr lang="en-US" sz="1800" i="1" dirty="0"/>
                <a:t>n</a:t>
              </a:r>
              <a:r>
                <a:rPr lang="en-US" sz="1800" dirty="0"/>
                <a:t>-bit bus pins, for any </a:t>
              </a:r>
              <a:r>
                <a:rPr lang="en-US" sz="1800" i="1" dirty="0"/>
                <a:t>n</a:t>
              </a:r>
            </a:p>
          </p:txBody>
        </p:sp>
      </p:grp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6FEEB72A-C586-8F4A-BFF7-E5EFD5770D30}"/>
              </a:ext>
            </a:extLst>
          </p:cNvPr>
          <p:cNvSpPr/>
          <p:nvPr/>
        </p:nvSpPr>
        <p:spPr>
          <a:xfrm>
            <a:off x="5287248" y="3644917"/>
            <a:ext cx="2697653" cy="577278"/>
          </a:xfrm>
          <a:prstGeom prst="wedgeRoundRectCallout">
            <a:avLst>
              <a:gd name="adj1" fmla="val -47584"/>
              <a:gd name="adj2" fmla="val 11567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46800" rtlCol="0" anchor="ctr" anchorCtr="0"/>
          <a:lstStyle/>
          <a:p>
            <a:pPr>
              <a:spcBef>
                <a:spcPts val="432"/>
              </a:spcBef>
            </a:pPr>
            <a:r>
              <a:rPr lang="en-US" sz="1600" dirty="0">
                <a:solidFill>
                  <a:schemeClr val="tx1"/>
                </a:solidFill>
                <a:latin typeface="Times New Roman"/>
                <a:cs typeface="Times New Roman"/>
              </a:rPr>
              <a:t>Another example of assigning a multi-bit value to a sub-bus</a:t>
            </a:r>
            <a:endParaRPr lang="en-US" sz="14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721231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ALU: Recap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8A6EBB3-166E-FF40-908E-1CDBF246E03A}"/>
              </a:ext>
            </a:extLst>
          </p:cNvPr>
          <p:cNvGrpSpPr/>
          <p:nvPr/>
        </p:nvGrpSpPr>
        <p:grpSpPr>
          <a:xfrm>
            <a:off x="5125967" y="1836286"/>
            <a:ext cx="3290064" cy="3365685"/>
            <a:chOff x="5062467" y="2826886"/>
            <a:chExt cx="3290064" cy="3365685"/>
          </a:xfrm>
        </p:grpSpPr>
        <p:sp>
          <p:nvSpPr>
            <p:cNvPr id="6" name="Rectangle 5"/>
            <p:cNvSpPr/>
            <p:nvPr/>
          </p:nvSpPr>
          <p:spPr>
            <a:xfrm>
              <a:off x="5405367" y="5130742"/>
              <a:ext cx="2947164" cy="10618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Times New Roman"/>
                  <a:cs typeface="Times New Roman"/>
                </a:rPr>
                <a:t>“Simplicity is the </a:t>
              </a:r>
              <a:br>
                <a:rPr lang="en-US" sz="2000" dirty="0">
                  <a:latin typeface="Times New Roman"/>
                  <a:cs typeface="Times New Roman"/>
                </a:rPr>
              </a:br>
              <a:r>
                <a:rPr lang="en-US" sz="2000" dirty="0">
                  <a:latin typeface="Times New Roman"/>
                  <a:cs typeface="Times New Roman"/>
                </a:rPr>
                <a:t>  ultimate sophistication.”</a:t>
              </a:r>
            </a:p>
            <a:p>
              <a:pPr>
                <a:spcBef>
                  <a:spcPts val="600"/>
                </a:spcBef>
              </a:pPr>
              <a:r>
                <a:rPr lang="en-US" dirty="0">
                  <a:latin typeface="Times New Roman"/>
                  <a:cs typeface="Times New Roman"/>
                </a:rPr>
                <a:t>― Leonardo da Vinci</a:t>
              </a:r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3"/>
            <a:srcRect r="5916"/>
            <a:stretch/>
          </p:blipFill>
          <p:spPr>
            <a:xfrm>
              <a:off x="5062467" y="2826886"/>
              <a:ext cx="3107667" cy="1988691"/>
            </a:xfrm>
            <a:prstGeom prst="rect">
              <a:avLst/>
            </a:prstGeom>
          </p:spPr>
        </p:pic>
      </p:grp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86BD2BB3-4949-1D47-A85D-72D906967B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1126" y="4145021"/>
            <a:ext cx="2452174" cy="15166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u="sng" dirty="0"/>
              <a:t>The Hack ALU is: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000" dirty="0"/>
              <a:t>Simple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000" dirty="0"/>
              <a:t>Elegant</a:t>
            </a:r>
          </a:p>
        </p:txBody>
      </p:sp>
      <p:graphicFrame>
        <p:nvGraphicFramePr>
          <p:cNvPr id="13" name="Object 12">
            <a:extLst>
              <a:ext uri="{FF2B5EF4-FFF2-40B4-BE49-F238E27FC236}">
                <a16:creationId xmlns:a16="http://schemas.microsoft.com/office/drawing/2014/main" id="{8B4BD43F-3581-2547-8A76-6CF2B8CE721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65020" y="1081790"/>
          <a:ext cx="3773794" cy="25633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482" r:id="rId4" imgW="5448300" imgH="4381500" progId="Visio.Drawing.6">
                  <p:embed/>
                </p:oleObj>
              </mc:Choice>
              <mc:Fallback>
                <p:oleObj r:id="rId4" imgW="5448300" imgH="4381500" progId="Visio.Drawing.6">
                  <p:embed/>
                  <p:pic>
                    <p:nvPicPr>
                      <p:cNvPr id="13" name="Object 12">
                        <a:extLst>
                          <a:ext uri="{FF2B5EF4-FFF2-40B4-BE49-F238E27FC236}">
                            <a16:creationId xmlns:a16="http://schemas.microsoft.com/office/drawing/2014/main" id="{8B4BD43F-3581-2547-8A76-6CF2B8CE721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-862" t="20767" r="8040" b="818"/>
                      <a:stretch>
                        <a:fillRect/>
                      </a:stretch>
                    </p:blipFill>
                    <p:spPr bwMode="auto">
                      <a:xfrm>
                        <a:off x="265020" y="1081790"/>
                        <a:ext cx="3773794" cy="256333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50073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3E1542F-F7E8-A445-8127-5C870910DED5}"/>
              </a:ext>
            </a:extLst>
          </p:cNvPr>
          <p:cNvSpPr txBox="1"/>
          <p:nvPr/>
        </p:nvSpPr>
        <p:spPr>
          <a:xfrm>
            <a:off x="4861710" y="1220003"/>
            <a:ext cx="507712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spcBef>
                <a:spcPts val="2400"/>
              </a:spcBef>
            </a:pPr>
            <a:r>
              <a:rPr lang="en-US" sz="2000" u="sng" dirty="0">
                <a:latin typeface="Times New Roman"/>
                <a:cs typeface="Times New Roman"/>
              </a:rPr>
              <a:t>Practice</a:t>
            </a:r>
          </a:p>
          <a:p>
            <a:pPr marL="677863" lvl="1" indent="-220663">
              <a:spcBef>
                <a:spcPts val="2400"/>
              </a:spcBef>
              <a:buFont typeface="Arial"/>
              <a:buChar char="•"/>
            </a:pPr>
            <a:r>
              <a:rPr lang="en-US" sz="2000" dirty="0">
                <a:latin typeface="Times New Roman"/>
                <a:cs typeface="Times New Roman"/>
              </a:rPr>
              <a:t>Arithmetic Logic Unit (ALU)</a:t>
            </a:r>
          </a:p>
          <a:p>
            <a:pPr marL="677863" lvl="1" indent="-220663">
              <a:spcBef>
                <a:spcPts val="2400"/>
              </a:spcBef>
              <a:buFont typeface="Arial"/>
              <a:buChar char="•"/>
            </a:pPr>
            <a:r>
              <a:rPr lang="en-US" sz="2000" dirty="0">
                <a:latin typeface="Times New Roman"/>
                <a:cs typeface="Times New Roman"/>
              </a:rPr>
              <a:t>Project 2: Chips</a:t>
            </a:r>
          </a:p>
          <a:p>
            <a:pPr marL="677863" lvl="1" indent="-220663">
              <a:spcBef>
                <a:spcPts val="2400"/>
              </a:spcBef>
              <a:buFont typeface="Arial"/>
              <a:buChar char="•"/>
            </a:pPr>
            <a:r>
              <a:rPr lang="en-US" sz="2000" dirty="0">
                <a:latin typeface="Times New Roman"/>
                <a:cs typeface="Times New Roman"/>
              </a:rPr>
              <a:t>Project 2: Guidelines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1311923" y="1217249"/>
            <a:ext cx="426812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spcBef>
                <a:spcPts val="2400"/>
              </a:spcBef>
            </a:pPr>
            <a:r>
              <a:rPr lang="en-US" sz="2000" u="sng" dirty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Theory</a:t>
            </a:r>
          </a:p>
          <a:p>
            <a:pPr marL="677863" lvl="1" indent="-220663">
              <a:spcBef>
                <a:spcPts val="2400"/>
              </a:spcBef>
              <a:buFont typeface="Arial"/>
              <a:buChar char="•"/>
            </a:pP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Representing numbers</a:t>
            </a:r>
          </a:p>
          <a:p>
            <a:pPr marL="677863" lvl="1" indent="-220663">
              <a:spcBef>
                <a:spcPts val="2400"/>
              </a:spcBef>
              <a:buFont typeface="Arial"/>
              <a:buChar char="•"/>
            </a:pP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Binary numbers</a:t>
            </a:r>
          </a:p>
          <a:p>
            <a:pPr marL="677863" lvl="1" indent="-220663">
              <a:spcBef>
                <a:spcPts val="2400"/>
              </a:spcBef>
              <a:buFont typeface="Arial"/>
              <a:buChar char="•"/>
            </a:pP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Boolean arithmetic</a:t>
            </a:r>
          </a:p>
          <a:p>
            <a:pPr marL="677863" lvl="1" indent="-220663">
              <a:spcBef>
                <a:spcPts val="2400"/>
              </a:spcBef>
              <a:buFont typeface="Arial"/>
              <a:buChar char="•"/>
            </a:pP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Signed numbers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Chapter 2: Boolean Arithmetic</a:t>
            </a:r>
            <a:endParaRPr lang="en-US" sz="2000" dirty="0"/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8BF88C46-CA2F-D74A-8D48-600D6B9B7D1E}"/>
              </a:ext>
            </a:extLst>
          </p:cNvPr>
          <p:cNvSpPr/>
          <p:nvPr/>
        </p:nvSpPr>
        <p:spPr>
          <a:xfrm>
            <a:off x="5042736" y="3066234"/>
            <a:ext cx="537308" cy="400538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6F1F06E-7FC6-FE43-941B-D48A68521A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477" r="20213"/>
          <a:stretch/>
        </p:blipFill>
        <p:spPr>
          <a:xfrm>
            <a:off x="5122842" y="1812931"/>
            <a:ext cx="488463" cy="4865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03E85CB-13AA-F242-B1B7-EAA675F080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477" r="20213"/>
          <a:stretch/>
        </p:blipFill>
        <p:spPr>
          <a:xfrm>
            <a:off x="5091581" y="2407705"/>
            <a:ext cx="488463" cy="486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035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2</a:t>
            </a:r>
          </a:p>
        </p:txBody>
      </p:sp>
      <p:sp>
        <p:nvSpPr>
          <p:cNvPr id="20" name="Content Placeholder 2"/>
          <p:cNvSpPr txBox="1">
            <a:spLocks/>
          </p:cNvSpPr>
          <p:nvPr/>
        </p:nvSpPr>
        <p:spPr>
          <a:xfrm>
            <a:off x="1070882" y="986965"/>
            <a:ext cx="7051788" cy="7489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Comic Sans MS"/>
                <a:ea typeface="+mn-ea"/>
                <a:cs typeface="Comic Sans M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Comic Sans MS"/>
                <a:ea typeface="+mn-ea"/>
                <a:cs typeface="Comic Sans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000" u="sng" dirty="0">
                <a:latin typeface="Times New Roman"/>
                <a:cs typeface="Times New Roman"/>
              </a:rPr>
              <a:t>Given:</a:t>
            </a:r>
            <a:r>
              <a:rPr lang="en-US" sz="2000" dirty="0">
                <a:latin typeface="Times New Roman"/>
                <a:cs typeface="Times New Roman"/>
              </a:rPr>
              <a:t>   All the chips built in Project 1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104503" y="1495682"/>
            <a:ext cx="7051788" cy="3043441"/>
            <a:chOff x="1104503" y="1495682"/>
            <a:chExt cx="7051788" cy="3043441"/>
          </a:xfrm>
        </p:grpSpPr>
        <p:grpSp>
          <p:nvGrpSpPr>
            <p:cNvPr id="3" name="Group 2"/>
            <p:cNvGrpSpPr/>
            <p:nvPr/>
          </p:nvGrpSpPr>
          <p:grpSpPr>
            <a:xfrm>
              <a:off x="1886684" y="1979169"/>
              <a:ext cx="2127264" cy="2559954"/>
              <a:chOff x="1904958" y="1924350"/>
              <a:chExt cx="2127264" cy="2559954"/>
            </a:xfrm>
          </p:grpSpPr>
          <p:sp>
            <p:nvSpPr>
              <p:cNvPr id="21" name="Rounded Rectangle 20"/>
              <p:cNvSpPr/>
              <p:nvPr/>
            </p:nvSpPr>
            <p:spPr>
              <a:xfrm>
                <a:off x="1904958" y="1928332"/>
                <a:ext cx="1640144" cy="2146495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30" name="Content Placeholder 2"/>
              <p:cNvSpPr txBox="1">
                <a:spLocks/>
              </p:cNvSpPr>
              <p:nvPr/>
            </p:nvSpPr>
            <p:spPr>
              <a:xfrm>
                <a:off x="2016754" y="1924350"/>
                <a:ext cx="2015468" cy="2559954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ts val="168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Comic Sans MS"/>
                    <a:ea typeface="+mn-ea"/>
                    <a:cs typeface="Comic Sans MS"/>
                  </a:defRPr>
                </a:lvl1pPr>
                <a:lvl2pPr marL="742950" indent="-285750" algn="l" defTabSz="457200" rtl="0" eaLnBrk="1" latinLnBrk="0" hangingPunct="1">
                  <a:spcBef>
                    <a:spcPts val="1680"/>
                  </a:spcBef>
                  <a:buFont typeface="Arial"/>
                  <a:buChar char="–"/>
                  <a:defRPr sz="1800" kern="1200">
                    <a:solidFill>
                      <a:schemeClr val="tx1"/>
                    </a:solidFill>
                    <a:latin typeface="Comic Sans MS"/>
                    <a:ea typeface="+mn-ea"/>
                    <a:cs typeface="Comic Sans MS"/>
                  </a:defRPr>
                </a:lvl2pPr>
                <a:lvl3pPr marL="1143000" indent="-228600" algn="l" defTabSz="457200" rtl="0" eaLnBrk="1" latinLnBrk="0" hangingPunct="1">
                  <a:spcBef>
                    <a:spcPts val="1680"/>
                  </a:spcBef>
                  <a:buFont typeface="Arial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457200" rtl="0" eaLnBrk="1" latinLnBrk="0" hangingPunct="1">
                  <a:spcBef>
                    <a:spcPts val="1680"/>
                  </a:spcBef>
                  <a:buFont typeface="Arial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457200" rtl="0" eaLnBrk="1" latinLnBrk="0" hangingPunct="1">
                  <a:spcBef>
                    <a:spcPts val="1680"/>
                  </a:spcBef>
                  <a:buFont typeface="Arial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25425" indent="-225425">
                  <a:spcBef>
                    <a:spcPts val="600"/>
                  </a:spcBef>
                  <a:buSzPct val="100000"/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Consolas"/>
                    <a:cs typeface="Consolas"/>
                  </a:rPr>
                  <a:t>HalfAdder</a:t>
                </a:r>
              </a:p>
              <a:p>
                <a:pPr marL="225425" indent="-225425">
                  <a:spcBef>
                    <a:spcPts val="600"/>
                  </a:spcBef>
                  <a:buSzPct val="100000"/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Consolas"/>
                    <a:cs typeface="Consolas"/>
                  </a:rPr>
                  <a:t>FullAdder</a:t>
                </a:r>
              </a:p>
              <a:p>
                <a:pPr marL="225425" indent="-225425">
                  <a:spcBef>
                    <a:spcPts val="600"/>
                  </a:spcBef>
                  <a:buSzPct val="100000"/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Consolas"/>
                    <a:cs typeface="Consolas"/>
                  </a:rPr>
                  <a:t>Add16</a:t>
                </a:r>
              </a:p>
              <a:p>
                <a:pPr marL="225425" indent="-225425">
                  <a:spcBef>
                    <a:spcPts val="600"/>
                  </a:spcBef>
                  <a:buSzPct val="100000"/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Consolas"/>
                    <a:cs typeface="Consolas"/>
                  </a:rPr>
                  <a:t>Inc16</a:t>
                </a:r>
              </a:p>
              <a:p>
                <a:pPr marL="225425" indent="-225425">
                  <a:spcBef>
                    <a:spcPts val="600"/>
                  </a:spcBef>
                  <a:buSzPct val="100000"/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Consolas"/>
                    <a:cs typeface="Consolas"/>
                  </a:rPr>
                  <a:t>ALU</a:t>
                </a:r>
              </a:p>
              <a:p>
                <a:pPr marL="182563" indent="-182563">
                  <a:spcBef>
                    <a:spcPts val="600"/>
                  </a:spcBef>
                  <a:buSzPct val="50000"/>
                  <a:buFont typeface="Wingdings" charset="2"/>
                  <a:buChar char="q"/>
                </a:pPr>
                <a:endParaRPr lang="en-US" sz="1600" dirty="0">
                  <a:latin typeface="Consolas"/>
                  <a:cs typeface="Consolas"/>
                </a:endParaRPr>
              </a:p>
              <a:p>
                <a:pPr marL="182563" indent="-182563">
                  <a:spcBef>
                    <a:spcPts val="672"/>
                  </a:spcBef>
                  <a:buSzPct val="50000"/>
                  <a:buFont typeface="Wingdings" charset="2"/>
                  <a:buChar char="q"/>
                </a:pPr>
                <a:endParaRPr lang="en-US" sz="1600" dirty="0">
                  <a:latin typeface="Consolas"/>
                  <a:cs typeface="Consolas"/>
                </a:endParaRPr>
              </a:p>
            </p:txBody>
          </p:sp>
        </p:grpSp>
        <p:sp>
          <p:nvSpPr>
            <p:cNvPr id="8" name="Content Placeholder 2"/>
            <p:cNvSpPr txBox="1">
              <a:spLocks/>
            </p:cNvSpPr>
            <p:nvPr/>
          </p:nvSpPr>
          <p:spPr>
            <a:xfrm>
              <a:off x="1104503" y="1495682"/>
              <a:ext cx="7051788" cy="748947"/>
            </a:xfrm>
            <a:prstGeom prst="rect">
              <a:avLst/>
            </a:prstGeom>
            <a:ln>
              <a:noFill/>
            </a:ln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800" kern="1200">
                  <a:solidFill>
                    <a:schemeClr val="tx1"/>
                  </a:solidFill>
                  <a:latin typeface="Comic Sans MS"/>
                  <a:ea typeface="+mn-ea"/>
                  <a:cs typeface="Comic Sans MS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Comic Sans MS"/>
                  <a:ea typeface="+mn-ea"/>
                  <a:cs typeface="Comic Sans M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/>
                <a:buNone/>
              </a:pPr>
              <a:r>
                <a:rPr lang="en-US" sz="2000" u="sng" dirty="0">
                  <a:latin typeface="Times New Roman"/>
                  <a:cs typeface="Times New Roman"/>
                </a:rPr>
                <a:t>Goal:</a:t>
              </a:r>
              <a:r>
                <a:rPr lang="en-US" sz="2000" dirty="0">
                  <a:latin typeface="Times New Roman"/>
                  <a:cs typeface="Times New Roman"/>
                </a:rPr>
                <a:t>     Build the chips: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9964221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Guidelines: </a:t>
            </a:r>
            <a:r>
              <a:rPr lang="en-US" sz="1800" dirty="0">
                <a:solidFill>
                  <a:srgbClr val="000000"/>
                </a:solidFill>
                <a:latin typeface="Consolas"/>
                <a:cs typeface="Consolas"/>
                <a:hlinkClick r:id="rId2"/>
              </a:rPr>
              <a:t>www.nand2tetris.org/project02</a:t>
            </a:r>
            <a:endParaRPr lang="en-US" sz="1800" dirty="0">
              <a:latin typeface="Consolas"/>
              <a:cs typeface="Consolas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820696" y="1053240"/>
            <a:ext cx="7777092" cy="5804760"/>
            <a:chOff x="656231" y="819119"/>
            <a:chExt cx="7777092" cy="580476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/>
            <a:srcRect b="13928"/>
            <a:stretch/>
          </p:blipFill>
          <p:spPr>
            <a:xfrm>
              <a:off x="656231" y="819119"/>
              <a:ext cx="7766073" cy="5709972"/>
            </a:xfrm>
            <a:prstGeom prst="rect">
              <a:avLst/>
            </a:prstGeom>
          </p:spPr>
        </p:pic>
        <p:sp>
          <p:nvSpPr>
            <p:cNvPr id="6" name="Subtitle 2"/>
            <p:cNvSpPr txBox="1">
              <a:spLocks/>
            </p:cNvSpPr>
            <p:nvPr/>
          </p:nvSpPr>
          <p:spPr>
            <a:xfrm>
              <a:off x="839642" y="1290965"/>
              <a:ext cx="1920240" cy="4906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457200" rtl="0" eaLnBrk="1" latinLnBrk="0" hangingPunct="1">
                <a:spcBef>
                  <a:spcPts val="168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Comic Sans MS"/>
                  <a:ea typeface="+mn-ea"/>
                  <a:cs typeface="Comic Sans MS"/>
                </a:defRPr>
              </a:lvl1pPr>
              <a:lvl2pPr marL="457200" indent="0" algn="ctr" defTabSz="457200" rtl="0" eaLnBrk="1" latinLnBrk="0" hangingPunct="1">
                <a:spcBef>
                  <a:spcPts val="1680"/>
                </a:spcBef>
                <a:buFont typeface="Arial"/>
                <a:buNone/>
                <a:defRPr sz="1800" kern="1200">
                  <a:solidFill>
                    <a:schemeClr val="tx1">
                      <a:tint val="75000"/>
                    </a:schemeClr>
                  </a:solidFill>
                  <a:latin typeface="Comic Sans MS"/>
                  <a:ea typeface="+mn-ea"/>
                  <a:cs typeface="Comic Sans MS"/>
                </a:defRPr>
              </a:lvl2pPr>
              <a:lvl3pPr marL="914400" indent="0" algn="ctr" defTabSz="457200" rtl="0" eaLnBrk="1" latinLnBrk="0" hangingPunct="1">
                <a:spcBef>
                  <a:spcPts val="1680"/>
                </a:spcBef>
                <a:buFont typeface="Arial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457200" rtl="0" eaLnBrk="1" latinLnBrk="0" hangingPunct="1">
                <a:spcBef>
                  <a:spcPts val="168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457200" rtl="0" eaLnBrk="1" latinLnBrk="0" hangingPunct="1">
                <a:spcBef>
                  <a:spcPts val="168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dirty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Arial"/>
                  <a:cs typeface="Arial"/>
                </a:rPr>
                <a:t>www.nand2tetris.org</a:t>
              </a:r>
              <a:endParaRPr lang="en-US" sz="1400" u="sng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"/>
                <a:cs typeface="Arial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1982379" y="1790388"/>
              <a:ext cx="6450944" cy="483349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4"/>
            <a:srcRect b="2542"/>
            <a:stretch/>
          </p:blipFill>
          <p:spPr>
            <a:xfrm>
              <a:off x="2010109" y="1760436"/>
              <a:ext cx="6213131" cy="351125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5568955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81CCBDE-C0BA-854D-8FEB-B738394F9B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42840" y="1035897"/>
            <a:ext cx="7394643" cy="5401219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2000" u="sng" dirty="0"/>
              <a:t>Project 2 folder</a:t>
            </a:r>
            <a:r>
              <a:rPr lang="en-US" sz="2000" dirty="0"/>
              <a:t> (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.hdl</a:t>
            </a:r>
            <a:r>
              <a:rPr lang="en-US" sz="2000" dirty="0"/>
              <a:t>, 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.tst</a:t>
            </a:r>
            <a:r>
              <a:rPr lang="en-US" sz="2000" dirty="0"/>
              <a:t>, 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.cmp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files</a:t>
            </a:r>
            <a:r>
              <a:rPr lang="en-US" sz="2000" dirty="0"/>
              <a:t>): 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nand2tetris/projects/02</a:t>
            </a:r>
            <a:endParaRPr lang="en-US" sz="2000" dirty="0"/>
          </a:p>
          <a:p>
            <a:pPr marL="0" indent="0">
              <a:lnSpc>
                <a:spcPct val="100000"/>
              </a:lnSpc>
              <a:spcBef>
                <a:spcPts val="1800"/>
              </a:spcBef>
              <a:buNone/>
            </a:pPr>
            <a:r>
              <a:rPr lang="en-US" sz="2000" u="sng" dirty="0"/>
              <a:t>Tools</a:t>
            </a:r>
          </a:p>
          <a:p>
            <a:pPr marL="273050" lvl="1" indent="-263525">
              <a:lnSpc>
                <a:spcPct val="100000"/>
              </a:lnSpc>
              <a:spcBef>
                <a:spcPts val="6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sz="1800" dirty="0"/>
              <a:t>Text editor (for completing the given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.hdl</a:t>
            </a:r>
            <a:r>
              <a:rPr lang="en-US" sz="1800" dirty="0"/>
              <a:t> stub-files)</a:t>
            </a:r>
          </a:p>
          <a:p>
            <a:pPr marL="273050" lvl="1" indent="-263525">
              <a:lnSpc>
                <a:spcPct val="100000"/>
              </a:lnSpc>
              <a:spcBef>
                <a:spcPts val="6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sz="1800" dirty="0"/>
              <a:t>Hardware simulator: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nand2tetris/tools</a:t>
            </a:r>
            <a:endParaRPr lang="en-US" dirty="0"/>
          </a:p>
          <a:p>
            <a:pPr marL="0" indent="0">
              <a:lnSpc>
                <a:spcPct val="100000"/>
              </a:lnSpc>
              <a:spcBef>
                <a:spcPts val="1800"/>
              </a:spcBef>
              <a:buNone/>
            </a:pPr>
            <a:r>
              <a:rPr lang="en-US" sz="2000" u="sng" dirty="0"/>
              <a:t>Guides</a:t>
            </a:r>
            <a:endParaRPr lang="en-US" dirty="0"/>
          </a:p>
          <a:p>
            <a:pPr marL="273050" lvl="1" indent="-263525">
              <a:lnSpc>
                <a:spcPct val="100000"/>
              </a:lnSpc>
              <a:spcBef>
                <a:spcPts val="6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sz="1800" dirty="0">
                <a:hlinkClick r:id="rId2"/>
              </a:rPr>
              <a:t>Hardware Simulator Tutorial</a:t>
            </a:r>
            <a:endParaRPr lang="en-US" sz="1800" dirty="0"/>
          </a:p>
          <a:p>
            <a:pPr marL="273050" lvl="1" indent="-263525">
              <a:lnSpc>
                <a:spcPct val="100000"/>
              </a:lnSpc>
              <a:spcBef>
                <a:spcPts val="6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sz="1800" dirty="0">
                <a:hlinkClick r:id="rId3"/>
              </a:rPr>
              <a:t>HDL Guide</a:t>
            </a:r>
            <a:endParaRPr lang="en-US" sz="1800" dirty="0"/>
          </a:p>
          <a:p>
            <a:pPr marL="273050" lvl="1" indent="-263525">
              <a:lnSpc>
                <a:spcPct val="100000"/>
              </a:lnSpc>
              <a:spcBef>
                <a:spcPts val="6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sz="1800" dirty="0">
                <a:hlinkClick r:id="rId4"/>
              </a:rPr>
              <a:t>Hack Chip Set API</a:t>
            </a:r>
            <a:endParaRPr lang="en-US" sz="1800" dirty="0"/>
          </a:p>
          <a:p>
            <a:pPr marL="9525" lvl="1" indent="0">
              <a:lnSpc>
                <a:spcPct val="100000"/>
              </a:lnSpc>
              <a:spcBef>
                <a:spcPts val="600"/>
              </a:spcBef>
              <a:buSzPct val="100000"/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76279176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Chip interfaces: 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  <a:hlinkClick r:id="rId2"/>
              </a:rPr>
              <a:t>Hack chip set API</a:t>
            </a:r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717178" y="1425790"/>
            <a:ext cx="5049981" cy="4375920"/>
          </a:xfr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72000" rIns="91440" bIns="45720" rtlCol="0">
            <a:noAutofit/>
          </a:bodyPr>
          <a:lstStyle/>
          <a:p>
            <a:pPr marL="0" indent="0">
              <a:spcBef>
                <a:spcPts val="600"/>
              </a:spcBef>
              <a:buNone/>
            </a:pPr>
            <a:r>
              <a:rPr lang="en-US" sz="1100" dirty="0">
                <a:latin typeface="Consolas"/>
                <a:cs typeface="Consolas"/>
              </a:rPr>
              <a:t>  </a:t>
            </a:r>
            <a:r>
              <a:rPr lang="en-US" sz="1000" dirty="0">
                <a:latin typeface="Consolas"/>
                <a:cs typeface="Consolas"/>
              </a:rPr>
              <a:t>Add16 (a= ,b= ,out= ); 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000" dirty="0">
                <a:latin typeface="Consolas"/>
                <a:cs typeface="Consolas"/>
              </a:rPr>
              <a:t>  ALU (x= ,y= ,zx= ,nx= ,zy= ,ny= ,f= ,no= ,out= ,zr= ,ng= ); 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000" dirty="0">
                <a:latin typeface="Consolas"/>
                <a:cs typeface="Consolas"/>
              </a:rPr>
              <a:t>  And16 (a= ,b= ,out= ); 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000" dirty="0">
                <a:latin typeface="Consolas"/>
                <a:cs typeface="Consolas"/>
              </a:rPr>
              <a:t>  And (a= ,b= ,out= ); 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000" dirty="0">
                <a:latin typeface="Consolas"/>
                <a:cs typeface="Consolas"/>
              </a:rPr>
              <a:t>  Aregister (in= ,load= ,out= ); 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000" dirty="0">
                <a:latin typeface="Consolas"/>
                <a:cs typeface="Consolas"/>
              </a:rPr>
              <a:t>  Bit (in= ,load= ,out= ); 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000" dirty="0">
                <a:latin typeface="Consolas"/>
                <a:cs typeface="Consolas"/>
              </a:rPr>
              <a:t>  CPU (inM= ,instruction= ,reset= ,outM= ,writeM= ,addressM= ,pc= ); 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000" dirty="0">
                <a:latin typeface="Consolas"/>
                <a:cs typeface="Consolas"/>
              </a:rPr>
              <a:t>  DFF (in= ,out= ); 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000" dirty="0">
                <a:latin typeface="Consolas"/>
                <a:cs typeface="Consolas"/>
              </a:rPr>
              <a:t>  DMux4Way (in= ,sel= ,a= ,b= ,c= ,d= ); 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000" dirty="0">
                <a:latin typeface="Consolas"/>
                <a:cs typeface="Consolas"/>
              </a:rPr>
              <a:t>  DMux8Way (in= ,sel= ,a= ,b= ,c= ,d= ,e= ,f= ,g= ,h= ); 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000" dirty="0">
                <a:latin typeface="Consolas"/>
                <a:cs typeface="Consolas"/>
              </a:rPr>
              <a:t>  Dmux (in= ,sel= ,a= ,b= ); 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000" dirty="0">
                <a:latin typeface="Consolas"/>
                <a:cs typeface="Consolas"/>
              </a:rPr>
              <a:t>  Dregister (in= ,load= ,out= ); 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000" dirty="0">
                <a:latin typeface="Consolas"/>
                <a:cs typeface="Consolas"/>
              </a:rPr>
              <a:t>  FullAdder (a= ,b= ,c= ,sum= ,carry= );  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000" dirty="0">
                <a:latin typeface="Consolas"/>
                <a:cs typeface="Consolas"/>
              </a:rPr>
              <a:t>  HalfAdder (a= ,b= ,sum= , carry= ); 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000" dirty="0">
                <a:latin typeface="Consolas"/>
                <a:cs typeface="Consolas"/>
              </a:rPr>
              <a:t>  Inc16 (in= ,out= ); 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000" dirty="0">
                <a:latin typeface="Consolas"/>
                <a:cs typeface="Consolas"/>
              </a:rPr>
              <a:t>  Keyboard (out= ); 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000" dirty="0">
                <a:latin typeface="Consolas"/>
                <a:cs typeface="Consolas"/>
              </a:rPr>
              <a:t>  Memory (in= ,load= ,address= ,out= ); 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000" dirty="0">
                <a:latin typeface="Consolas"/>
                <a:cs typeface="Consolas"/>
              </a:rPr>
              <a:t>  Mux16 (a= ,b= ,sel= ,out= ); 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000" dirty="0">
                <a:latin typeface="Consolas"/>
                <a:cs typeface="Consolas"/>
              </a:rPr>
              <a:t>  Mux4Way16 (a= ,b= ,c= ,d= ,sel= ,out= ); 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000" dirty="0">
                <a:latin typeface="Consolas"/>
                <a:cs typeface="Consolas"/>
              </a:rPr>
              <a:t>  Mux8Way16 (a= ,b= ,c= ,d= ,e= ,f= ,g= ,h= ,sel= ,out= ); 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000" dirty="0">
                <a:latin typeface="Consolas"/>
                <a:cs typeface="Consolas"/>
              </a:rPr>
              <a:t>    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00406" y="2068356"/>
            <a:ext cx="4137077" cy="414039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72000" rIns="91440" bIns="45720" rtlCol="0">
            <a:noAutofit/>
          </a:bodyPr>
          <a:lstStyle>
            <a:lvl1pPr indent="0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100">
                <a:latin typeface="Consolas"/>
                <a:cs typeface="Consolas"/>
              </a:defRPr>
            </a:lvl1pPr>
            <a:lvl2pPr marL="717550" indent="-260350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>
                <a:latin typeface="Times New Roman"/>
                <a:cs typeface="Times New Roman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Times New Roman"/>
                <a:cs typeface="Times New Roman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latin typeface="Times New Roman"/>
                <a:cs typeface="Times New Roman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latin typeface="Times New Roman"/>
                <a:cs typeface="Times New Roman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>
              <a:spcBef>
                <a:spcPts val="600"/>
              </a:spcBef>
            </a:pPr>
            <a:r>
              <a:rPr lang="en-US" sz="1000" dirty="0"/>
              <a:t>  Mux8Way (a= ,b= ,c= ,d= ,e= ,f= ,g= ,h= ,sel= ,out= ); </a:t>
            </a:r>
          </a:p>
          <a:p>
            <a:pPr>
              <a:spcBef>
                <a:spcPts val="600"/>
              </a:spcBef>
            </a:pPr>
            <a:r>
              <a:rPr lang="en-US" sz="1000" dirty="0"/>
              <a:t>  Mux (a= ,b= ,sel= ,out= ); </a:t>
            </a:r>
          </a:p>
          <a:p>
            <a:pPr>
              <a:spcBef>
                <a:spcPts val="600"/>
              </a:spcBef>
            </a:pPr>
            <a:r>
              <a:rPr lang="en-US" sz="1000" dirty="0"/>
              <a:t>  Nand (a= ,b= ,out= ); </a:t>
            </a:r>
          </a:p>
          <a:p>
            <a:pPr>
              <a:spcBef>
                <a:spcPts val="600"/>
              </a:spcBef>
            </a:pPr>
            <a:r>
              <a:rPr lang="en-US" sz="1000" dirty="0"/>
              <a:t>  Not16 (in= ,out= ); </a:t>
            </a:r>
          </a:p>
          <a:p>
            <a:pPr>
              <a:spcBef>
                <a:spcPts val="600"/>
              </a:spcBef>
            </a:pPr>
            <a:r>
              <a:rPr lang="en-US" sz="1000" dirty="0"/>
              <a:t>  Not (in= ,out= ); </a:t>
            </a:r>
          </a:p>
          <a:p>
            <a:pPr>
              <a:spcBef>
                <a:spcPts val="600"/>
              </a:spcBef>
            </a:pPr>
            <a:r>
              <a:rPr lang="en-US" sz="1000" dirty="0"/>
              <a:t>  Or16 (a= ,b= ,out= ); </a:t>
            </a:r>
          </a:p>
          <a:p>
            <a:pPr>
              <a:spcBef>
                <a:spcPts val="600"/>
              </a:spcBef>
            </a:pPr>
            <a:r>
              <a:rPr lang="en-US" sz="1000" dirty="0"/>
              <a:t>  Or8Way (in= ,out= ); </a:t>
            </a:r>
          </a:p>
          <a:p>
            <a:pPr>
              <a:spcBef>
                <a:spcPts val="600"/>
              </a:spcBef>
            </a:pPr>
            <a:r>
              <a:rPr lang="en-US" sz="1000" dirty="0"/>
              <a:t>  Or (a= ,b= ,out= ); </a:t>
            </a:r>
          </a:p>
          <a:p>
            <a:pPr>
              <a:spcBef>
                <a:spcPts val="600"/>
              </a:spcBef>
            </a:pPr>
            <a:r>
              <a:rPr lang="en-US" sz="1000" dirty="0"/>
              <a:t>  PC (in= ,load= ,inc= ,reset= ,out= ); </a:t>
            </a:r>
          </a:p>
          <a:p>
            <a:pPr>
              <a:spcBef>
                <a:spcPts val="600"/>
              </a:spcBef>
            </a:pPr>
            <a:r>
              <a:rPr lang="en-US" sz="1000" dirty="0"/>
              <a:t>  PCLoadLogic (cinstr= ,j1= ,j2= ,j3= ,load= ,inc= ); </a:t>
            </a:r>
          </a:p>
          <a:p>
            <a:pPr>
              <a:spcBef>
                <a:spcPts val="600"/>
              </a:spcBef>
            </a:pPr>
            <a:r>
              <a:rPr lang="en-US" sz="1000" dirty="0"/>
              <a:t>  RAM16K (in= ,load= ,address= ,out= ); </a:t>
            </a:r>
          </a:p>
          <a:p>
            <a:pPr>
              <a:spcBef>
                <a:spcPts val="600"/>
              </a:spcBef>
            </a:pPr>
            <a:r>
              <a:rPr lang="en-US" sz="1000" dirty="0"/>
              <a:t>  RAM4K (in= ,load= ,address= ,out= ); </a:t>
            </a:r>
          </a:p>
          <a:p>
            <a:pPr>
              <a:spcBef>
                <a:spcPts val="600"/>
              </a:spcBef>
            </a:pPr>
            <a:r>
              <a:rPr lang="en-US" sz="1000" dirty="0"/>
              <a:t>  RAM512 (in= ,load= ,address= ,out= ); </a:t>
            </a:r>
          </a:p>
          <a:p>
            <a:pPr>
              <a:spcBef>
                <a:spcPts val="600"/>
              </a:spcBef>
            </a:pPr>
            <a:r>
              <a:rPr lang="en-US" sz="1000" dirty="0"/>
              <a:t>  RAM64 (in= ,load= ,address= ,out= ); </a:t>
            </a:r>
          </a:p>
          <a:p>
            <a:pPr>
              <a:spcBef>
                <a:spcPts val="600"/>
              </a:spcBef>
            </a:pPr>
            <a:r>
              <a:rPr lang="en-US" sz="1000" dirty="0"/>
              <a:t>  RAM8 (in= ,load= ,address= ,out= ); </a:t>
            </a:r>
          </a:p>
          <a:p>
            <a:pPr>
              <a:spcBef>
                <a:spcPts val="600"/>
              </a:spcBef>
            </a:pPr>
            <a:r>
              <a:rPr lang="en-US" sz="1000" dirty="0"/>
              <a:t>  Register (in= ,load= ,out= ); </a:t>
            </a:r>
          </a:p>
          <a:p>
            <a:pPr>
              <a:spcBef>
                <a:spcPts val="600"/>
              </a:spcBef>
            </a:pPr>
            <a:r>
              <a:rPr lang="en-US" sz="1000" dirty="0"/>
              <a:t>  ROM32K (address= ,out= ); </a:t>
            </a:r>
          </a:p>
          <a:p>
            <a:pPr>
              <a:spcBef>
                <a:spcPts val="600"/>
              </a:spcBef>
            </a:pPr>
            <a:r>
              <a:rPr lang="en-US" sz="1000" dirty="0"/>
              <a:t>  Screen (in= ,load= ,address= ,out= ); </a:t>
            </a:r>
          </a:p>
          <a:p>
            <a:pPr>
              <a:spcBef>
                <a:spcPts val="600"/>
              </a:spcBef>
            </a:pPr>
            <a:r>
              <a:rPr lang="en-US" sz="1000" dirty="0"/>
              <a:t>  Xor (a= ,b= ,out= ); </a:t>
            </a:r>
          </a:p>
        </p:txBody>
      </p:sp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6115E843-CAAF-A840-8C3B-5AE6F4EE11DC}"/>
              </a:ext>
            </a:extLst>
          </p:cNvPr>
          <p:cNvSpPr/>
          <p:nvPr/>
        </p:nvSpPr>
        <p:spPr>
          <a:xfrm>
            <a:off x="4500407" y="1018751"/>
            <a:ext cx="4137077" cy="639339"/>
          </a:xfrm>
          <a:prstGeom prst="wedgeRoundRectCallout">
            <a:avLst>
              <a:gd name="adj1" fmla="val -37477"/>
              <a:gd name="adj2" fmla="val -2758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8000" tIns="46800" rtlCol="0" anchor="ctr" anchorCtr="0"/>
          <a:lstStyle/>
          <a:p>
            <a:r>
              <a:rPr lang="en-US" sz="1600" dirty="0">
                <a:solidFill>
                  <a:srgbClr val="000000"/>
                </a:solidFill>
                <a:latin typeface="Times New Roman"/>
                <a:cs typeface="Times New Roman"/>
              </a:rPr>
              <a:t>Open the API in a window, and copy-paste chip signatures into your HDL code, as needed </a:t>
            </a:r>
          </a:p>
        </p:txBody>
      </p:sp>
    </p:spTree>
    <p:extLst>
      <p:ext uri="{BB962C8B-B14F-4D97-AF65-F5344CB8AC3E}">
        <p14:creationId xmlns:p14="http://schemas.microsoft.com/office/powerpoint/2010/main" val="3809691816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 practice advice </a:t>
            </a:r>
            <a:r>
              <a:rPr lang="en-US" sz="2400" dirty="0"/>
              <a:t>(same as project 1)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6341" y="1080229"/>
            <a:ext cx="8145259" cy="527810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1800" dirty="0"/>
              <a:t>Implement the chips in the order in which they appear in the project guidelines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1800" dirty="0"/>
              <a:t>If you don’t implement some chips, you can still use their built-in implementations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1800" dirty="0"/>
              <a:t>No need for “helper chips”: Implement  / use only the chips we specified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1800" dirty="0"/>
              <a:t>In each chip definition, strive to use as few chip-parts as possible</a:t>
            </a:r>
          </a:p>
        </p:txBody>
      </p:sp>
    </p:spTree>
    <p:extLst>
      <p:ext uri="{BB962C8B-B14F-4D97-AF65-F5344CB8AC3E}">
        <p14:creationId xmlns:p14="http://schemas.microsoft.com/office/powerpoint/2010/main" val="10179357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3E1542F-F7E8-A445-8127-5C870910DED5}"/>
              </a:ext>
            </a:extLst>
          </p:cNvPr>
          <p:cNvSpPr txBox="1"/>
          <p:nvPr/>
        </p:nvSpPr>
        <p:spPr>
          <a:xfrm>
            <a:off x="4861710" y="1220003"/>
            <a:ext cx="507712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spcBef>
                <a:spcPts val="2400"/>
              </a:spcBef>
            </a:pPr>
            <a:r>
              <a:rPr lang="en-US" sz="2000" u="sng" dirty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Practice</a:t>
            </a:r>
          </a:p>
          <a:p>
            <a:pPr marL="677863" lvl="1" indent="-220663">
              <a:spcBef>
                <a:spcPts val="2400"/>
              </a:spcBef>
              <a:buFont typeface="Arial"/>
              <a:buChar char="•"/>
            </a:pP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Arithmetic Logic Unit (ALU)</a:t>
            </a:r>
          </a:p>
          <a:p>
            <a:pPr marL="677863" lvl="1" indent="-220663">
              <a:spcBef>
                <a:spcPts val="2400"/>
              </a:spcBef>
              <a:buFont typeface="Arial"/>
              <a:buChar char="•"/>
            </a:pP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Project 2: Chips</a:t>
            </a:r>
          </a:p>
          <a:p>
            <a:pPr marL="677863" lvl="1" indent="-220663">
              <a:spcBef>
                <a:spcPts val="2400"/>
              </a:spcBef>
              <a:buFont typeface="Arial"/>
              <a:buChar char="•"/>
            </a:pP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Project 2: Guidelines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1311923" y="1217249"/>
            <a:ext cx="354978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spcBef>
                <a:spcPts val="2400"/>
              </a:spcBef>
            </a:pPr>
            <a:r>
              <a:rPr lang="en-US" sz="2000" u="sng" dirty="0">
                <a:latin typeface="Times New Roman"/>
                <a:cs typeface="Times New Roman"/>
              </a:rPr>
              <a:t>Theory</a:t>
            </a:r>
          </a:p>
          <a:p>
            <a:pPr marL="677863" lvl="1" indent="-220663">
              <a:spcBef>
                <a:spcPts val="2400"/>
              </a:spcBef>
              <a:buFont typeface="Arial"/>
              <a:buChar char="•"/>
            </a:pPr>
            <a:r>
              <a:rPr lang="en-US" sz="2000" dirty="0">
                <a:latin typeface="Times New Roman"/>
                <a:cs typeface="Times New Roman"/>
              </a:rPr>
              <a:t>Representing numbers</a:t>
            </a:r>
          </a:p>
          <a:p>
            <a:pPr marL="677863" lvl="1" indent="-220663">
              <a:spcBef>
                <a:spcPts val="2400"/>
              </a:spcBef>
              <a:buFont typeface="Arial"/>
              <a:buChar char="•"/>
            </a:pPr>
            <a:r>
              <a:rPr lang="en-US" sz="2000" dirty="0">
                <a:latin typeface="Times New Roman"/>
                <a:cs typeface="Times New Roman"/>
              </a:rPr>
              <a:t>Binary numbers</a:t>
            </a:r>
          </a:p>
          <a:p>
            <a:pPr marL="677863" lvl="1" indent="-220663">
              <a:spcBef>
                <a:spcPts val="2400"/>
              </a:spcBef>
              <a:buFont typeface="Arial"/>
              <a:buChar char="•"/>
            </a:pPr>
            <a:r>
              <a:rPr lang="en-US" sz="2000" dirty="0">
                <a:latin typeface="Times New Roman"/>
                <a:cs typeface="Times New Roman"/>
              </a:rPr>
              <a:t>Boolean arithmetic</a:t>
            </a:r>
          </a:p>
          <a:p>
            <a:pPr marL="677863" lvl="1" indent="-220663">
              <a:spcBef>
                <a:spcPts val="2400"/>
              </a:spcBef>
              <a:buFont typeface="Arial"/>
              <a:buChar char="•"/>
            </a:pPr>
            <a:r>
              <a:rPr lang="en-US" sz="2000" dirty="0">
                <a:latin typeface="Times New Roman"/>
                <a:cs typeface="Times New Roman"/>
              </a:rPr>
              <a:t>Signed numbers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Chapter 2: Boolean Arithmetic</a:t>
            </a:r>
            <a:endParaRPr lang="en-US" sz="2000" dirty="0"/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8BF88C46-CA2F-D74A-8D48-600D6B9B7D1E}"/>
              </a:ext>
            </a:extLst>
          </p:cNvPr>
          <p:cNvSpPr/>
          <p:nvPr/>
        </p:nvSpPr>
        <p:spPr>
          <a:xfrm>
            <a:off x="1461336" y="1847034"/>
            <a:ext cx="537308" cy="400538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0715312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 practice advice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6341" y="1080229"/>
            <a:ext cx="8145259" cy="527810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Implement the chips in the order in which they appear in the project guidelines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If you don’t implement some chips, you can still use their built-in implementations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No need for “helper chips”: Implement  / use only the chips we specified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In each chip definition, strive to use as few chip-parts as possible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1800" dirty="0"/>
              <a:t>You will have to use chips implemented in Project 1;</a:t>
            </a:r>
          </a:p>
          <a:p>
            <a:pPr>
              <a:lnSpc>
                <a:spcPct val="100000"/>
              </a:lnSpc>
              <a:spcBef>
                <a:spcPts val="600"/>
              </a:spcBef>
              <a:buClr>
                <a:schemeClr val="bg1"/>
              </a:buClr>
            </a:pPr>
            <a:r>
              <a:rPr lang="en-US" sz="1800" dirty="0"/>
              <a:t>For efficiency and consistency’s sake, use their built-in versions, rather than your own HDL implementations.</a:t>
            </a:r>
          </a:p>
        </p:txBody>
      </p:sp>
      <p:sp>
        <p:nvSpPr>
          <p:cNvPr id="4" name="Text Box 7">
            <a:extLst>
              <a:ext uri="{FF2B5EF4-FFF2-40B4-BE49-F238E27FC236}">
                <a16:creationId xmlns:a16="http://schemas.microsoft.com/office/drawing/2014/main" id="{499CA1E9-7FC5-F04D-A369-4978608ED9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8388" y="4126013"/>
            <a:ext cx="6894204" cy="13999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93600" rIns="288000" bIns="5040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190500" indent="0" algn="ctr">
              <a:lnSpc>
                <a:spcPct val="125000"/>
              </a:lnSpc>
            </a:pPr>
            <a:r>
              <a:rPr lang="en-US" sz="28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That’s It!</a:t>
            </a:r>
          </a:p>
          <a:p>
            <a:pPr marL="190500" indent="0" algn="ctr">
              <a:lnSpc>
                <a:spcPct val="125000"/>
              </a:lnSpc>
            </a:pPr>
            <a:r>
              <a:rPr lang="en-US" sz="28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Go Do Project 2!</a:t>
            </a:r>
            <a:endParaRPr lang="en-US" sz="2800" dirty="0">
              <a:solidFill>
                <a:srgbClr val="0432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6740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3E1542F-F7E8-A445-8127-5C870910DED5}"/>
              </a:ext>
            </a:extLst>
          </p:cNvPr>
          <p:cNvSpPr txBox="1"/>
          <p:nvPr/>
        </p:nvSpPr>
        <p:spPr>
          <a:xfrm>
            <a:off x="4988710" y="1220003"/>
            <a:ext cx="507712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spcBef>
                <a:spcPts val="2400"/>
              </a:spcBef>
            </a:pPr>
            <a:r>
              <a:rPr lang="en-US" sz="2000" u="sng" dirty="0">
                <a:latin typeface="Times New Roman"/>
                <a:cs typeface="Times New Roman"/>
              </a:rPr>
              <a:t>Practice</a:t>
            </a:r>
          </a:p>
          <a:p>
            <a:pPr marL="677863" lvl="1" indent="-220663">
              <a:spcBef>
                <a:spcPts val="2400"/>
              </a:spcBef>
              <a:buFont typeface="Arial"/>
              <a:buChar char="•"/>
            </a:pPr>
            <a:r>
              <a:rPr lang="en-US" sz="2000" dirty="0">
                <a:latin typeface="Times New Roman"/>
                <a:cs typeface="Times New Roman"/>
              </a:rPr>
              <a:t>Arithmetic Logic Unit (ALU)</a:t>
            </a:r>
          </a:p>
          <a:p>
            <a:pPr marL="677863" lvl="1" indent="-220663">
              <a:spcBef>
                <a:spcPts val="2400"/>
              </a:spcBef>
              <a:buFont typeface="Arial"/>
              <a:buChar char="•"/>
            </a:pPr>
            <a:r>
              <a:rPr lang="en-US" sz="2000" dirty="0">
                <a:latin typeface="Times New Roman"/>
                <a:cs typeface="Times New Roman"/>
              </a:rPr>
              <a:t>Project 2: Chips</a:t>
            </a:r>
          </a:p>
          <a:p>
            <a:pPr marL="677863" lvl="1" indent="-220663">
              <a:spcBef>
                <a:spcPts val="2400"/>
              </a:spcBef>
              <a:buFont typeface="Arial"/>
              <a:buChar char="•"/>
            </a:pPr>
            <a:r>
              <a:rPr lang="en-US" sz="2000" dirty="0">
                <a:latin typeface="Times New Roman"/>
                <a:cs typeface="Times New Roman"/>
              </a:rPr>
              <a:t>Project 2: Guidelines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854723" y="1217249"/>
            <a:ext cx="426812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spcBef>
                <a:spcPts val="2400"/>
              </a:spcBef>
            </a:pPr>
            <a:r>
              <a:rPr lang="en-US" sz="2000" u="sng" dirty="0">
                <a:latin typeface="Times New Roman"/>
                <a:cs typeface="Times New Roman"/>
              </a:rPr>
              <a:t>Theory</a:t>
            </a:r>
          </a:p>
          <a:p>
            <a:pPr marL="677863" lvl="1" indent="-220663">
              <a:spcBef>
                <a:spcPts val="2400"/>
              </a:spcBef>
              <a:buFont typeface="Arial"/>
              <a:buChar char="•"/>
            </a:pPr>
            <a:r>
              <a:rPr lang="en-US" sz="2000" dirty="0">
                <a:latin typeface="Times New Roman"/>
                <a:cs typeface="Times New Roman"/>
              </a:rPr>
              <a:t>Representing numbers</a:t>
            </a:r>
          </a:p>
          <a:p>
            <a:pPr marL="677863" lvl="1" indent="-220663">
              <a:spcBef>
                <a:spcPts val="2400"/>
              </a:spcBef>
              <a:buFont typeface="Arial"/>
              <a:buChar char="•"/>
            </a:pPr>
            <a:r>
              <a:rPr lang="en-US" sz="2000" dirty="0">
                <a:latin typeface="Times New Roman"/>
                <a:cs typeface="Times New Roman"/>
              </a:rPr>
              <a:t>Binary numbers</a:t>
            </a:r>
          </a:p>
          <a:p>
            <a:pPr marL="677863" lvl="1" indent="-220663">
              <a:spcBef>
                <a:spcPts val="2400"/>
              </a:spcBef>
              <a:buFont typeface="Arial"/>
              <a:buChar char="•"/>
            </a:pPr>
            <a:r>
              <a:rPr lang="en-US" sz="2000" dirty="0">
                <a:latin typeface="Times New Roman"/>
                <a:cs typeface="Times New Roman"/>
              </a:rPr>
              <a:t>Boolean arithmetic</a:t>
            </a:r>
          </a:p>
          <a:p>
            <a:pPr marL="677863" lvl="1" indent="-220663">
              <a:spcBef>
                <a:spcPts val="2400"/>
              </a:spcBef>
              <a:buFont typeface="Arial"/>
              <a:buChar char="•"/>
            </a:pPr>
            <a:r>
              <a:rPr lang="en-US" sz="2000" dirty="0">
                <a:latin typeface="Times New Roman"/>
                <a:cs typeface="Times New Roman"/>
              </a:rPr>
              <a:t>Representing signed numbers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Chapter 2: Boolean Arithmetic</a:t>
            </a:r>
            <a:endParaRPr lang="en-US" sz="20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C1A2ADB-3085-0F41-BEB2-E9442CD822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477" r="20213"/>
          <a:stretch/>
        </p:blipFill>
        <p:spPr>
          <a:xfrm>
            <a:off x="610383" y="2399581"/>
            <a:ext cx="760648" cy="7577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7164BC5-A052-004E-A566-3AA9F25494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477" r="20213"/>
          <a:stretch/>
        </p:blipFill>
        <p:spPr>
          <a:xfrm>
            <a:off x="4737842" y="2399580"/>
            <a:ext cx="760648" cy="757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85224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Rounded Rectangle 66">
            <a:extLst>
              <a:ext uri="{FF2B5EF4-FFF2-40B4-BE49-F238E27FC236}">
                <a16:creationId xmlns:a16="http://schemas.microsoft.com/office/drawing/2014/main" id="{08E49E9A-F647-774F-95D1-E70E0E45E161}"/>
              </a:ext>
            </a:extLst>
          </p:cNvPr>
          <p:cNvSpPr/>
          <p:nvPr/>
        </p:nvSpPr>
        <p:spPr>
          <a:xfrm>
            <a:off x="533399" y="2652759"/>
            <a:ext cx="8104085" cy="246336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dirty="0"/>
          </a:p>
        </p:txBody>
      </p:sp>
      <p:sp>
        <p:nvSpPr>
          <p:cNvPr id="68" name="Rectangle 65">
            <a:extLst>
              <a:ext uri="{FF2B5EF4-FFF2-40B4-BE49-F238E27FC236}">
                <a16:creationId xmlns:a16="http://schemas.microsoft.com/office/drawing/2014/main" id="{5066F0B3-9314-FC4E-BED8-8FF8273F50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7083" y="2851448"/>
            <a:ext cx="195893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2000" dirty="0"/>
              <a:t>hardware platform</a:t>
            </a:r>
          </a:p>
        </p:txBody>
      </p:sp>
      <p:sp>
        <p:nvSpPr>
          <p:cNvPr id="38" name="Text Box 116">
            <a:extLst>
              <a:ext uri="{FF2B5EF4-FFF2-40B4-BE49-F238E27FC236}">
                <a16:creationId xmlns:a16="http://schemas.microsoft.com/office/drawing/2014/main" id="{2E2E2FAA-4D0C-4944-8DCD-7DF83F0ECD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2458" y="3370858"/>
            <a:ext cx="1140754" cy="627868"/>
          </a:xfrm>
          <a:prstGeom prst="rect">
            <a:avLst/>
          </a:prstGeom>
          <a:solidFill>
            <a:srgbClr val="CCFFFF"/>
          </a:solidFill>
          <a:ln w="317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36000" rIns="36000"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400" dirty="0">
                <a:solidFill>
                  <a:srgbClr val="000000"/>
                </a:solidFill>
              </a:rPr>
              <a:t>computer</a:t>
            </a:r>
          </a:p>
        </p:txBody>
      </p:sp>
      <p:sp>
        <p:nvSpPr>
          <p:cNvPr id="39" name="Text Box 117">
            <a:extLst>
              <a:ext uri="{FF2B5EF4-FFF2-40B4-BE49-F238E27FC236}">
                <a16:creationId xmlns:a16="http://schemas.microsoft.com/office/drawing/2014/main" id="{ABA117D8-E5CB-1B45-93D6-A21E2855ED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2458" y="3002265"/>
            <a:ext cx="1140754" cy="370146"/>
          </a:xfrm>
          <a:prstGeom prst="rect">
            <a:avLst/>
          </a:prstGeom>
          <a:solidFill>
            <a:srgbClr val="FFDFBF"/>
          </a:solidFill>
          <a:ln w="317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400" dirty="0">
                <a:solidFill>
                  <a:schemeClr val="hlink"/>
                </a:solidFill>
              </a:rPr>
              <a:t>abstraction</a:t>
            </a:r>
          </a:p>
        </p:txBody>
      </p:sp>
      <p:sp>
        <p:nvSpPr>
          <p:cNvPr id="40" name="Rectangle 74">
            <a:extLst>
              <a:ext uri="{FF2B5EF4-FFF2-40B4-BE49-F238E27FC236}">
                <a16:creationId xmlns:a16="http://schemas.microsoft.com/office/drawing/2014/main" id="{97973349-5F2E-C74B-96A9-33576390B2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55409" y="4145881"/>
            <a:ext cx="1198458" cy="585538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b="1" dirty="0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372DFA51-0F09-5046-813C-0555E065C871}"/>
              </a:ext>
            </a:extLst>
          </p:cNvPr>
          <p:cNvGrpSpPr/>
          <p:nvPr/>
        </p:nvGrpSpPr>
        <p:grpSpPr>
          <a:xfrm>
            <a:off x="2961842" y="3432737"/>
            <a:ext cx="1140755" cy="927451"/>
            <a:chOff x="2987242" y="4865703"/>
            <a:chExt cx="1140755" cy="927451"/>
          </a:xfrm>
        </p:grpSpPr>
        <p:sp>
          <p:nvSpPr>
            <p:cNvPr id="42" name="Text Box 118">
              <a:extLst>
                <a:ext uri="{FF2B5EF4-FFF2-40B4-BE49-F238E27FC236}">
                  <a16:creationId xmlns:a16="http://schemas.microsoft.com/office/drawing/2014/main" id="{E80FB9E9-FDEE-0740-A447-3F68FC55C9C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87242" y="5187205"/>
              <a:ext cx="1140755" cy="605949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400" dirty="0">
                  <a:solidFill>
                    <a:srgbClr val="C00000"/>
                  </a:solidFill>
                </a:rPr>
                <a:t>ALU</a:t>
              </a:r>
              <a:r>
                <a:rPr lang="en-US" sz="1400" dirty="0">
                  <a:solidFill>
                    <a:srgbClr val="000000"/>
                  </a:solidFill>
                </a:rPr>
                <a:t>, RAM</a:t>
              </a:r>
            </a:p>
          </p:txBody>
        </p:sp>
        <p:sp>
          <p:nvSpPr>
            <p:cNvPr id="43" name="Text Box 119">
              <a:extLst>
                <a:ext uri="{FF2B5EF4-FFF2-40B4-BE49-F238E27FC236}">
                  <a16:creationId xmlns:a16="http://schemas.microsoft.com/office/drawing/2014/main" id="{9BEA318B-091A-B047-AA43-EEF706D3CBB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87242" y="4865703"/>
              <a:ext cx="1140755" cy="323056"/>
            </a:xfrm>
            <a:prstGeom prst="rect">
              <a:avLst/>
            </a:prstGeom>
            <a:solidFill>
              <a:srgbClr val="FFDFB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1400" dirty="0">
                  <a:solidFill>
                    <a:schemeClr val="hlink"/>
                  </a:solidFill>
                </a:rPr>
                <a:t>abstraction</a:t>
              </a:r>
            </a:p>
          </p:txBody>
        </p:sp>
      </p:grpSp>
      <p:sp>
        <p:nvSpPr>
          <p:cNvPr id="44" name="Text Box 122">
            <a:extLst>
              <a:ext uri="{FF2B5EF4-FFF2-40B4-BE49-F238E27FC236}">
                <a16:creationId xmlns:a16="http://schemas.microsoft.com/office/drawing/2014/main" id="{C05952CA-6114-A441-BE4B-12EEB33302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61667" y="4186466"/>
            <a:ext cx="1140754" cy="493902"/>
          </a:xfrm>
          <a:prstGeom prst="rect">
            <a:avLst/>
          </a:prstGeom>
          <a:solidFill>
            <a:srgbClr val="CCFFFF"/>
          </a:solidFill>
          <a:ln w="317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400" dirty="0">
                <a:solidFill>
                  <a:srgbClr val="000000"/>
                </a:solidFill>
              </a:rPr>
              <a:t>elementary logic gates</a:t>
            </a:r>
          </a:p>
        </p:txBody>
      </p:sp>
      <p:sp>
        <p:nvSpPr>
          <p:cNvPr id="47" name="Text Box 123">
            <a:extLst>
              <a:ext uri="{FF2B5EF4-FFF2-40B4-BE49-F238E27FC236}">
                <a16:creationId xmlns:a16="http://schemas.microsoft.com/office/drawing/2014/main" id="{D08E6807-E8EC-9140-903B-B5AF97E527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61667" y="3852538"/>
            <a:ext cx="1140754" cy="335481"/>
          </a:xfrm>
          <a:prstGeom prst="rect">
            <a:avLst/>
          </a:prstGeom>
          <a:solidFill>
            <a:srgbClr val="FFDFBF"/>
          </a:solidFill>
          <a:ln w="317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400" dirty="0">
                <a:solidFill>
                  <a:schemeClr val="hlink"/>
                </a:solidFill>
              </a:rPr>
              <a:t>abstraction</a:t>
            </a:r>
          </a:p>
        </p:txBody>
      </p:sp>
      <p:grpSp>
        <p:nvGrpSpPr>
          <p:cNvPr id="48" name="Group 73">
            <a:extLst>
              <a:ext uri="{FF2B5EF4-FFF2-40B4-BE49-F238E27FC236}">
                <a16:creationId xmlns:a16="http://schemas.microsoft.com/office/drawing/2014/main" id="{C98B8822-110E-B341-BCDD-A1EAC1EB391D}"/>
              </a:ext>
            </a:extLst>
          </p:cNvPr>
          <p:cNvGrpSpPr>
            <a:grpSpLocks/>
          </p:cNvGrpSpPr>
          <p:nvPr/>
        </p:nvGrpSpPr>
        <p:grpSpPr bwMode="auto">
          <a:xfrm rot="21366947">
            <a:off x="7253225" y="4203707"/>
            <a:ext cx="1265359" cy="515450"/>
            <a:chOff x="4241" y="3159"/>
            <a:chExt cx="1199" cy="453"/>
          </a:xfrm>
        </p:grpSpPr>
        <p:sp>
          <p:nvSpPr>
            <p:cNvPr id="49" name="Line 56">
              <a:extLst>
                <a:ext uri="{FF2B5EF4-FFF2-40B4-BE49-F238E27FC236}">
                  <a16:creationId xmlns:a16="http://schemas.microsoft.com/office/drawing/2014/main" id="{79623938-46D1-7845-8F77-9789DA7658BB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726690">
              <a:off x="4241" y="3300"/>
              <a:ext cx="723" cy="1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0" name="Line 57">
              <a:extLst>
                <a:ext uri="{FF2B5EF4-FFF2-40B4-BE49-F238E27FC236}">
                  <a16:creationId xmlns:a16="http://schemas.microsoft.com/office/drawing/2014/main" id="{737CE53E-990F-584C-AA73-C36B82746D3B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726690">
              <a:off x="4298" y="3564"/>
              <a:ext cx="723" cy="1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1" name="Line 58">
              <a:extLst>
                <a:ext uri="{FF2B5EF4-FFF2-40B4-BE49-F238E27FC236}">
                  <a16:creationId xmlns:a16="http://schemas.microsoft.com/office/drawing/2014/main" id="{EF650B19-692A-5A4F-9EA3-2A9CE3C584B6}"/>
                </a:ext>
              </a:extLst>
            </p:cNvPr>
            <p:cNvSpPr>
              <a:spLocks noChangeShapeType="1"/>
            </p:cNvSpPr>
            <p:nvPr/>
          </p:nvSpPr>
          <p:spPr bwMode="auto">
            <a:xfrm rot="20873310" flipH="1">
              <a:off x="4711" y="3339"/>
              <a:ext cx="729" cy="2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2" name="Freeform 59">
              <a:extLst>
                <a:ext uri="{FF2B5EF4-FFF2-40B4-BE49-F238E27FC236}">
                  <a16:creationId xmlns:a16="http://schemas.microsoft.com/office/drawing/2014/main" id="{B3EF6BBD-501E-4C4C-A615-114A8D6ED775}"/>
                </a:ext>
              </a:extLst>
            </p:cNvPr>
            <p:cNvSpPr>
              <a:spLocks/>
            </p:cNvSpPr>
            <p:nvPr/>
          </p:nvSpPr>
          <p:spPr bwMode="auto">
            <a:xfrm rot="-726690">
              <a:off x="5159" y="3265"/>
              <a:ext cx="84" cy="98"/>
            </a:xfrm>
            <a:custGeom>
              <a:avLst/>
              <a:gdLst>
                <a:gd name="T0" fmla="*/ 293 w 45"/>
                <a:gd name="T1" fmla="*/ 168 h 52"/>
                <a:gd name="T2" fmla="*/ 273 w 45"/>
                <a:gd name="T3" fmla="*/ 89 h 52"/>
                <a:gd name="T4" fmla="*/ 220 w 45"/>
                <a:gd name="T5" fmla="*/ 28 h 52"/>
                <a:gd name="T6" fmla="*/ 149 w 45"/>
                <a:gd name="T7" fmla="*/ 0 h 52"/>
                <a:gd name="T8" fmla="*/ 73 w 45"/>
                <a:gd name="T9" fmla="*/ 28 h 52"/>
                <a:gd name="T10" fmla="*/ 13 w 45"/>
                <a:gd name="T11" fmla="*/ 89 h 52"/>
                <a:gd name="T12" fmla="*/ 0 w 45"/>
                <a:gd name="T13" fmla="*/ 168 h 52"/>
                <a:gd name="T14" fmla="*/ 13 w 45"/>
                <a:gd name="T15" fmla="*/ 249 h 52"/>
                <a:gd name="T16" fmla="*/ 73 w 45"/>
                <a:gd name="T17" fmla="*/ 320 h 52"/>
                <a:gd name="T18" fmla="*/ 149 w 45"/>
                <a:gd name="T19" fmla="*/ 349 h 52"/>
                <a:gd name="T20" fmla="*/ 220 w 45"/>
                <a:gd name="T21" fmla="*/ 320 h 52"/>
                <a:gd name="T22" fmla="*/ 273 w 45"/>
                <a:gd name="T23" fmla="*/ 249 h 52"/>
                <a:gd name="T24" fmla="*/ 293 w 45"/>
                <a:gd name="T25" fmla="*/ 168 h 52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5" h="52">
                  <a:moveTo>
                    <a:pt x="45" y="25"/>
                  </a:moveTo>
                  <a:lnTo>
                    <a:pt x="42" y="13"/>
                  </a:lnTo>
                  <a:lnTo>
                    <a:pt x="34" y="4"/>
                  </a:lnTo>
                  <a:lnTo>
                    <a:pt x="23" y="0"/>
                  </a:lnTo>
                  <a:lnTo>
                    <a:pt x="11" y="4"/>
                  </a:lnTo>
                  <a:lnTo>
                    <a:pt x="2" y="13"/>
                  </a:lnTo>
                  <a:lnTo>
                    <a:pt x="0" y="25"/>
                  </a:lnTo>
                  <a:lnTo>
                    <a:pt x="2" y="37"/>
                  </a:lnTo>
                  <a:lnTo>
                    <a:pt x="11" y="48"/>
                  </a:lnTo>
                  <a:lnTo>
                    <a:pt x="23" y="52"/>
                  </a:lnTo>
                  <a:lnTo>
                    <a:pt x="34" y="48"/>
                  </a:lnTo>
                  <a:lnTo>
                    <a:pt x="42" y="37"/>
                  </a:lnTo>
                  <a:lnTo>
                    <a:pt x="45" y="25"/>
                  </a:lnTo>
                  <a:close/>
                </a:path>
              </a:pathLst>
            </a:custGeom>
            <a:solidFill>
              <a:srgbClr val="E6E6E6"/>
            </a:solidFill>
            <a:ln w="793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3" name="Freeform 60">
              <a:extLst>
                <a:ext uri="{FF2B5EF4-FFF2-40B4-BE49-F238E27FC236}">
                  <a16:creationId xmlns:a16="http://schemas.microsoft.com/office/drawing/2014/main" id="{4F571A4F-6637-8943-82E4-59439D136929}"/>
                </a:ext>
              </a:extLst>
            </p:cNvPr>
            <p:cNvSpPr>
              <a:spLocks/>
            </p:cNvSpPr>
            <p:nvPr/>
          </p:nvSpPr>
          <p:spPr bwMode="auto">
            <a:xfrm rot="-726690">
              <a:off x="4536" y="3159"/>
              <a:ext cx="631" cy="453"/>
            </a:xfrm>
            <a:custGeom>
              <a:avLst/>
              <a:gdLst>
                <a:gd name="T0" fmla="*/ 990 w 395"/>
                <a:gd name="T1" fmla="*/ 829 h 335"/>
                <a:gd name="T2" fmla="*/ 0 w 395"/>
                <a:gd name="T3" fmla="*/ 829 h 335"/>
                <a:gd name="T4" fmla="*/ 0 w 395"/>
                <a:gd name="T5" fmla="*/ 0 h 335"/>
                <a:gd name="T6" fmla="*/ 990 w 395"/>
                <a:gd name="T7" fmla="*/ 0 h 335"/>
                <a:gd name="T8" fmla="*/ 1110 w 395"/>
                <a:gd name="T9" fmla="*/ 9 h 335"/>
                <a:gd name="T10" fmla="*/ 1227 w 395"/>
                <a:gd name="T11" fmla="*/ 32 h 335"/>
                <a:gd name="T12" fmla="*/ 1332 w 395"/>
                <a:gd name="T13" fmla="*/ 72 h 335"/>
                <a:gd name="T14" fmla="*/ 1431 w 395"/>
                <a:gd name="T15" fmla="*/ 124 h 335"/>
                <a:gd name="T16" fmla="*/ 1503 w 395"/>
                <a:gd name="T17" fmla="*/ 185 h 335"/>
                <a:gd name="T18" fmla="*/ 1564 w 395"/>
                <a:gd name="T19" fmla="*/ 254 h 335"/>
                <a:gd name="T20" fmla="*/ 1597 w 395"/>
                <a:gd name="T21" fmla="*/ 334 h 335"/>
                <a:gd name="T22" fmla="*/ 1610 w 395"/>
                <a:gd name="T23" fmla="*/ 414 h 335"/>
                <a:gd name="T24" fmla="*/ 1597 w 395"/>
                <a:gd name="T25" fmla="*/ 498 h 335"/>
                <a:gd name="T26" fmla="*/ 1564 w 395"/>
                <a:gd name="T27" fmla="*/ 576 h 335"/>
                <a:gd name="T28" fmla="*/ 1503 w 395"/>
                <a:gd name="T29" fmla="*/ 645 h 335"/>
                <a:gd name="T30" fmla="*/ 1431 w 395"/>
                <a:gd name="T31" fmla="*/ 707 h 335"/>
                <a:gd name="T32" fmla="*/ 1332 w 395"/>
                <a:gd name="T33" fmla="*/ 759 h 335"/>
                <a:gd name="T34" fmla="*/ 1227 w 395"/>
                <a:gd name="T35" fmla="*/ 799 h 335"/>
                <a:gd name="T36" fmla="*/ 1110 w 395"/>
                <a:gd name="T37" fmla="*/ 821 h 335"/>
                <a:gd name="T38" fmla="*/ 990 w 395"/>
                <a:gd name="T39" fmla="*/ 829 h 33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395" h="335">
                  <a:moveTo>
                    <a:pt x="243" y="335"/>
                  </a:moveTo>
                  <a:lnTo>
                    <a:pt x="0" y="335"/>
                  </a:lnTo>
                  <a:lnTo>
                    <a:pt x="0" y="0"/>
                  </a:lnTo>
                  <a:lnTo>
                    <a:pt x="243" y="0"/>
                  </a:lnTo>
                  <a:lnTo>
                    <a:pt x="272" y="4"/>
                  </a:lnTo>
                  <a:lnTo>
                    <a:pt x="301" y="13"/>
                  </a:lnTo>
                  <a:lnTo>
                    <a:pt x="327" y="29"/>
                  </a:lnTo>
                  <a:lnTo>
                    <a:pt x="351" y="50"/>
                  </a:lnTo>
                  <a:lnTo>
                    <a:pt x="369" y="75"/>
                  </a:lnTo>
                  <a:lnTo>
                    <a:pt x="384" y="103"/>
                  </a:lnTo>
                  <a:lnTo>
                    <a:pt x="392" y="135"/>
                  </a:lnTo>
                  <a:lnTo>
                    <a:pt x="395" y="167"/>
                  </a:lnTo>
                  <a:lnTo>
                    <a:pt x="392" y="201"/>
                  </a:lnTo>
                  <a:lnTo>
                    <a:pt x="384" y="233"/>
                  </a:lnTo>
                  <a:lnTo>
                    <a:pt x="369" y="261"/>
                  </a:lnTo>
                  <a:lnTo>
                    <a:pt x="351" y="286"/>
                  </a:lnTo>
                  <a:lnTo>
                    <a:pt x="327" y="307"/>
                  </a:lnTo>
                  <a:lnTo>
                    <a:pt x="301" y="323"/>
                  </a:lnTo>
                  <a:lnTo>
                    <a:pt x="272" y="332"/>
                  </a:lnTo>
                  <a:lnTo>
                    <a:pt x="243" y="335"/>
                  </a:lnTo>
                  <a:close/>
                </a:path>
              </a:pathLst>
            </a:custGeom>
            <a:solidFill>
              <a:srgbClr val="E6E6E6"/>
            </a:solidFill>
            <a:ln w="793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4" name="Rectangle 61">
              <a:extLst>
                <a:ext uri="{FF2B5EF4-FFF2-40B4-BE49-F238E27FC236}">
                  <a16:creationId xmlns:a16="http://schemas.microsoft.com/office/drawing/2014/main" id="{E9DC132F-7CC8-014C-A7CB-739BDD4644A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873310">
              <a:off x="4613" y="3246"/>
              <a:ext cx="451" cy="181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r>
                <a:rPr lang="en-US" sz="1600" dirty="0">
                  <a:solidFill>
                    <a:srgbClr val="000000"/>
                  </a:solidFill>
                </a:rPr>
                <a:t>Nand</a:t>
              </a:r>
              <a:endParaRPr lang="en-US" sz="1600" dirty="0"/>
            </a:p>
          </p:txBody>
        </p:sp>
      </p:grpSp>
      <p:sp>
        <p:nvSpPr>
          <p:cNvPr id="55" name="Rectangle 131">
            <a:extLst>
              <a:ext uri="{FF2B5EF4-FFF2-40B4-BE49-F238E27FC236}">
                <a16:creationId xmlns:a16="http://schemas.microsoft.com/office/drawing/2014/main" id="{FBD16E5E-14BA-ED42-91B9-D9DF6D1BAE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36695" y="3895393"/>
            <a:ext cx="1004559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marL="0" defTabSz="914400" rtl="1" eaLnBrk="1" latinLnBrk="0" hangingPunct="1"/>
            <a:r>
              <a:rPr lang="en-US" sz="1400" dirty="0">
                <a:solidFill>
                  <a:srgbClr val="000000"/>
                </a:solidFill>
              </a:rPr>
              <a:t>Building gates</a:t>
            </a:r>
            <a:endParaRPr lang="en-US" sz="1400" dirty="0"/>
          </a:p>
        </p:txBody>
      </p:sp>
      <p:sp>
        <p:nvSpPr>
          <p:cNvPr id="58" name="Line 135">
            <a:extLst>
              <a:ext uri="{FF2B5EF4-FFF2-40B4-BE49-F238E27FC236}">
                <a16:creationId xmlns:a16="http://schemas.microsoft.com/office/drawing/2014/main" id="{BC516CFB-82D1-7342-835E-D18CC55879E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090395" y="4009512"/>
            <a:ext cx="993052" cy="878"/>
          </a:xfrm>
          <a:prstGeom prst="line">
            <a:avLst/>
          </a:prstGeom>
          <a:noFill/>
          <a:ln w="31750">
            <a:solidFill>
              <a:schemeClr val="tx1">
                <a:lumMod val="50000"/>
                <a:lumOff val="50000"/>
              </a:schemeClr>
            </a:solidFill>
            <a:round/>
            <a:headEnd type="triangle" w="lg" len="lg"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en-US" dirty="0"/>
          </a:p>
        </p:txBody>
      </p:sp>
      <p:sp>
        <p:nvSpPr>
          <p:cNvPr id="60" name="Line 135">
            <a:extLst>
              <a:ext uri="{FF2B5EF4-FFF2-40B4-BE49-F238E27FC236}">
                <a16:creationId xmlns:a16="http://schemas.microsoft.com/office/drawing/2014/main" id="{D42ABF07-F7E4-9347-8EED-4330FCE8EF5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237016" y="4391441"/>
            <a:ext cx="1004559" cy="4246"/>
          </a:xfrm>
          <a:prstGeom prst="line">
            <a:avLst/>
          </a:prstGeom>
          <a:noFill/>
          <a:ln w="31750">
            <a:solidFill>
              <a:schemeClr val="tx1">
                <a:lumMod val="50000"/>
                <a:lumOff val="50000"/>
              </a:schemeClr>
            </a:solidFill>
            <a:round/>
            <a:headEnd type="triangle" w="lg" len="lg"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en-US" dirty="0"/>
          </a:p>
        </p:txBody>
      </p:sp>
      <p:sp>
        <p:nvSpPr>
          <p:cNvPr id="61" name="Line 135">
            <a:extLst>
              <a:ext uri="{FF2B5EF4-FFF2-40B4-BE49-F238E27FC236}">
                <a16:creationId xmlns:a16="http://schemas.microsoft.com/office/drawing/2014/main" id="{CEE25AEB-07CB-5942-94EB-1D5612279CC4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1808054" y="3560747"/>
            <a:ext cx="1143813" cy="2602"/>
          </a:xfrm>
          <a:prstGeom prst="line">
            <a:avLst/>
          </a:prstGeom>
          <a:noFill/>
          <a:ln w="31750">
            <a:solidFill>
              <a:schemeClr val="tx1">
                <a:lumMod val="50000"/>
                <a:lumOff val="50000"/>
              </a:schemeClr>
            </a:solidFill>
            <a:round/>
            <a:headEnd type="triangle" w="lg" len="lg"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en-US" dirty="0"/>
          </a:p>
        </p:txBody>
      </p:sp>
      <p:sp>
        <p:nvSpPr>
          <p:cNvPr id="62" name="Rectangle 131">
            <a:extLst>
              <a:ext uri="{FF2B5EF4-FFF2-40B4-BE49-F238E27FC236}">
                <a16:creationId xmlns:a16="http://schemas.microsoft.com/office/drawing/2014/main" id="{FE73A64F-66B7-3045-AD21-8E40B4E247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71158" y="3519665"/>
            <a:ext cx="67337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marL="0" defTabSz="914400" rtl="1" eaLnBrk="1" latinLnBrk="0" hangingPunct="1"/>
            <a:r>
              <a:rPr lang="en-US" sz="1400" dirty="0">
                <a:solidFill>
                  <a:srgbClr val="000000"/>
                </a:solidFill>
              </a:rPr>
              <a:t>Building chips</a:t>
            </a:r>
            <a:endParaRPr lang="en-US" sz="1400" dirty="0"/>
          </a:p>
        </p:txBody>
      </p:sp>
      <p:sp>
        <p:nvSpPr>
          <p:cNvPr id="63" name="Rectangle 131">
            <a:extLst>
              <a:ext uri="{FF2B5EF4-FFF2-40B4-BE49-F238E27FC236}">
                <a16:creationId xmlns:a16="http://schemas.microsoft.com/office/drawing/2014/main" id="{5F6BF29D-2E78-EF4D-8F8E-4ED84CC743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6530" y="3040377"/>
            <a:ext cx="950119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marL="0" defTabSz="914400" rtl="1" eaLnBrk="1" latinLnBrk="0" hangingPunct="1"/>
            <a:r>
              <a:rPr lang="en-US" sz="1400" dirty="0"/>
              <a:t>Building a computer</a:t>
            </a:r>
          </a:p>
        </p:txBody>
      </p:sp>
      <p:sp>
        <p:nvSpPr>
          <p:cNvPr id="64" name="Line 135">
            <a:extLst>
              <a:ext uri="{FF2B5EF4-FFF2-40B4-BE49-F238E27FC236}">
                <a16:creationId xmlns:a16="http://schemas.microsoft.com/office/drawing/2014/main" id="{713F598D-B0F9-C345-8695-29431870CF1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090395" y="4009512"/>
            <a:ext cx="993052" cy="878"/>
          </a:xfrm>
          <a:prstGeom prst="line">
            <a:avLst/>
          </a:prstGeom>
          <a:noFill/>
          <a:ln w="31750">
            <a:solidFill>
              <a:schemeClr val="tx1">
                <a:lumMod val="50000"/>
                <a:lumOff val="50000"/>
              </a:schemeClr>
            </a:solidFill>
            <a:round/>
            <a:headEnd type="triangle" w="lg" len="lg"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en-US" dirty="0"/>
          </a:p>
        </p:txBody>
      </p:sp>
      <p:sp>
        <p:nvSpPr>
          <p:cNvPr id="65" name="Line 135">
            <a:extLst>
              <a:ext uri="{FF2B5EF4-FFF2-40B4-BE49-F238E27FC236}">
                <a16:creationId xmlns:a16="http://schemas.microsoft.com/office/drawing/2014/main" id="{4B1D2A85-3C85-5745-A693-E76406EC4CF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237016" y="4391441"/>
            <a:ext cx="1004559" cy="4246"/>
          </a:xfrm>
          <a:prstGeom prst="line">
            <a:avLst/>
          </a:prstGeom>
          <a:noFill/>
          <a:ln w="31750">
            <a:solidFill>
              <a:schemeClr val="tx1">
                <a:lumMod val="50000"/>
                <a:lumOff val="50000"/>
              </a:schemeClr>
            </a:solidFill>
            <a:round/>
            <a:headEnd type="triangle" w="lg" len="lg"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en-US" dirty="0"/>
          </a:p>
        </p:txBody>
      </p:sp>
      <p:sp>
        <p:nvSpPr>
          <p:cNvPr id="66" name="Line 135">
            <a:extLst>
              <a:ext uri="{FF2B5EF4-FFF2-40B4-BE49-F238E27FC236}">
                <a16:creationId xmlns:a16="http://schemas.microsoft.com/office/drawing/2014/main" id="{7EB2A483-C4CD-9945-90BA-E04DD5655EC0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1808054" y="3560747"/>
            <a:ext cx="1143813" cy="2602"/>
          </a:xfrm>
          <a:prstGeom prst="line">
            <a:avLst/>
          </a:prstGeom>
          <a:noFill/>
          <a:ln w="31750">
            <a:solidFill>
              <a:schemeClr val="tx1">
                <a:lumMod val="50000"/>
                <a:lumOff val="50000"/>
              </a:schemeClr>
            </a:solidFill>
            <a:round/>
            <a:headEnd type="triangle" w="lg" len="lg"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next?</a:t>
            </a:r>
          </a:p>
        </p:txBody>
      </p:sp>
      <p:sp>
        <p:nvSpPr>
          <p:cNvPr id="84" name="Text Box 115"/>
          <p:cNvSpPr txBox="1">
            <a:spLocks noChangeArrowheads="1"/>
          </p:cNvSpPr>
          <p:nvPr/>
        </p:nvSpPr>
        <p:spPr bwMode="auto">
          <a:xfrm>
            <a:off x="682268" y="1115194"/>
            <a:ext cx="1070240" cy="355672"/>
          </a:xfrm>
          <a:prstGeom prst="rect">
            <a:avLst/>
          </a:prstGeom>
          <a:solidFill>
            <a:srgbClr val="FFDFBF"/>
          </a:solidFill>
          <a:ln w="317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rIns="0"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400" dirty="0">
                <a:solidFill>
                  <a:schemeClr val="hlink"/>
                </a:solidFill>
              </a:rPr>
              <a:t>abstraction</a:t>
            </a:r>
          </a:p>
        </p:txBody>
      </p:sp>
      <p:sp>
        <p:nvSpPr>
          <p:cNvPr id="45" name="Line 136"/>
          <p:cNvSpPr>
            <a:spLocks noChangeShapeType="1"/>
          </p:cNvSpPr>
          <p:nvPr/>
        </p:nvSpPr>
        <p:spPr bwMode="auto">
          <a:xfrm>
            <a:off x="1275757" y="1643378"/>
            <a:ext cx="0" cy="1378370"/>
          </a:xfrm>
          <a:prstGeom prst="line">
            <a:avLst/>
          </a:prstGeom>
          <a:noFill/>
          <a:ln w="31750">
            <a:solidFill>
              <a:schemeClr val="tx1">
                <a:lumMod val="65000"/>
                <a:lumOff val="35000"/>
              </a:schemeClr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marL="0" algn="l" defTabSz="914400" rtl="0" eaLnBrk="1" latinLnBrk="0" hangingPunct="1"/>
            <a:endParaRPr lang="en-US" dirty="0"/>
          </a:p>
        </p:txBody>
      </p:sp>
      <p:sp>
        <p:nvSpPr>
          <p:cNvPr id="46" name="Rectangle 137"/>
          <p:cNvSpPr>
            <a:spLocks noChangeArrowheads="1"/>
          </p:cNvSpPr>
          <p:nvPr/>
        </p:nvSpPr>
        <p:spPr bwMode="auto">
          <a:xfrm>
            <a:off x="325373" y="2208560"/>
            <a:ext cx="95038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</a:rPr>
              <a:t>assembler</a:t>
            </a:r>
            <a:endParaRPr lang="en-US" sz="1600" dirty="0"/>
          </a:p>
        </p:txBody>
      </p:sp>
      <p:sp>
        <p:nvSpPr>
          <p:cNvPr id="83" name="Text Box 114"/>
          <p:cNvSpPr txBox="1">
            <a:spLocks noChangeArrowheads="1"/>
          </p:cNvSpPr>
          <p:nvPr/>
        </p:nvSpPr>
        <p:spPr bwMode="auto">
          <a:xfrm>
            <a:off x="682268" y="1469313"/>
            <a:ext cx="1070240" cy="493902"/>
          </a:xfrm>
          <a:prstGeom prst="rect">
            <a:avLst/>
          </a:prstGeom>
          <a:solidFill>
            <a:srgbClr val="CCFFFF"/>
          </a:solidFill>
          <a:ln w="317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rIns="0"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400" dirty="0">
                <a:solidFill>
                  <a:srgbClr val="000000"/>
                </a:solidFill>
              </a:rPr>
              <a:t>machine language</a:t>
            </a:r>
          </a:p>
        </p:txBody>
      </p:sp>
      <p:sp>
        <p:nvSpPr>
          <p:cNvPr id="70" name="Oval 69"/>
          <p:cNvSpPr/>
          <p:nvPr/>
        </p:nvSpPr>
        <p:spPr>
          <a:xfrm>
            <a:off x="6517460" y="4526387"/>
            <a:ext cx="345566" cy="302400"/>
          </a:xfrm>
          <a:prstGeom prst="ellipse">
            <a:avLst/>
          </a:prstGeom>
          <a:solidFill>
            <a:srgbClr val="00669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p1</a:t>
            </a:r>
          </a:p>
        </p:txBody>
      </p:sp>
      <p:sp>
        <p:nvSpPr>
          <p:cNvPr id="73" name="Oval 72"/>
          <p:cNvSpPr/>
          <p:nvPr/>
        </p:nvSpPr>
        <p:spPr>
          <a:xfrm>
            <a:off x="4347451" y="4128316"/>
            <a:ext cx="432630" cy="302400"/>
          </a:xfrm>
          <a:prstGeom prst="ellipse">
            <a:avLst/>
          </a:prstGeom>
          <a:solidFill>
            <a:srgbClr val="00669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p2</a:t>
            </a:r>
          </a:p>
        </p:txBody>
      </p:sp>
      <p:sp>
        <p:nvSpPr>
          <p:cNvPr id="77" name="Oval 76"/>
          <p:cNvSpPr/>
          <p:nvPr/>
        </p:nvSpPr>
        <p:spPr>
          <a:xfrm>
            <a:off x="4342157" y="4530463"/>
            <a:ext cx="432630" cy="3024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p3</a:t>
            </a:r>
          </a:p>
        </p:txBody>
      </p:sp>
      <p:sp>
        <p:nvSpPr>
          <p:cNvPr id="82" name="Oval 81"/>
          <p:cNvSpPr/>
          <p:nvPr/>
        </p:nvSpPr>
        <p:spPr>
          <a:xfrm>
            <a:off x="2092980" y="3694805"/>
            <a:ext cx="432630" cy="3024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p4</a:t>
            </a:r>
          </a:p>
        </p:txBody>
      </p:sp>
      <p:sp>
        <p:nvSpPr>
          <p:cNvPr id="88" name="Oval 87"/>
          <p:cNvSpPr/>
          <p:nvPr/>
        </p:nvSpPr>
        <p:spPr>
          <a:xfrm>
            <a:off x="2092980" y="4062225"/>
            <a:ext cx="432630" cy="3024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p5</a:t>
            </a:r>
          </a:p>
        </p:txBody>
      </p:sp>
      <p:sp>
        <p:nvSpPr>
          <p:cNvPr id="89" name="Oval 88"/>
          <p:cNvSpPr/>
          <p:nvPr/>
        </p:nvSpPr>
        <p:spPr>
          <a:xfrm>
            <a:off x="1414563" y="2175606"/>
            <a:ext cx="432630" cy="3024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p6</a:t>
            </a:r>
          </a:p>
        </p:txBody>
      </p:sp>
      <p:sp>
        <p:nvSpPr>
          <p:cNvPr id="57" name="Content Placeholder 2">
            <a:extLst>
              <a:ext uri="{FF2B5EF4-FFF2-40B4-BE49-F238E27FC236}">
                <a16:creationId xmlns:a16="http://schemas.microsoft.com/office/drawing/2014/main" id="{D4B3417C-9956-6646-AB88-22BF8A96BB23}"/>
              </a:ext>
            </a:extLst>
          </p:cNvPr>
          <p:cNvSpPr txBox="1">
            <a:spLocks/>
          </p:cNvSpPr>
          <p:nvPr/>
        </p:nvSpPr>
        <p:spPr>
          <a:xfrm>
            <a:off x="2018115" y="1764697"/>
            <a:ext cx="4990828" cy="81674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 u="sng" dirty="0"/>
              <a:t>This lecture / chapter / project:</a:t>
            </a:r>
          </a:p>
          <a:p>
            <a:pPr marL="0" indent="0" algn="ctr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800" dirty="0"/>
              <a:t>Build the computer’s ALU</a:t>
            </a:r>
            <a:endParaRPr lang="en-US" sz="1800" dirty="0">
              <a:solidFill>
                <a:srgbClr val="0432FF"/>
              </a:solidFill>
            </a:endParaRP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1545657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Rounded Rectangle 66">
            <a:extLst>
              <a:ext uri="{FF2B5EF4-FFF2-40B4-BE49-F238E27FC236}">
                <a16:creationId xmlns:a16="http://schemas.microsoft.com/office/drawing/2014/main" id="{08E49E9A-F647-774F-95D1-E70E0E45E161}"/>
              </a:ext>
            </a:extLst>
          </p:cNvPr>
          <p:cNvSpPr/>
          <p:nvPr/>
        </p:nvSpPr>
        <p:spPr>
          <a:xfrm>
            <a:off x="533399" y="2652759"/>
            <a:ext cx="8104085" cy="246336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dirty="0"/>
          </a:p>
        </p:txBody>
      </p:sp>
      <p:sp>
        <p:nvSpPr>
          <p:cNvPr id="68" name="Rectangle 65">
            <a:extLst>
              <a:ext uri="{FF2B5EF4-FFF2-40B4-BE49-F238E27FC236}">
                <a16:creationId xmlns:a16="http://schemas.microsoft.com/office/drawing/2014/main" id="{5066F0B3-9314-FC4E-BED8-8FF8273F50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7083" y="2851448"/>
            <a:ext cx="195893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2000" dirty="0"/>
              <a:t>hardware platform</a:t>
            </a:r>
          </a:p>
        </p:txBody>
      </p:sp>
      <p:sp>
        <p:nvSpPr>
          <p:cNvPr id="38" name="Text Box 116">
            <a:extLst>
              <a:ext uri="{FF2B5EF4-FFF2-40B4-BE49-F238E27FC236}">
                <a16:creationId xmlns:a16="http://schemas.microsoft.com/office/drawing/2014/main" id="{2E2E2FAA-4D0C-4944-8DCD-7DF83F0ECD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2458" y="3370858"/>
            <a:ext cx="1140754" cy="627868"/>
          </a:xfrm>
          <a:prstGeom prst="rect">
            <a:avLst/>
          </a:prstGeom>
          <a:solidFill>
            <a:srgbClr val="CCFFFF"/>
          </a:solidFill>
          <a:ln w="317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36000" rIns="36000"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400" dirty="0">
                <a:solidFill>
                  <a:srgbClr val="000000"/>
                </a:solidFill>
              </a:rPr>
              <a:t>computer</a:t>
            </a:r>
          </a:p>
        </p:txBody>
      </p:sp>
      <p:sp>
        <p:nvSpPr>
          <p:cNvPr id="39" name="Text Box 117">
            <a:extLst>
              <a:ext uri="{FF2B5EF4-FFF2-40B4-BE49-F238E27FC236}">
                <a16:creationId xmlns:a16="http://schemas.microsoft.com/office/drawing/2014/main" id="{ABA117D8-E5CB-1B45-93D6-A21E2855ED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2458" y="3002265"/>
            <a:ext cx="1140754" cy="370146"/>
          </a:xfrm>
          <a:prstGeom prst="rect">
            <a:avLst/>
          </a:prstGeom>
          <a:solidFill>
            <a:srgbClr val="FFDFBF"/>
          </a:solidFill>
          <a:ln w="317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400" dirty="0">
                <a:solidFill>
                  <a:schemeClr val="hlink"/>
                </a:solidFill>
              </a:rPr>
              <a:t>abstraction</a:t>
            </a:r>
          </a:p>
        </p:txBody>
      </p:sp>
      <p:sp>
        <p:nvSpPr>
          <p:cNvPr id="40" name="Rectangle 74">
            <a:extLst>
              <a:ext uri="{FF2B5EF4-FFF2-40B4-BE49-F238E27FC236}">
                <a16:creationId xmlns:a16="http://schemas.microsoft.com/office/drawing/2014/main" id="{97973349-5F2E-C74B-96A9-33576390B2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55409" y="4145881"/>
            <a:ext cx="1198458" cy="585538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b="1" dirty="0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372DFA51-0F09-5046-813C-0555E065C871}"/>
              </a:ext>
            </a:extLst>
          </p:cNvPr>
          <p:cNvGrpSpPr/>
          <p:nvPr/>
        </p:nvGrpSpPr>
        <p:grpSpPr>
          <a:xfrm>
            <a:off x="2961842" y="3432737"/>
            <a:ext cx="1140755" cy="927451"/>
            <a:chOff x="2987242" y="4865703"/>
            <a:chExt cx="1140755" cy="927451"/>
          </a:xfrm>
        </p:grpSpPr>
        <p:sp>
          <p:nvSpPr>
            <p:cNvPr id="42" name="Text Box 118">
              <a:extLst>
                <a:ext uri="{FF2B5EF4-FFF2-40B4-BE49-F238E27FC236}">
                  <a16:creationId xmlns:a16="http://schemas.microsoft.com/office/drawing/2014/main" id="{E80FB9E9-FDEE-0740-A447-3F68FC55C9C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87242" y="5187205"/>
              <a:ext cx="1140755" cy="605949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400" dirty="0">
                  <a:solidFill>
                    <a:srgbClr val="000000"/>
                  </a:solidFill>
                </a:rPr>
                <a:t>ALU, </a:t>
              </a:r>
              <a:r>
                <a:rPr lang="en-US" sz="1400" dirty="0">
                  <a:solidFill>
                    <a:srgbClr val="C00000"/>
                  </a:solidFill>
                </a:rPr>
                <a:t>RAM</a:t>
              </a:r>
            </a:p>
          </p:txBody>
        </p:sp>
        <p:sp>
          <p:nvSpPr>
            <p:cNvPr id="43" name="Text Box 119">
              <a:extLst>
                <a:ext uri="{FF2B5EF4-FFF2-40B4-BE49-F238E27FC236}">
                  <a16:creationId xmlns:a16="http://schemas.microsoft.com/office/drawing/2014/main" id="{9BEA318B-091A-B047-AA43-EEF706D3CBB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87242" y="4865703"/>
              <a:ext cx="1140755" cy="323056"/>
            </a:xfrm>
            <a:prstGeom prst="rect">
              <a:avLst/>
            </a:prstGeom>
            <a:solidFill>
              <a:srgbClr val="FFDFB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1400" dirty="0">
                  <a:solidFill>
                    <a:schemeClr val="hlink"/>
                  </a:solidFill>
                </a:rPr>
                <a:t>abstraction</a:t>
              </a:r>
            </a:p>
          </p:txBody>
        </p:sp>
      </p:grpSp>
      <p:sp>
        <p:nvSpPr>
          <p:cNvPr id="44" name="Text Box 122">
            <a:extLst>
              <a:ext uri="{FF2B5EF4-FFF2-40B4-BE49-F238E27FC236}">
                <a16:creationId xmlns:a16="http://schemas.microsoft.com/office/drawing/2014/main" id="{C05952CA-6114-A441-BE4B-12EEB33302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61667" y="4186466"/>
            <a:ext cx="1140754" cy="493902"/>
          </a:xfrm>
          <a:prstGeom prst="rect">
            <a:avLst/>
          </a:prstGeom>
          <a:solidFill>
            <a:srgbClr val="CCFFFF"/>
          </a:solidFill>
          <a:ln w="317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400" dirty="0">
                <a:solidFill>
                  <a:srgbClr val="000000"/>
                </a:solidFill>
              </a:rPr>
              <a:t>elementary logic gates</a:t>
            </a:r>
          </a:p>
        </p:txBody>
      </p:sp>
      <p:sp>
        <p:nvSpPr>
          <p:cNvPr id="47" name="Text Box 123">
            <a:extLst>
              <a:ext uri="{FF2B5EF4-FFF2-40B4-BE49-F238E27FC236}">
                <a16:creationId xmlns:a16="http://schemas.microsoft.com/office/drawing/2014/main" id="{D08E6807-E8EC-9140-903B-B5AF97E527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61667" y="3852538"/>
            <a:ext cx="1140754" cy="335481"/>
          </a:xfrm>
          <a:prstGeom prst="rect">
            <a:avLst/>
          </a:prstGeom>
          <a:solidFill>
            <a:srgbClr val="FFDFBF"/>
          </a:solidFill>
          <a:ln w="317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400" dirty="0">
                <a:solidFill>
                  <a:schemeClr val="hlink"/>
                </a:solidFill>
              </a:rPr>
              <a:t>abstraction</a:t>
            </a:r>
          </a:p>
        </p:txBody>
      </p:sp>
      <p:grpSp>
        <p:nvGrpSpPr>
          <p:cNvPr id="48" name="Group 73">
            <a:extLst>
              <a:ext uri="{FF2B5EF4-FFF2-40B4-BE49-F238E27FC236}">
                <a16:creationId xmlns:a16="http://schemas.microsoft.com/office/drawing/2014/main" id="{C98B8822-110E-B341-BCDD-A1EAC1EB391D}"/>
              </a:ext>
            </a:extLst>
          </p:cNvPr>
          <p:cNvGrpSpPr>
            <a:grpSpLocks/>
          </p:cNvGrpSpPr>
          <p:nvPr/>
        </p:nvGrpSpPr>
        <p:grpSpPr bwMode="auto">
          <a:xfrm rot="21366947">
            <a:off x="7253225" y="4203707"/>
            <a:ext cx="1265359" cy="515450"/>
            <a:chOff x="4241" y="3159"/>
            <a:chExt cx="1199" cy="453"/>
          </a:xfrm>
        </p:grpSpPr>
        <p:sp>
          <p:nvSpPr>
            <p:cNvPr id="49" name="Line 56">
              <a:extLst>
                <a:ext uri="{FF2B5EF4-FFF2-40B4-BE49-F238E27FC236}">
                  <a16:creationId xmlns:a16="http://schemas.microsoft.com/office/drawing/2014/main" id="{79623938-46D1-7845-8F77-9789DA7658BB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726690">
              <a:off x="4241" y="3300"/>
              <a:ext cx="723" cy="1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0" name="Line 57">
              <a:extLst>
                <a:ext uri="{FF2B5EF4-FFF2-40B4-BE49-F238E27FC236}">
                  <a16:creationId xmlns:a16="http://schemas.microsoft.com/office/drawing/2014/main" id="{737CE53E-990F-584C-AA73-C36B82746D3B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726690">
              <a:off x="4298" y="3564"/>
              <a:ext cx="723" cy="1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1" name="Line 58">
              <a:extLst>
                <a:ext uri="{FF2B5EF4-FFF2-40B4-BE49-F238E27FC236}">
                  <a16:creationId xmlns:a16="http://schemas.microsoft.com/office/drawing/2014/main" id="{EF650B19-692A-5A4F-9EA3-2A9CE3C584B6}"/>
                </a:ext>
              </a:extLst>
            </p:cNvPr>
            <p:cNvSpPr>
              <a:spLocks noChangeShapeType="1"/>
            </p:cNvSpPr>
            <p:nvPr/>
          </p:nvSpPr>
          <p:spPr bwMode="auto">
            <a:xfrm rot="20873310" flipH="1">
              <a:off x="4711" y="3339"/>
              <a:ext cx="729" cy="2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2" name="Freeform 59">
              <a:extLst>
                <a:ext uri="{FF2B5EF4-FFF2-40B4-BE49-F238E27FC236}">
                  <a16:creationId xmlns:a16="http://schemas.microsoft.com/office/drawing/2014/main" id="{B3EF6BBD-501E-4C4C-A615-114A8D6ED775}"/>
                </a:ext>
              </a:extLst>
            </p:cNvPr>
            <p:cNvSpPr>
              <a:spLocks/>
            </p:cNvSpPr>
            <p:nvPr/>
          </p:nvSpPr>
          <p:spPr bwMode="auto">
            <a:xfrm rot="-726690">
              <a:off x="5159" y="3265"/>
              <a:ext cx="84" cy="98"/>
            </a:xfrm>
            <a:custGeom>
              <a:avLst/>
              <a:gdLst>
                <a:gd name="T0" fmla="*/ 293 w 45"/>
                <a:gd name="T1" fmla="*/ 168 h 52"/>
                <a:gd name="T2" fmla="*/ 273 w 45"/>
                <a:gd name="T3" fmla="*/ 89 h 52"/>
                <a:gd name="T4" fmla="*/ 220 w 45"/>
                <a:gd name="T5" fmla="*/ 28 h 52"/>
                <a:gd name="T6" fmla="*/ 149 w 45"/>
                <a:gd name="T7" fmla="*/ 0 h 52"/>
                <a:gd name="T8" fmla="*/ 73 w 45"/>
                <a:gd name="T9" fmla="*/ 28 h 52"/>
                <a:gd name="T10" fmla="*/ 13 w 45"/>
                <a:gd name="T11" fmla="*/ 89 h 52"/>
                <a:gd name="T12" fmla="*/ 0 w 45"/>
                <a:gd name="T13" fmla="*/ 168 h 52"/>
                <a:gd name="T14" fmla="*/ 13 w 45"/>
                <a:gd name="T15" fmla="*/ 249 h 52"/>
                <a:gd name="T16" fmla="*/ 73 w 45"/>
                <a:gd name="T17" fmla="*/ 320 h 52"/>
                <a:gd name="T18" fmla="*/ 149 w 45"/>
                <a:gd name="T19" fmla="*/ 349 h 52"/>
                <a:gd name="T20" fmla="*/ 220 w 45"/>
                <a:gd name="T21" fmla="*/ 320 h 52"/>
                <a:gd name="T22" fmla="*/ 273 w 45"/>
                <a:gd name="T23" fmla="*/ 249 h 52"/>
                <a:gd name="T24" fmla="*/ 293 w 45"/>
                <a:gd name="T25" fmla="*/ 168 h 52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5" h="52">
                  <a:moveTo>
                    <a:pt x="45" y="25"/>
                  </a:moveTo>
                  <a:lnTo>
                    <a:pt x="42" y="13"/>
                  </a:lnTo>
                  <a:lnTo>
                    <a:pt x="34" y="4"/>
                  </a:lnTo>
                  <a:lnTo>
                    <a:pt x="23" y="0"/>
                  </a:lnTo>
                  <a:lnTo>
                    <a:pt x="11" y="4"/>
                  </a:lnTo>
                  <a:lnTo>
                    <a:pt x="2" y="13"/>
                  </a:lnTo>
                  <a:lnTo>
                    <a:pt x="0" y="25"/>
                  </a:lnTo>
                  <a:lnTo>
                    <a:pt x="2" y="37"/>
                  </a:lnTo>
                  <a:lnTo>
                    <a:pt x="11" y="48"/>
                  </a:lnTo>
                  <a:lnTo>
                    <a:pt x="23" y="52"/>
                  </a:lnTo>
                  <a:lnTo>
                    <a:pt x="34" y="48"/>
                  </a:lnTo>
                  <a:lnTo>
                    <a:pt x="42" y="37"/>
                  </a:lnTo>
                  <a:lnTo>
                    <a:pt x="45" y="25"/>
                  </a:lnTo>
                  <a:close/>
                </a:path>
              </a:pathLst>
            </a:custGeom>
            <a:solidFill>
              <a:srgbClr val="E6E6E6"/>
            </a:solidFill>
            <a:ln w="793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3" name="Freeform 60">
              <a:extLst>
                <a:ext uri="{FF2B5EF4-FFF2-40B4-BE49-F238E27FC236}">
                  <a16:creationId xmlns:a16="http://schemas.microsoft.com/office/drawing/2014/main" id="{4F571A4F-6637-8943-82E4-59439D136929}"/>
                </a:ext>
              </a:extLst>
            </p:cNvPr>
            <p:cNvSpPr>
              <a:spLocks/>
            </p:cNvSpPr>
            <p:nvPr/>
          </p:nvSpPr>
          <p:spPr bwMode="auto">
            <a:xfrm rot="-726690">
              <a:off x="4536" y="3159"/>
              <a:ext cx="631" cy="453"/>
            </a:xfrm>
            <a:custGeom>
              <a:avLst/>
              <a:gdLst>
                <a:gd name="T0" fmla="*/ 990 w 395"/>
                <a:gd name="T1" fmla="*/ 829 h 335"/>
                <a:gd name="T2" fmla="*/ 0 w 395"/>
                <a:gd name="T3" fmla="*/ 829 h 335"/>
                <a:gd name="T4" fmla="*/ 0 w 395"/>
                <a:gd name="T5" fmla="*/ 0 h 335"/>
                <a:gd name="T6" fmla="*/ 990 w 395"/>
                <a:gd name="T7" fmla="*/ 0 h 335"/>
                <a:gd name="T8" fmla="*/ 1110 w 395"/>
                <a:gd name="T9" fmla="*/ 9 h 335"/>
                <a:gd name="T10" fmla="*/ 1227 w 395"/>
                <a:gd name="T11" fmla="*/ 32 h 335"/>
                <a:gd name="T12" fmla="*/ 1332 w 395"/>
                <a:gd name="T13" fmla="*/ 72 h 335"/>
                <a:gd name="T14" fmla="*/ 1431 w 395"/>
                <a:gd name="T15" fmla="*/ 124 h 335"/>
                <a:gd name="T16" fmla="*/ 1503 w 395"/>
                <a:gd name="T17" fmla="*/ 185 h 335"/>
                <a:gd name="T18" fmla="*/ 1564 w 395"/>
                <a:gd name="T19" fmla="*/ 254 h 335"/>
                <a:gd name="T20" fmla="*/ 1597 w 395"/>
                <a:gd name="T21" fmla="*/ 334 h 335"/>
                <a:gd name="T22" fmla="*/ 1610 w 395"/>
                <a:gd name="T23" fmla="*/ 414 h 335"/>
                <a:gd name="T24" fmla="*/ 1597 w 395"/>
                <a:gd name="T25" fmla="*/ 498 h 335"/>
                <a:gd name="T26" fmla="*/ 1564 w 395"/>
                <a:gd name="T27" fmla="*/ 576 h 335"/>
                <a:gd name="T28" fmla="*/ 1503 w 395"/>
                <a:gd name="T29" fmla="*/ 645 h 335"/>
                <a:gd name="T30" fmla="*/ 1431 w 395"/>
                <a:gd name="T31" fmla="*/ 707 h 335"/>
                <a:gd name="T32" fmla="*/ 1332 w 395"/>
                <a:gd name="T33" fmla="*/ 759 h 335"/>
                <a:gd name="T34" fmla="*/ 1227 w 395"/>
                <a:gd name="T35" fmla="*/ 799 h 335"/>
                <a:gd name="T36" fmla="*/ 1110 w 395"/>
                <a:gd name="T37" fmla="*/ 821 h 335"/>
                <a:gd name="T38" fmla="*/ 990 w 395"/>
                <a:gd name="T39" fmla="*/ 829 h 33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395" h="335">
                  <a:moveTo>
                    <a:pt x="243" y="335"/>
                  </a:moveTo>
                  <a:lnTo>
                    <a:pt x="0" y="335"/>
                  </a:lnTo>
                  <a:lnTo>
                    <a:pt x="0" y="0"/>
                  </a:lnTo>
                  <a:lnTo>
                    <a:pt x="243" y="0"/>
                  </a:lnTo>
                  <a:lnTo>
                    <a:pt x="272" y="4"/>
                  </a:lnTo>
                  <a:lnTo>
                    <a:pt x="301" y="13"/>
                  </a:lnTo>
                  <a:lnTo>
                    <a:pt x="327" y="29"/>
                  </a:lnTo>
                  <a:lnTo>
                    <a:pt x="351" y="50"/>
                  </a:lnTo>
                  <a:lnTo>
                    <a:pt x="369" y="75"/>
                  </a:lnTo>
                  <a:lnTo>
                    <a:pt x="384" y="103"/>
                  </a:lnTo>
                  <a:lnTo>
                    <a:pt x="392" y="135"/>
                  </a:lnTo>
                  <a:lnTo>
                    <a:pt x="395" y="167"/>
                  </a:lnTo>
                  <a:lnTo>
                    <a:pt x="392" y="201"/>
                  </a:lnTo>
                  <a:lnTo>
                    <a:pt x="384" y="233"/>
                  </a:lnTo>
                  <a:lnTo>
                    <a:pt x="369" y="261"/>
                  </a:lnTo>
                  <a:lnTo>
                    <a:pt x="351" y="286"/>
                  </a:lnTo>
                  <a:lnTo>
                    <a:pt x="327" y="307"/>
                  </a:lnTo>
                  <a:lnTo>
                    <a:pt x="301" y="323"/>
                  </a:lnTo>
                  <a:lnTo>
                    <a:pt x="272" y="332"/>
                  </a:lnTo>
                  <a:lnTo>
                    <a:pt x="243" y="335"/>
                  </a:lnTo>
                  <a:close/>
                </a:path>
              </a:pathLst>
            </a:custGeom>
            <a:solidFill>
              <a:srgbClr val="E6E6E6"/>
            </a:solidFill>
            <a:ln w="793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4" name="Rectangle 61">
              <a:extLst>
                <a:ext uri="{FF2B5EF4-FFF2-40B4-BE49-F238E27FC236}">
                  <a16:creationId xmlns:a16="http://schemas.microsoft.com/office/drawing/2014/main" id="{E9DC132F-7CC8-014C-A7CB-739BDD4644A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873310">
              <a:off x="4613" y="3246"/>
              <a:ext cx="451" cy="181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r>
                <a:rPr lang="en-US" sz="1600" dirty="0">
                  <a:solidFill>
                    <a:srgbClr val="000000"/>
                  </a:solidFill>
                </a:rPr>
                <a:t>Nand</a:t>
              </a:r>
              <a:endParaRPr lang="en-US" sz="1600" dirty="0"/>
            </a:p>
          </p:txBody>
        </p:sp>
      </p:grpSp>
      <p:sp>
        <p:nvSpPr>
          <p:cNvPr id="55" name="Rectangle 131">
            <a:extLst>
              <a:ext uri="{FF2B5EF4-FFF2-40B4-BE49-F238E27FC236}">
                <a16:creationId xmlns:a16="http://schemas.microsoft.com/office/drawing/2014/main" id="{FBD16E5E-14BA-ED42-91B9-D9DF6D1BAE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36695" y="3895393"/>
            <a:ext cx="1004559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marL="0" defTabSz="914400" rtl="1" eaLnBrk="1" latinLnBrk="0" hangingPunct="1"/>
            <a:r>
              <a:rPr lang="en-US" sz="1400" dirty="0">
                <a:solidFill>
                  <a:srgbClr val="000000"/>
                </a:solidFill>
              </a:rPr>
              <a:t>Building gates</a:t>
            </a:r>
            <a:endParaRPr lang="en-US" sz="1400" dirty="0"/>
          </a:p>
        </p:txBody>
      </p:sp>
      <p:sp>
        <p:nvSpPr>
          <p:cNvPr id="58" name="Line 135">
            <a:extLst>
              <a:ext uri="{FF2B5EF4-FFF2-40B4-BE49-F238E27FC236}">
                <a16:creationId xmlns:a16="http://schemas.microsoft.com/office/drawing/2014/main" id="{BC516CFB-82D1-7342-835E-D18CC55879E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090395" y="4009512"/>
            <a:ext cx="993052" cy="878"/>
          </a:xfrm>
          <a:prstGeom prst="line">
            <a:avLst/>
          </a:prstGeom>
          <a:noFill/>
          <a:ln w="31750">
            <a:solidFill>
              <a:schemeClr val="tx1">
                <a:lumMod val="50000"/>
                <a:lumOff val="50000"/>
              </a:schemeClr>
            </a:solidFill>
            <a:round/>
            <a:headEnd type="triangle" w="lg" len="lg"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en-US" dirty="0"/>
          </a:p>
        </p:txBody>
      </p:sp>
      <p:sp>
        <p:nvSpPr>
          <p:cNvPr id="60" name="Line 135">
            <a:extLst>
              <a:ext uri="{FF2B5EF4-FFF2-40B4-BE49-F238E27FC236}">
                <a16:creationId xmlns:a16="http://schemas.microsoft.com/office/drawing/2014/main" id="{D42ABF07-F7E4-9347-8EED-4330FCE8EF5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237016" y="4391441"/>
            <a:ext cx="1004559" cy="4246"/>
          </a:xfrm>
          <a:prstGeom prst="line">
            <a:avLst/>
          </a:prstGeom>
          <a:noFill/>
          <a:ln w="31750">
            <a:solidFill>
              <a:schemeClr val="tx1">
                <a:lumMod val="50000"/>
                <a:lumOff val="50000"/>
              </a:schemeClr>
            </a:solidFill>
            <a:round/>
            <a:headEnd type="triangle" w="lg" len="lg"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en-US" dirty="0"/>
          </a:p>
        </p:txBody>
      </p:sp>
      <p:sp>
        <p:nvSpPr>
          <p:cNvPr id="61" name="Line 135">
            <a:extLst>
              <a:ext uri="{FF2B5EF4-FFF2-40B4-BE49-F238E27FC236}">
                <a16:creationId xmlns:a16="http://schemas.microsoft.com/office/drawing/2014/main" id="{CEE25AEB-07CB-5942-94EB-1D5612279CC4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1808054" y="3560747"/>
            <a:ext cx="1143813" cy="2602"/>
          </a:xfrm>
          <a:prstGeom prst="line">
            <a:avLst/>
          </a:prstGeom>
          <a:noFill/>
          <a:ln w="31750">
            <a:solidFill>
              <a:schemeClr val="tx1">
                <a:lumMod val="50000"/>
                <a:lumOff val="50000"/>
              </a:schemeClr>
            </a:solidFill>
            <a:round/>
            <a:headEnd type="triangle" w="lg" len="lg"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en-US" dirty="0"/>
          </a:p>
        </p:txBody>
      </p:sp>
      <p:sp>
        <p:nvSpPr>
          <p:cNvPr id="62" name="Rectangle 131">
            <a:extLst>
              <a:ext uri="{FF2B5EF4-FFF2-40B4-BE49-F238E27FC236}">
                <a16:creationId xmlns:a16="http://schemas.microsoft.com/office/drawing/2014/main" id="{FE73A64F-66B7-3045-AD21-8E40B4E247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71158" y="3519665"/>
            <a:ext cx="67337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marL="0" defTabSz="914400" rtl="1" eaLnBrk="1" latinLnBrk="0" hangingPunct="1"/>
            <a:r>
              <a:rPr lang="en-US" sz="1400" dirty="0">
                <a:solidFill>
                  <a:srgbClr val="000000"/>
                </a:solidFill>
              </a:rPr>
              <a:t>Building chips</a:t>
            </a:r>
            <a:endParaRPr lang="en-US" sz="1400" dirty="0"/>
          </a:p>
        </p:txBody>
      </p:sp>
      <p:sp>
        <p:nvSpPr>
          <p:cNvPr id="63" name="Rectangle 131">
            <a:extLst>
              <a:ext uri="{FF2B5EF4-FFF2-40B4-BE49-F238E27FC236}">
                <a16:creationId xmlns:a16="http://schemas.microsoft.com/office/drawing/2014/main" id="{5F6BF29D-2E78-EF4D-8F8E-4ED84CC743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6530" y="3040377"/>
            <a:ext cx="950119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marL="0" defTabSz="914400" rtl="1" eaLnBrk="1" latinLnBrk="0" hangingPunct="1"/>
            <a:r>
              <a:rPr lang="en-US" sz="1400" dirty="0"/>
              <a:t>Building a computer</a:t>
            </a:r>
          </a:p>
        </p:txBody>
      </p:sp>
      <p:sp>
        <p:nvSpPr>
          <p:cNvPr id="64" name="Line 135">
            <a:extLst>
              <a:ext uri="{FF2B5EF4-FFF2-40B4-BE49-F238E27FC236}">
                <a16:creationId xmlns:a16="http://schemas.microsoft.com/office/drawing/2014/main" id="{713F598D-B0F9-C345-8695-29431870CF1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090395" y="4009512"/>
            <a:ext cx="993052" cy="878"/>
          </a:xfrm>
          <a:prstGeom prst="line">
            <a:avLst/>
          </a:prstGeom>
          <a:noFill/>
          <a:ln w="31750">
            <a:solidFill>
              <a:schemeClr val="tx1">
                <a:lumMod val="50000"/>
                <a:lumOff val="50000"/>
              </a:schemeClr>
            </a:solidFill>
            <a:round/>
            <a:headEnd type="triangle" w="lg" len="lg"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en-US" dirty="0"/>
          </a:p>
        </p:txBody>
      </p:sp>
      <p:sp>
        <p:nvSpPr>
          <p:cNvPr id="65" name="Line 135">
            <a:extLst>
              <a:ext uri="{FF2B5EF4-FFF2-40B4-BE49-F238E27FC236}">
                <a16:creationId xmlns:a16="http://schemas.microsoft.com/office/drawing/2014/main" id="{4B1D2A85-3C85-5745-A693-E76406EC4CF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237016" y="4391441"/>
            <a:ext cx="1004559" cy="4246"/>
          </a:xfrm>
          <a:prstGeom prst="line">
            <a:avLst/>
          </a:prstGeom>
          <a:noFill/>
          <a:ln w="31750">
            <a:solidFill>
              <a:schemeClr val="tx1">
                <a:lumMod val="50000"/>
                <a:lumOff val="50000"/>
              </a:schemeClr>
            </a:solidFill>
            <a:round/>
            <a:headEnd type="triangle" w="lg" len="lg"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en-US" dirty="0"/>
          </a:p>
        </p:txBody>
      </p:sp>
      <p:sp>
        <p:nvSpPr>
          <p:cNvPr id="66" name="Line 135">
            <a:extLst>
              <a:ext uri="{FF2B5EF4-FFF2-40B4-BE49-F238E27FC236}">
                <a16:creationId xmlns:a16="http://schemas.microsoft.com/office/drawing/2014/main" id="{7EB2A483-C4CD-9945-90BA-E04DD5655EC0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1808054" y="3560747"/>
            <a:ext cx="1143813" cy="2602"/>
          </a:xfrm>
          <a:prstGeom prst="line">
            <a:avLst/>
          </a:prstGeom>
          <a:noFill/>
          <a:ln w="31750">
            <a:solidFill>
              <a:schemeClr val="tx1">
                <a:lumMod val="50000"/>
                <a:lumOff val="50000"/>
              </a:schemeClr>
            </a:solidFill>
            <a:round/>
            <a:headEnd type="triangle" w="lg" len="lg"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next?</a:t>
            </a:r>
          </a:p>
        </p:txBody>
      </p:sp>
      <p:sp>
        <p:nvSpPr>
          <p:cNvPr id="84" name="Text Box 115"/>
          <p:cNvSpPr txBox="1">
            <a:spLocks noChangeArrowheads="1"/>
          </p:cNvSpPr>
          <p:nvPr/>
        </p:nvSpPr>
        <p:spPr bwMode="auto">
          <a:xfrm>
            <a:off x="682268" y="1115194"/>
            <a:ext cx="1070240" cy="355672"/>
          </a:xfrm>
          <a:prstGeom prst="rect">
            <a:avLst/>
          </a:prstGeom>
          <a:solidFill>
            <a:srgbClr val="FFDFBF"/>
          </a:solidFill>
          <a:ln w="317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rIns="0"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400" dirty="0">
                <a:solidFill>
                  <a:schemeClr val="hlink"/>
                </a:solidFill>
              </a:rPr>
              <a:t>abstraction</a:t>
            </a:r>
          </a:p>
        </p:txBody>
      </p:sp>
      <p:sp>
        <p:nvSpPr>
          <p:cNvPr id="45" name="Line 136"/>
          <p:cNvSpPr>
            <a:spLocks noChangeShapeType="1"/>
          </p:cNvSpPr>
          <p:nvPr/>
        </p:nvSpPr>
        <p:spPr bwMode="auto">
          <a:xfrm>
            <a:off x="1275757" y="1643378"/>
            <a:ext cx="0" cy="1378370"/>
          </a:xfrm>
          <a:prstGeom prst="line">
            <a:avLst/>
          </a:prstGeom>
          <a:noFill/>
          <a:ln w="31750">
            <a:solidFill>
              <a:schemeClr val="tx1">
                <a:lumMod val="65000"/>
                <a:lumOff val="35000"/>
              </a:schemeClr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marL="0" algn="l" defTabSz="914400" rtl="0" eaLnBrk="1" latinLnBrk="0" hangingPunct="1"/>
            <a:endParaRPr lang="en-US" dirty="0"/>
          </a:p>
        </p:txBody>
      </p:sp>
      <p:sp>
        <p:nvSpPr>
          <p:cNvPr id="46" name="Rectangle 137"/>
          <p:cNvSpPr>
            <a:spLocks noChangeArrowheads="1"/>
          </p:cNvSpPr>
          <p:nvPr/>
        </p:nvSpPr>
        <p:spPr bwMode="auto">
          <a:xfrm>
            <a:off x="325373" y="2208560"/>
            <a:ext cx="95038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</a:rPr>
              <a:t>assembler</a:t>
            </a:r>
            <a:endParaRPr lang="en-US" sz="1600" dirty="0"/>
          </a:p>
        </p:txBody>
      </p:sp>
      <p:sp>
        <p:nvSpPr>
          <p:cNvPr id="83" name="Text Box 114"/>
          <p:cNvSpPr txBox="1">
            <a:spLocks noChangeArrowheads="1"/>
          </p:cNvSpPr>
          <p:nvPr/>
        </p:nvSpPr>
        <p:spPr bwMode="auto">
          <a:xfrm>
            <a:off x="682268" y="1469313"/>
            <a:ext cx="1070240" cy="493902"/>
          </a:xfrm>
          <a:prstGeom prst="rect">
            <a:avLst/>
          </a:prstGeom>
          <a:solidFill>
            <a:srgbClr val="CCFFFF"/>
          </a:solidFill>
          <a:ln w="317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rIns="0"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400" dirty="0">
                <a:solidFill>
                  <a:srgbClr val="000000"/>
                </a:solidFill>
              </a:rPr>
              <a:t>machine language</a:t>
            </a:r>
          </a:p>
        </p:txBody>
      </p:sp>
      <p:sp>
        <p:nvSpPr>
          <p:cNvPr id="70" name="Oval 69"/>
          <p:cNvSpPr/>
          <p:nvPr/>
        </p:nvSpPr>
        <p:spPr>
          <a:xfrm>
            <a:off x="6517460" y="4526387"/>
            <a:ext cx="345566" cy="3024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p1</a:t>
            </a:r>
          </a:p>
        </p:txBody>
      </p:sp>
      <p:sp>
        <p:nvSpPr>
          <p:cNvPr id="73" name="Oval 72"/>
          <p:cNvSpPr/>
          <p:nvPr/>
        </p:nvSpPr>
        <p:spPr>
          <a:xfrm>
            <a:off x="4347451" y="4128316"/>
            <a:ext cx="432630" cy="3024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p2</a:t>
            </a:r>
          </a:p>
        </p:txBody>
      </p:sp>
      <p:sp>
        <p:nvSpPr>
          <p:cNvPr id="77" name="Oval 76"/>
          <p:cNvSpPr/>
          <p:nvPr/>
        </p:nvSpPr>
        <p:spPr>
          <a:xfrm>
            <a:off x="4342157" y="4530463"/>
            <a:ext cx="432630" cy="302400"/>
          </a:xfrm>
          <a:prstGeom prst="ellipse">
            <a:avLst/>
          </a:prstGeom>
          <a:solidFill>
            <a:srgbClr val="00669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p3</a:t>
            </a:r>
          </a:p>
        </p:txBody>
      </p:sp>
      <p:sp>
        <p:nvSpPr>
          <p:cNvPr id="82" name="Oval 81"/>
          <p:cNvSpPr/>
          <p:nvPr/>
        </p:nvSpPr>
        <p:spPr>
          <a:xfrm>
            <a:off x="2092980" y="3694805"/>
            <a:ext cx="432630" cy="3024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p4</a:t>
            </a:r>
          </a:p>
        </p:txBody>
      </p:sp>
      <p:sp>
        <p:nvSpPr>
          <p:cNvPr id="88" name="Oval 87"/>
          <p:cNvSpPr/>
          <p:nvPr/>
        </p:nvSpPr>
        <p:spPr>
          <a:xfrm>
            <a:off x="2092980" y="4062225"/>
            <a:ext cx="432630" cy="3024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p5</a:t>
            </a:r>
          </a:p>
        </p:txBody>
      </p:sp>
      <p:sp>
        <p:nvSpPr>
          <p:cNvPr id="89" name="Oval 88"/>
          <p:cNvSpPr/>
          <p:nvPr/>
        </p:nvSpPr>
        <p:spPr>
          <a:xfrm>
            <a:off x="1414563" y="2175606"/>
            <a:ext cx="432630" cy="3024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p6</a:t>
            </a:r>
          </a:p>
        </p:txBody>
      </p:sp>
      <p:sp>
        <p:nvSpPr>
          <p:cNvPr id="57" name="Content Placeholder 2">
            <a:extLst>
              <a:ext uri="{FF2B5EF4-FFF2-40B4-BE49-F238E27FC236}">
                <a16:creationId xmlns:a16="http://schemas.microsoft.com/office/drawing/2014/main" id="{A9882928-DDAE-E749-9D09-949CF2B523CC}"/>
              </a:ext>
            </a:extLst>
          </p:cNvPr>
          <p:cNvSpPr txBox="1">
            <a:spLocks/>
          </p:cNvSpPr>
          <p:nvPr/>
        </p:nvSpPr>
        <p:spPr>
          <a:xfrm>
            <a:off x="2260682" y="5274658"/>
            <a:ext cx="4649517" cy="816749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u="sng" dirty="0"/>
              <a:t>Next lecture / chapter / project:</a:t>
            </a:r>
          </a:p>
          <a:p>
            <a:pPr marL="0" indent="0" algn="ctr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dirty="0"/>
              <a:t>Build the computer’s RAM</a:t>
            </a:r>
          </a:p>
        </p:txBody>
      </p:sp>
      <p:sp>
        <p:nvSpPr>
          <p:cNvPr id="56" name="Content Placeholder 2">
            <a:extLst>
              <a:ext uri="{FF2B5EF4-FFF2-40B4-BE49-F238E27FC236}">
                <a16:creationId xmlns:a16="http://schemas.microsoft.com/office/drawing/2014/main" id="{4F2212D7-E33A-BE4E-96C1-7A292F8D0632}"/>
              </a:ext>
            </a:extLst>
          </p:cNvPr>
          <p:cNvSpPr txBox="1">
            <a:spLocks/>
          </p:cNvSpPr>
          <p:nvPr/>
        </p:nvSpPr>
        <p:spPr>
          <a:xfrm>
            <a:off x="2018115" y="1764697"/>
            <a:ext cx="4990828" cy="81674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 u="sng" dirty="0"/>
              <a:t>This lecture / chapter / project:</a:t>
            </a:r>
          </a:p>
          <a:p>
            <a:pPr marL="0" indent="0" algn="ctr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800" dirty="0"/>
              <a:t>Build the computer’s ALU</a:t>
            </a:r>
            <a:endParaRPr lang="en-US" sz="1800" dirty="0">
              <a:solidFill>
                <a:srgbClr val="0432FF"/>
              </a:solidFill>
            </a:endParaRP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97089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587E7-D8A4-1A4F-B3EA-AF5C3EEEB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Representation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E5E016-99F0-1046-A799-8C364443DB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7301" y="1429242"/>
            <a:ext cx="4249058" cy="2967596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5468ABB7-F055-644E-A308-49F752A7DD57}"/>
              </a:ext>
            </a:extLst>
          </p:cNvPr>
          <p:cNvSpPr/>
          <p:nvPr/>
        </p:nvSpPr>
        <p:spPr>
          <a:xfrm>
            <a:off x="2365513" y="4653755"/>
            <a:ext cx="4572633" cy="7232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algn="ctr" defTabSz="914400" eaLnBrk="1" latinLnBrk="0" hangingPunct="1"/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is not a pipe</a:t>
            </a:r>
          </a:p>
          <a:p>
            <a:pPr marL="0" algn="ctr" defTabSz="914400" eaLnBrk="1" latinLnBrk="0" hangingPunct="1">
              <a:spcBef>
                <a:spcPts val="600"/>
              </a:spcBef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(by René Magritte)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62450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587E7-D8A4-1A4F-B3EA-AF5C3EEEB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Representation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FBCE3847-AFCA-354E-9C95-C56D4B5FDD7A}"/>
              </a:ext>
            </a:extLst>
          </p:cNvPr>
          <p:cNvGrpSpPr/>
          <p:nvPr/>
        </p:nvGrpSpPr>
        <p:grpSpPr>
          <a:xfrm>
            <a:off x="2527301" y="1429242"/>
            <a:ext cx="4249058" cy="2963256"/>
            <a:chOff x="3444238" y="1706715"/>
            <a:chExt cx="4249058" cy="2963256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6E262AA2-7552-FC4E-AB4E-E096D6383014}"/>
                </a:ext>
              </a:extLst>
            </p:cNvPr>
            <p:cNvGrpSpPr/>
            <p:nvPr/>
          </p:nvGrpSpPr>
          <p:grpSpPr>
            <a:xfrm>
              <a:off x="3444238" y="4165213"/>
              <a:ext cx="4249058" cy="504758"/>
              <a:chOff x="2396672" y="3577385"/>
              <a:chExt cx="4249058" cy="504758"/>
            </a:xfrm>
          </p:grpSpPr>
          <p:pic>
            <p:nvPicPr>
              <p:cNvPr id="49" name="Picture 48">
                <a:extLst>
                  <a:ext uri="{FF2B5EF4-FFF2-40B4-BE49-F238E27FC236}">
                    <a16:creationId xmlns:a16="http://schemas.microsoft.com/office/drawing/2014/main" id="{0E6A7BAA-8805-AC46-8B9F-896FCCC471E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t="71388" b="19808"/>
              <a:stretch/>
            </p:blipFill>
            <p:spPr>
              <a:xfrm>
                <a:off x="2396672" y="3820886"/>
                <a:ext cx="4249058" cy="261257"/>
              </a:xfrm>
              <a:prstGeom prst="rect">
                <a:avLst/>
              </a:prstGeom>
            </p:spPr>
          </p:pic>
          <p:pic>
            <p:nvPicPr>
              <p:cNvPr id="50" name="Picture 49">
                <a:extLst>
                  <a:ext uri="{FF2B5EF4-FFF2-40B4-BE49-F238E27FC236}">
                    <a16:creationId xmlns:a16="http://schemas.microsoft.com/office/drawing/2014/main" id="{6240AE69-FA60-5D4F-A948-88B4A57FAEA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t="71388" b="19808"/>
              <a:stretch/>
            </p:blipFill>
            <p:spPr>
              <a:xfrm>
                <a:off x="2396672" y="3577385"/>
                <a:ext cx="4249058" cy="261257"/>
              </a:xfrm>
              <a:prstGeom prst="rect">
                <a:avLst/>
              </a:prstGeom>
            </p:spPr>
          </p:pic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A31A0D88-37D3-7C42-8002-28D6ECC6628E}"/>
                </a:ext>
              </a:extLst>
            </p:cNvPr>
            <p:cNvGrpSpPr/>
            <p:nvPr/>
          </p:nvGrpSpPr>
          <p:grpSpPr>
            <a:xfrm>
              <a:off x="3444238" y="3685503"/>
              <a:ext cx="4249058" cy="504758"/>
              <a:chOff x="2396672" y="3577385"/>
              <a:chExt cx="4249058" cy="504758"/>
            </a:xfrm>
          </p:grpSpPr>
          <p:pic>
            <p:nvPicPr>
              <p:cNvPr id="47" name="Picture 46">
                <a:extLst>
                  <a:ext uri="{FF2B5EF4-FFF2-40B4-BE49-F238E27FC236}">
                    <a16:creationId xmlns:a16="http://schemas.microsoft.com/office/drawing/2014/main" id="{66431139-FE3D-4B49-84D7-85D365AF796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t="71388" b="19808"/>
              <a:stretch/>
            </p:blipFill>
            <p:spPr>
              <a:xfrm>
                <a:off x="2396672" y="3820886"/>
                <a:ext cx="4249058" cy="261257"/>
              </a:xfrm>
              <a:prstGeom prst="rect">
                <a:avLst/>
              </a:prstGeom>
            </p:spPr>
          </p:pic>
          <p:pic>
            <p:nvPicPr>
              <p:cNvPr id="48" name="Picture 47">
                <a:extLst>
                  <a:ext uri="{FF2B5EF4-FFF2-40B4-BE49-F238E27FC236}">
                    <a16:creationId xmlns:a16="http://schemas.microsoft.com/office/drawing/2014/main" id="{AE74A392-5519-ED4A-850D-CB33BE3CBB4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t="71388" b="19808"/>
              <a:stretch/>
            </p:blipFill>
            <p:spPr>
              <a:xfrm>
                <a:off x="2396672" y="3577385"/>
                <a:ext cx="4249058" cy="261257"/>
              </a:xfrm>
              <a:prstGeom prst="rect">
                <a:avLst/>
              </a:prstGeom>
            </p:spPr>
          </p:pic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8FD92A11-AB3A-4643-8A6A-C239036AF55D}"/>
                </a:ext>
              </a:extLst>
            </p:cNvPr>
            <p:cNvGrpSpPr/>
            <p:nvPr/>
          </p:nvGrpSpPr>
          <p:grpSpPr>
            <a:xfrm>
              <a:off x="3444238" y="3180745"/>
              <a:ext cx="4249058" cy="504758"/>
              <a:chOff x="2396672" y="3577385"/>
              <a:chExt cx="4249058" cy="504758"/>
            </a:xfrm>
          </p:grpSpPr>
          <p:pic>
            <p:nvPicPr>
              <p:cNvPr id="45" name="Picture 44">
                <a:extLst>
                  <a:ext uri="{FF2B5EF4-FFF2-40B4-BE49-F238E27FC236}">
                    <a16:creationId xmlns:a16="http://schemas.microsoft.com/office/drawing/2014/main" id="{7D67CD4E-E913-2846-98D8-77CFB8376EE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t="71388" b="19808"/>
              <a:stretch/>
            </p:blipFill>
            <p:spPr>
              <a:xfrm>
                <a:off x="2396672" y="3820886"/>
                <a:ext cx="4249058" cy="261257"/>
              </a:xfrm>
              <a:prstGeom prst="rect">
                <a:avLst/>
              </a:prstGeom>
            </p:spPr>
          </p:pic>
          <p:pic>
            <p:nvPicPr>
              <p:cNvPr id="46" name="Picture 45">
                <a:extLst>
                  <a:ext uri="{FF2B5EF4-FFF2-40B4-BE49-F238E27FC236}">
                    <a16:creationId xmlns:a16="http://schemas.microsoft.com/office/drawing/2014/main" id="{83169A92-1F6E-6146-BE22-AE1ED35F5AF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t="71388" b="19808"/>
              <a:stretch/>
            </p:blipFill>
            <p:spPr>
              <a:xfrm>
                <a:off x="2396672" y="3577385"/>
                <a:ext cx="4249058" cy="261257"/>
              </a:xfrm>
              <a:prstGeom prst="rect">
                <a:avLst/>
              </a:prstGeom>
            </p:spPr>
          </p:pic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5EB46219-7DEA-594B-B15A-535F9AA8A3A2}"/>
                </a:ext>
              </a:extLst>
            </p:cNvPr>
            <p:cNvGrpSpPr/>
            <p:nvPr/>
          </p:nvGrpSpPr>
          <p:grpSpPr>
            <a:xfrm>
              <a:off x="3444238" y="2701035"/>
              <a:ext cx="4249058" cy="504758"/>
              <a:chOff x="2396672" y="3577385"/>
              <a:chExt cx="4249058" cy="504758"/>
            </a:xfrm>
          </p:grpSpPr>
          <p:pic>
            <p:nvPicPr>
              <p:cNvPr id="43" name="Picture 42">
                <a:extLst>
                  <a:ext uri="{FF2B5EF4-FFF2-40B4-BE49-F238E27FC236}">
                    <a16:creationId xmlns:a16="http://schemas.microsoft.com/office/drawing/2014/main" id="{D51BB66B-89ED-A048-B987-5F6B905E93C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t="71388" b="19808"/>
              <a:stretch/>
            </p:blipFill>
            <p:spPr>
              <a:xfrm>
                <a:off x="2396672" y="3820886"/>
                <a:ext cx="4249058" cy="261257"/>
              </a:xfrm>
              <a:prstGeom prst="rect">
                <a:avLst/>
              </a:prstGeom>
            </p:spPr>
          </p:pic>
          <p:pic>
            <p:nvPicPr>
              <p:cNvPr id="44" name="Picture 43">
                <a:extLst>
                  <a:ext uri="{FF2B5EF4-FFF2-40B4-BE49-F238E27FC236}">
                    <a16:creationId xmlns:a16="http://schemas.microsoft.com/office/drawing/2014/main" id="{1837A69A-AC5D-BF4F-ACC8-CFDDEA537C1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t="71388" b="19808"/>
              <a:stretch/>
            </p:blipFill>
            <p:spPr>
              <a:xfrm>
                <a:off x="2396672" y="3577385"/>
                <a:ext cx="4249058" cy="261257"/>
              </a:xfrm>
              <a:prstGeom prst="rect">
                <a:avLst/>
              </a:prstGeom>
            </p:spPr>
          </p:pic>
        </p:grp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C727D7D5-4C14-0943-86B6-D5B88BD39E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71388" b="19808"/>
            <a:stretch/>
          </p:blipFill>
          <p:spPr>
            <a:xfrm>
              <a:off x="3444238" y="2439778"/>
              <a:ext cx="4249058" cy="261257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DD46A4A5-110D-BE42-A83C-8ED01C47A6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71388" b="19808"/>
            <a:stretch/>
          </p:blipFill>
          <p:spPr>
            <a:xfrm>
              <a:off x="3444238" y="2196277"/>
              <a:ext cx="4249058" cy="261257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274B36C6-BDE5-604C-B425-1655AB3D08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71388" b="19808"/>
            <a:stretch/>
          </p:blipFill>
          <p:spPr>
            <a:xfrm>
              <a:off x="3444238" y="1951069"/>
              <a:ext cx="4249058" cy="261257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9BEA6881-AFAB-194A-BEC7-A14BE652B2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71388" b="19808"/>
            <a:stretch/>
          </p:blipFill>
          <p:spPr>
            <a:xfrm>
              <a:off x="3444238" y="1706715"/>
              <a:ext cx="4249058" cy="261257"/>
            </a:xfrm>
            <a:prstGeom prst="rect">
              <a:avLst/>
            </a:prstGeom>
          </p:spPr>
        </p:pic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23241E17-9DE3-9249-8DF2-C29CF395F499}"/>
              </a:ext>
            </a:extLst>
          </p:cNvPr>
          <p:cNvSpPr/>
          <p:nvPr/>
        </p:nvSpPr>
        <p:spPr>
          <a:xfrm>
            <a:off x="3930672" y="1838370"/>
            <a:ext cx="187559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6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17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731CD53-88BF-F540-9A9D-B4B671342F1E}"/>
              </a:ext>
            </a:extLst>
          </p:cNvPr>
          <p:cNvSpPr/>
          <p:nvPr/>
        </p:nvSpPr>
        <p:spPr>
          <a:xfrm>
            <a:off x="2365513" y="3669287"/>
            <a:ext cx="457263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algn="ctr" defTabSz="914400" eaLnBrk="1" latinLnBrk="0" hangingPunct="1"/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Monotype Corsiva" panose="03010101010201010101" pitchFamily="66" charset="0"/>
                <a:cs typeface="Apple Chancery" panose="03020702040506060504" pitchFamily="66" charset="-79"/>
              </a:rPr>
              <a:t>This is not seventeen.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E30ECED-846C-AD40-9608-17FF1A6A95D0}"/>
              </a:ext>
            </a:extLst>
          </p:cNvPr>
          <p:cNvSpPr/>
          <p:nvPr/>
        </p:nvSpPr>
        <p:spPr>
          <a:xfrm>
            <a:off x="2365513" y="4653755"/>
            <a:ext cx="457263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algn="ctr" defTabSz="914400" eaLnBrk="1" latinLnBrk="0" hangingPunct="1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Rather, it’s an agreed-upon code (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numeral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0" algn="ctr" defTabSz="914400" eaLnBrk="1" latinLnBrk="0" hangingPunct="1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that represents the number seventeen.</a:t>
            </a:r>
          </a:p>
        </p:txBody>
      </p:sp>
    </p:spTree>
    <p:extLst>
      <p:ext uri="{BB962C8B-B14F-4D97-AF65-F5344CB8AC3E}">
        <p14:creationId xmlns:p14="http://schemas.microsoft.com/office/powerpoint/2010/main" val="2150973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brief history of numeral systems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9B16DD9-B4D3-8C48-B5A6-BB82F7F19A9A}"/>
              </a:ext>
            </a:extLst>
          </p:cNvPr>
          <p:cNvGrpSpPr/>
          <p:nvPr/>
        </p:nvGrpSpPr>
        <p:grpSpPr>
          <a:xfrm>
            <a:off x="2452376" y="973821"/>
            <a:ext cx="5373187" cy="1430094"/>
            <a:chOff x="2452376" y="973821"/>
            <a:chExt cx="5373187" cy="1430094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AB323FC2-A90E-3347-872C-356D00C33D78}"/>
                </a:ext>
              </a:extLst>
            </p:cNvPr>
            <p:cNvGrpSpPr/>
            <p:nvPr/>
          </p:nvGrpSpPr>
          <p:grpSpPr>
            <a:xfrm>
              <a:off x="2452376" y="973821"/>
              <a:ext cx="3236190" cy="1430094"/>
              <a:chOff x="1019908" y="1032831"/>
              <a:chExt cx="3236190" cy="1430094"/>
            </a:xfrm>
          </p:grpSpPr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A5160891-C676-4742-A8CA-76D09BE67E2A}"/>
                  </a:ext>
                </a:extLst>
              </p:cNvPr>
              <p:cNvGrpSpPr/>
              <p:nvPr/>
            </p:nvGrpSpPr>
            <p:grpSpPr>
              <a:xfrm>
                <a:off x="1019908" y="1032831"/>
                <a:ext cx="3236190" cy="1430094"/>
                <a:chOff x="1456865" y="1095247"/>
                <a:chExt cx="5963202" cy="2872714"/>
              </a:xfrm>
            </p:grpSpPr>
            <p:pic>
              <p:nvPicPr>
                <p:cNvPr id="53" name="Picture 52">
                  <a:extLst>
                    <a:ext uri="{FF2B5EF4-FFF2-40B4-BE49-F238E27FC236}">
                      <a16:creationId xmlns:a16="http://schemas.microsoft.com/office/drawing/2014/main" id="{BE2F18BC-A4B1-8843-9556-D3A884715E5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 flipH="1">
                  <a:off x="1482482" y="1521606"/>
                  <a:ext cx="406577" cy="601122"/>
                </a:xfrm>
                <a:prstGeom prst="rect">
                  <a:avLst/>
                </a:prstGeom>
              </p:spPr>
            </p:pic>
            <p:pic>
              <p:nvPicPr>
                <p:cNvPr id="54" name="Picture 53">
                  <a:extLst>
                    <a:ext uri="{FF2B5EF4-FFF2-40B4-BE49-F238E27FC236}">
                      <a16:creationId xmlns:a16="http://schemas.microsoft.com/office/drawing/2014/main" id="{CEA64463-4712-7240-9FB8-89B3ACED57E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2016839" y="2010448"/>
                  <a:ext cx="414420" cy="612718"/>
                </a:xfrm>
                <a:prstGeom prst="rect">
                  <a:avLst/>
                </a:prstGeom>
              </p:spPr>
            </p:pic>
            <p:pic>
              <p:nvPicPr>
                <p:cNvPr id="55" name="Picture 54">
                  <a:extLst>
                    <a:ext uri="{FF2B5EF4-FFF2-40B4-BE49-F238E27FC236}">
                      <a16:creationId xmlns:a16="http://schemas.microsoft.com/office/drawing/2014/main" id="{F75F878D-CB1B-B94B-B97B-53DBF3C9F58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 flipH="1">
                  <a:off x="2345410" y="1389065"/>
                  <a:ext cx="420281" cy="621383"/>
                </a:xfrm>
                <a:prstGeom prst="rect">
                  <a:avLst/>
                </a:prstGeom>
              </p:spPr>
            </p:pic>
            <p:pic>
              <p:nvPicPr>
                <p:cNvPr id="56" name="Picture 55">
                  <a:extLst>
                    <a:ext uri="{FF2B5EF4-FFF2-40B4-BE49-F238E27FC236}">
                      <a16:creationId xmlns:a16="http://schemas.microsoft.com/office/drawing/2014/main" id="{7A5B48C9-8219-FD45-A808-504FE4808FC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 flipH="1">
                  <a:off x="1456865" y="2191112"/>
                  <a:ext cx="420281" cy="621383"/>
                </a:xfrm>
                <a:prstGeom prst="rect">
                  <a:avLst/>
                </a:prstGeom>
              </p:spPr>
            </p:pic>
            <p:pic>
              <p:nvPicPr>
                <p:cNvPr id="57" name="Picture 56">
                  <a:extLst>
                    <a:ext uri="{FF2B5EF4-FFF2-40B4-BE49-F238E27FC236}">
                      <a16:creationId xmlns:a16="http://schemas.microsoft.com/office/drawing/2014/main" id="{AB84316F-D401-A443-9CB6-DE5E5776B87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2755459" y="2010448"/>
                  <a:ext cx="414420" cy="612718"/>
                </a:xfrm>
                <a:prstGeom prst="rect">
                  <a:avLst/>
                </a:prstGeom>
              </p:spPr>
            </p:pic>
            <p:pic>
              <p:nvPicPr>
                <p:cNvPr id="58" name="Picture 57">
                  <a:extLst>
                    <a:ext uri="{FF2B5EF4-FFF2-40B4-BE49-F238E27FC236}">
                      <a16:creationId xmlns:a16="http://schemas.microsoft.com/office/drawing/2014/main" id="{55C8BA67-55CA-EE40-BD67-92FA530AB5E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 flipH="1">
                  <a:off x="3480854" y="1227788"/>
                  <a:ext cx="406577" cy="601122"/>
                </a:xfrm>
                <a:prstGeom prst="rect">
                  <a:avLst/>
                </a:prstGeom>
              </p:spPr>
            </p:pic>
            <p:pic>
              <p:nvPicPr>
                <p:cNvPr id="59" name="Picture 58">
                  <a:extLst>
                    <a:ext uri="{FF2B5EF4-FFF2-40B4-BE49-F238E27FC236}">
                      <a16:creationId xmlns:a16="http://schemas.microsoft.com/office/drawing/2014/main" id="{3411B6EF-F98B-7B40-B02C-757724B9802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4015211" y="1716630"/>
                  <a:ext cx="414420" cy="612718"/>
                </a:xfrm>
                <a:prstGeom prst="rect">
                  <a:avLst/>
                </a:prstGeom>
              </p:spPr>
            </p:pic>
            <p:pic>
              <p:nvPicPr>
                <p:cNvPr id="60" name="Picture 59">
                  <a:extLst>
                    <a:ext uri="{FF2B5EF4-FFF2-40B4-BE49-F238E27FC236}">
                      <a16:creationId xmlns:a16="http://schemas.microsoft.com/office/drawing/2014/main" id="{F5D0D215-5540-AC45-90E8-1C5FCF010E1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 flipH="1">
                  <a:off x="4343782" y="1095247"/>
                  <a:ext cx="420281" cy="621383"/>
                </a:xfrm>
                <a:prstGeom prst="rect">
                  <a:avLst/>
                </a:prstGeom>
              </p:spPr>
            </p:pic>
            <p:pic>
              <p:nvPicPr>
                <p:cNvPr id="61" name="Picture 60">
                  <a:extLst>
                    <a:ext uri="{FF2B5EF4-FFF2-40B4-BE49-F238E27FC236}">
                      <a16:creationId xmlns:a16="http://schemas.microsoft.com/office/drawing/2014/main" id="{034FEF81-F1BC-A44C-90D7-CE317D0D5C8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 flipH="1">
                  <a:off x="3455237" y="1897294"/>
                  <a:ext cx="420281" cy="621383"/>
                </a:xfrm>
                <a:prstGeom prst="rect">
                  <a:avLst/>
                </a:prstGeom>
              </p:spPr>
            </p:pic>
            <p:pic>
              <p:nvPicPr>
                <p:cNvPr id="62" name="Picture 61">
                  <a:extLst>
                    <a:ext uri="{FF2B5EF4-FFF2-40B4-BE49-F238E27FC236}">
                      <a16:creationId xmlns:a16="http://schemas.microsoft.com/office/drawing/2014/main" id="{C76B020D-5ED1-2B43-9138-AFAEAAE82A9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4753831" y="1716630"/>
                  <a:ext cx="414420" cy="612718"/>
                </a:xfrm>
                <a:prstGeom prst="rect">
                  <a:avLst/>
                </a:prstGeom>
              </p:spPr>
            </p:pic>
            <p:pic>
              <p:nvPicPr>
                <p:cNvPr id="63" name="Picture 62">
                  <a:extLst>
                    <a:ext uri="{FF2B5EF4-FFF2-40B4-BE49-F238E27FC236}">
                      <a16:creationId xmlns:a16="http://schemas.microsoft.com/office/drawing/2014/main" id="{78EB9896-3359-A54A-B007-E5A6E64039E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 flipH="1">
                  <a:off x="5732670" y="1309696"/>
                  <a:ext cx="406577" cy="601122"/>
                </a:xfrm>
                <a:prstGeom prst="rect">
                  <a:avLst/>
                </a:prstGeom>
              </p:spPr>
            </p:pic>
            <p:pic>
              <p:nvPicPr>
                <p:cNvPr id="64" name="Picture 63">
                  <a:extLst>
                    <a:ext uri="{FF2B5EF4-FFF2-40B4-BE49-F238E27FC236}">
                      <a16:creationId xmlns:a16="http://schemas.microsoft.com/office/drawing/2014/main" id="{356F9304-D864-344D-9E6D-537442BB120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6267027" y="1798538"/>
                  <a:ext cx="414420" cy="612718"/>
                </a:xfrm>
                <a:prstGeom prst="rect">
                  <a:avLst/>
                </a:prstGeom>
              </p:spPr>
            </p:pic>
            <p:pic>
              <p:nvPicPr>
                <p:cNvPr id="65" name="Picture 64">
                  <a:extLst>
                    <a:ext uri="{FF2B5EF4-FFF2-40B4-BE49-F238E27FC236}">
                      <a16:creationId xmlns:a16="http://schemas.microsoft.com/office/drawing/2014/main" id="{265ECBF5-5710-BA44-80E5-8F311615BE2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 flipH="1">
                  <a:off x="6595598" y="1177155"/>
                  <a:ext cx="420281" cy="621383"/>
                </a:xfrm>
                <a:prstGeom prst="rect">
                  <a:avLst/>
                </a:prstGeom>
              </p:spPr>
            </p:pic>
            <p:pic>
              <p:nvPicPr>
                <p:cNvPr id="66" name="Picture 65">
                  <a:extLst>
                    <a:ext uri="{FF2B5EF4-FFF2-40B4-BE49-F238E27FC236}">
                      <a16:creationId xmlns:a16="http://schemas.microsoft.com/office/drawing/2014/main" id="{4392943B-1A1D-C844-844E-285E52FC264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 flipH="1">
                  <a:off x="5707053" y="1979202"/>
                  <a:ext cx="420281" cy="621383"/>
                </a:xfrm>
                <a:prstGeom prst="rect">
                  <a:avLst/>
                </a:prstGeom>
              </p:spPr>
            </p:pic>
            <p:pic>
              <p:nvPicPr>
                <p:cNvPr id="67" name="Picture 66">
                  <a:extLst>
                    <a:ext uri="{FF2B5EF4-FFF2-40B4-BE49-F238E27FC236}">
                      <a16:creationId xmlns:a16="http://schemas.microsoft.com/office/drawing/2014/main" id="{5C0C680E-1618-C940-8EA2-4A6DD54A4DF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7005647" y="1798538"/>
                  <a:ext cx="414420" cy="612718"/>
                </a:xfrm>
                <a:prstGeom prst="rect">
                  <a:avLst/>
                </a:prstGeom>
              </p:spPr>
            </p:pic>
            <p:pic>
              <p:nvPicPr>
                <p:cNvPr id="68" name="Picture 67">
                  <a:extLst>
                    <a:ext uri="{FF2B5EF4-FFF2-40B4-BE49-F238E27FC236}">
                      <a16:creationId xmlns:a16="http://schemas.microsoft.com/office/drawing/2014/main" id="{675FF241-5652-E141-94F3-EA509CA03ED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 flipH="1">
                  <a:off x="2317853" y="2837673"/>
                  <a:ext cx="406577" cy="601122"/>
                </a:xfrm>
                <a:prstGeom prst="rect">
                  <a:avLst/>
                </a:prstGeom>
              </p:spPr>
            </p:pic>
            <p:pic>
              <p:nvPicPr>
                <p:cNvPr id="69" name="Picture 68">
                  <a:extLst>
                    <a:ext uri="{FF2B5EF4-FFF2-40B4-BE49-F238E27FC236}">
                      <a16:creationId xmlns:a16="http://schemas.microsoft.com/office/drawing/2014/main" id="{B27F4E8D-97FF-C147-9BE8-B42A355C086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2852210" y="3326515"/>
                  <a:ext cx="414420" cy="612718"/>
                </a:xfrm>
                <a:prstGeom prst="rect">
                  <a:avLst/>
                </a:prstGeom>
              </p:spPr>
            </p:pic>
            <p:pic>
              <p:nvPicPr>
                <p:cNvPr id="70" name="Picture 69">
                  <a:extLst>
                    <a:ext uri="{FF2B5EF4-FFF2-40B4-BE49-F238E27FC236}">
                      <a16:creationId xmlns:a16="http://schemas.microsoft.com/office/drawing/2014/main" id="{2A3810C5-4843-B54C-923F-53B055D014B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 flipH="1">
                  <a:off x="3180781" y="2705132"/>
                  <a:ext cx="420281" cy="621383"/>
                </a:xfrm>
                <a:prstGeom prst="rect">
                  <a:avLst/>
                </a:prstGeom>
              </p:spPr>
            </p:pic>
            <p:pic>
              <p:nvPicPr>
                <p:cNvPr id="71" name="Picture 70">
                  <a:extLst>
                    <a:ext uri="{FF2B5EF4-FFF2-40B4-BE49-F238E27FC236}">
                      <a16:creationId xmlns:a16="http://schemas.microsoft.com/office/drawing/2014/main" id="{9CB54A35-6455-BA45-A4C8-3C1DFC1D1AF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 flipH="1">
                  <a:off x="1693667" y="2977633"/>
                  <a:ext cx="420281" cy="621383"/>
                </a:xfrm>
                <a:prstGeom prst="rect">
                  <a:avLst/>
                </a:prstGeom>
              </p:spPr>
            </p:pic>
            <p:pic>
              <p:nvPicPr>
                <p:cNvPr id="72" name="Picture 71">
                  <a:extLst>
                    <a:ext uri="{FF2B5EF4-FFF2-40B4-BE49-F238E27FC236}">
                      <a16:creationId xmlns:a16="http://schemas.microsoft.com/office/drawing/2014/main" id="{25209AFE-C459-9448-B898-64E7132032A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3590830" y="3326515"/>
                  <a:ext cx="414420" cy="612718"/>
                </a:xfrm>
                <a:prstGeom prst="rect">
                  <a:avLst/>
                </a:prstGeom>
              </p:spPr>
            </p:pic>
            <p:pic>
              <p:nvPicPr>
                <p:cNvPr id="73" name="Picture 72">
                  <a:extLst>
                    <a:ext uri="{FF2B5EF4-FFF2-40B4-BE49-F238E27FC236}">
                      <a16:creationId xmlns:a16="http://schemas.microsoft.com/office/drawing/2014/main" id="{793BBC5E-42C4-C74B-A301-233E8B27AB0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 flipH="1">
                  <a:off x="4490181" y="2677072"/>
                  <a:ext cx="406577" cy="601122"/>
                </a:xfrm>
                <a:prstGeom prst="rect">
                  <a:avLst/>
                </a:prstGeom>
              </p:spPr>
            </p:pic>
            <p:pic>
              <p:nvPicPr>
                <p:cNvPr id="74" name="Picture 73">
                  <a:extLst>
                    <a:ext uri="{FF2B5EF4-FFF2-40B4-BE49-F238E27FC236}">
                      <a16:creationId xmlns:a16="http://schemas.microsoft.com/office/drawing/2014/main" id="{CD751B48-6840-4B41-93A0-C8CAD65F2E8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5024538" y="3165914"/>
                  <a:ext cx="414420" cy="612718"/>
                </a:xfrm>
                <a:prstGeom prst="rect">
                  <a:avLst/>
                </a:prstGeom>
              </p:spPr>
            </p:pic>
            <p:pic>
              <p:nvPicPr>
                <p:cNvPr id="75" name="Picture 74">
                  <a:extLst>
                    <a:ext uri="{FF2B5EF4-FFF2-40B4-BE49-F238E27FC236}">
                      <a16:creationId xmlns:a16="http://schemas.microsoft.com/office/drawing/2014/main" id="{9AD7E8DF-1553-9345-83D0-B5BB386350A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 flipH="1">
                  <a:off x="5353109" y="2544531"/>
                  <a:ext cx="420281" cy="621383"/>
                </a:xfrm>
                <a:prstGeom prst="rect">
                  <a:avLst/>
                </a:prstGeom>
              </p:spPr>
            </p:pic>
            <p:pic>
              <p:nvPicPr>
                <p:cNvPr id="77" name="Picture 76">
                  <a:extLst>
                    <a:ext uri="{FF2B5EF4-FFF2-40B4-BE49-F238E27FC236}">
                      <a16:creationId xmlns:a16="http://schemas.microsoft.com/office/drawing/2014/main" id="{A46DF6F0-3371-1A4D-949D-981C5D3BC60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 flipH="1">
                  <a:off x="4464564" y="3346578"/>
                  <a:ext cx="420281" cy="621383"/>
                </a:xfrm>
                <a:prstGeom prst="rect">
                  <a:avLst/>
                </a:prstGeom>
              </p:spPr>
            </p:pic>
            <p:pic>
              <p:nvPicPr>
                <p:cNvPr id="78" name="Picture 77">
                  <a:extLst>
                    <a:ext uri="{FF2B5EF4-FFF2-40B4-BE49-F238E27FC236}">
                      <a16:creationId xmlns:a16="http://schemas.microsoft.com/office/drawing/2014/main" id="{DBB01531-E1D8-2D42-BFE7-945B9E8BF3C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5763158" y="3165914"/>
                  <a:ext cx="414420" cy="612718"/>
                </a:xfrm>
                <a:prstGeom prst="rect">
                  <a:avLst/>
                </a:prstGeom>
              </p:spPr>
            </p:pic>
            <p:pic>
              <p:nvPicPr>
                <p:cNvPr id="79" name="Picture 78">
                  <a:extLst>
                    <a:ext uri="{FF2B5EF4-FFF2-40B4-BE49-F238E27FC236}">
                      <a16:creationId xmlns:a16="http://schemas.microsoft.com/office/drawing/2014/main" id="{2A3E0C9D-39AA-9B41-BCB0-D71BA4585CB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3833008" y="2433344"/>
                  <a:ext cx="414420" cy="612718"/>
                </a:xfrm>
                <a:prstGeom prst="rect">
                  <a:avLst/>
                </a:prstGeom>
              </p:spPr>
            </p:pic>
            <p:pic>
              <p:nvPicPr>
                <p:cNvPr id="80" name="Picture 79">
                  <a:extLst>
                    <a:ext uri="{FF2B5EF4-FFF2-40B4-BE49-F238E27FC236}">
                      <a16:creationId xmlns:a16="http://schemas.microsoft.com/office/drawing/2014/main" id="{AF4F416C-5939-4441-BF6E-B695C271D72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5153965" y="1095247"/>
                  <a:ext cx="414420" cy="612718"/>
                </a:xfrm>
                <a:prstGeom prst="rect">
                  <a:avLst/>
                </a:prstGeom>
              </p:spPr>
            </p:pic>
          </p:grpSp>
          <p:pic>
            <p:nvPicPr>
              <p:cNvPr id="129" name="Picture 128">
                <a:extLst>
                  <a:ext uri="{FF2B5EF4-FFF2-40B4-BE49-F238E27FC236}">
                    <a16:creationId xmlns:a16="http://schemas.microsoft.com/office/drawing/2014/main" id="{0F1D158F-0CCE-3341-B3BC-CC13BABBDA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797903" y="2085722"/>
                <a:ext cx="224903" cy="305023"/>
              </a:xfrm>
              <a:prstGeom prst="rect">
                <a:avLst/>
              </a:prstGeom>
            </p:spPr>
          </p:pic>
        </p:grp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7D87A1DD-8E95-E149-B92E-B742B6F9FB92}"/>
                </a:ext>
              </a:extLst>
            </p:cNvPr>
            <p:cNvSpPr/>
            <p:nvPr/>
          </p:nvSpPr>
          <p:spPr>
            <a:xfrm>
              <a:off x="6337426" y="1250835"/>
              <a:ext cx="1488137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Twenty seven goats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858C4A5E-26E0-DD46-9FE4-E2973BA72B7C}"/>
              </a:ext>
            </a:extLst>
          </p:cNvPr>
          <p:cNvGrpSpPr/>
          <p:nvPr/>
        </p:nvGrpSpPr>
        <p:grpSpPr>
          <a:xfrm>
            <a:off x="1380556" y="2822034"/>
            <a:ext cx="3682263" cy="2041213"/>
            <a:chOff x="1380556" y="2822034"/>
            <a:chExt cx="3682263" cy="2041213"/>
          </a:xfrm>
        </p:grpSpPr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519F9BF4-A7C5-DC40-85E1-BFAE48285319}"/>
                </a:ext>
              </a:extLst>
            </p:cNvPr>
            <p:cNvGrpSpPr/>
            <p:nvPr/>
          </p:nvGrpSpPr>
          <p:grpSpPr>
            <a:xfrm>
              <a:off x="1386710" y="2822034"/>
              <a:ext cx="3676109" cy="398241"/>
              <a:chOff x="1395662" y="3908641"/>
              <a:chExt cx="3676109" cy="398241"/>
            </a:xfrm>
          </p:grpSpPr>
          <p:grpSp>
            <p:nvGrpSpPr>
              <p:cNvPr id="88" name="Group 87">
                <a:extLst>
                  <a:ext uri="{FF2B5EF4-FFF2-40B4-BE49-F238E27FC236}">
                    <a16:creationId xmlns:a16="http://schemas.microsoft.com/office/drawing/2014/main" id="{1928B241-0C40-6741-A6E4-2AB6E52F456C}"/>
                  </a:ext>
                </a:extLst>
              </p:cNvPr>
              <p:cNvGrpSpPr/>
              <p:nvPr/>
            </p:nvGrpSpPr>
            <p:grpSpPr>
              <a:xfrm>
                <a:off x="2708586" y="3956268"/>
                <a:ext cx="2363185" cy="191130"/>
                <a:chOff x="1484988" y="4738629"/>
                <a:chExt cx="2363185" cy="191130"/>
              </a:xfrm>
            </p:grpSpPr>
            <p:grpSp>
              <p:nvGrpSpPr>
                <p:cNvPr id="90" name="Group 89">
                  <a:extLst>
                    <a:ext uri="{FF2B5EF4-FFF2-40B4-BE49-F238E27FC236}">
                      <a16:creationId xmlns:a16="http://schemas.microsoft.com/office/drawing/2014/main" id="{D0182CF2-1A98-484E-A1B7-55E50A6CD8AC}"/>
                    </a:ext>
                  </a:extLst>
                </p:cNvPr>
                <p:cNvGrpSpPr/>
                <p:nvPr/>
              </p:nvGrpSpPr>
              <p:grpSpPr>
                <a:xfrm>
                  <a:off x="1484988" y="4738629"/>
                  <a:ext cx="375604" cy="191130"/>
                  <a:chOff x="4987767" y="4076470"/>
                  <a:chExt cx="658898" cy="341382"/>
                </a:xfrm>
              </p:grpSpPr>
              <p:sp>
                <p:nvSpPr>
                  <p:cNvPr id="126" name="Freeform 125">
                    <a:extLst>
                      <a:ext uri="{FF2B5EF4-FFF2-40B4-BE49-F238E27FC236}">
                        <a16:creationId xmlns:a16="http://schemas.microsoft.com/office/drawing/2014/main" id="{27F3AD7B-C28F-0E48-B91B-F2427F8E4C25}"/>
                      </a:ext>
                    </a:extLst>
                  </p:cNvPr>
                  <p:cNvSpPr/>
                  <p:nvPr/>
                </p:nvSpPr>
                <p:spPr>
                  <a:xfrm>
                    <a:off x="4987767" y="4082493"/>
                    <a:ext cx="25209" cy="333633"/>
                  </a:xfrm>
                  <a:custGeom>
                    <a:avLst/>
                    <a:gdLst>
                      <a:gd name="connsiteX0" fmla="*/ 50 w 25209"/>
                      <a:gd name="connsiteY0" fmla="*/ 0 h 333633"/>
                      <a:gd name="connsiteX1" fmla="*/ 24764 w 25209"/>
                      <a:gd name="connsiteY1" fmla="*/ 61784 h 333633"/>
                      <a:gd name="connsiteX2" fmla="*/ 50 w 25209"/>
                      <a:gd name="connsiteY2" fmla="*/ 210065 h 333633"/>
                      <a:gd name="connsiteX3" fmla="*/ 12407 w 25209"/>
                      <a:gd name="connsiteY3" fmla="*/ 284206 h 333633"/>
                      <a:gd name="connsiteX4" fmla="*/ 12407 w 25209"/>
                      <a:gd name="connsiteY4" fmla="*/ 333633 h 3336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5209" h="333633">
                        <a:moveTo>
                          <a:pt x="50" y="0"/>
                        </a:moveTo>
                        <a:cubicBezTo>
                          <a:pt x="8288" y="20595"/>
                          <a:pt x="23063" y="39668"/>
                          <a:pt x="24764" y="61784"/>
                        </a:cubicBezTo>
                        <a:cubicBezTo>
                          <a:pt x="28167" y="106024"/>
                          <a:pt x="11324" y="164970"/>
                          <a:pt x="50" y="210065"/>
                        </a:cubicBezTo>
                        <a:cubicBezTo>
                          <a:pt x="4169" y="234779"/>
                          <a:pt x="12407" y="259151"/>
                          <a:pt x="12407" y="284206"/>
                        </a:cubicBezTo>
                        <a:cubicBezTo>
                          <a:pt x="12407" y="341001"/>
                          <a:pt x="-15510" y="305716"/>
                          <a:pt x="12407" y="333633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algn="ctr" defTabSz="914400" rtl="1" eaLnBrk="1" latinLnBrk="0" hangingPunct="1"/>
                    <a:endParaRPr lang="en-US" dirty="0"/>
                  </a:p>
                </p:txBody>
              </p:sp>
              <p:sp>
                <p:nvSpPr>
                  <p:cNvPr id="127" name="Freeform 126">
                    <a:extLst>
                      <a:ext uri="{FF2B5EF4-FFF2-40B4-BE49-F238E27FC236}">
                        <a16:creationId xmlns:a16="http://schemas.microsoft.com/office/drawing/2014/main" id="{B9B2AE33-295D-6449-8F72-A14580FADD58}"/>
                      </a:ext>
                    </a:extLst>
                  </p:cNvPr>
                  <p:cNvSpPr/>
                  <p:nvPr/>
                </p:nvSpPr>
                <p:spPr>
                  <a:xfrm>
                    <a:off x="5145164" y="4082493"/>
                    <a:ext cx="25209" cy="333633"/>
                  </a:xfrm>
                  <a:custGeom>
                    <a:avLst/>
                    <a:gdLst>
                      <a:gd name="connsiteX0" fmla="*/ 50 w 25209"/>
                      <a:gd name="connsiteY0" fmla="*/ 0 h 333633"/>
                      <a:gd name="connsiteX1" fmla="*/ 24764 w 25209"/>
                      <a:gd name="connsiteY1" fmla="*/ 61784 h 333633"/>
                      <a:gd name="connsiteX2" fmla="*/ 50 w 25209"/>
                      <a:gd name="connsiteY2" fmla="*/ 210065 h 333633"/>
                      <a:gd name="connsiteX3" fmla="*/ 12407 w 25209"/>
                      <a:gd name="connsiteY3" fmla="*/ 284206 h 333633"/>
                      <a:gd name="connsiteX4" fmla="*/ 12407 w 25209"/>
                      <a:gd name="connsiteY4" fmla="*/ 333633 h 3336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5209" h="333633">
                        <a:moveTo>
                          <a:pt x="50" y="0"/>
                        </a:moveTo>
                        <a:cubicBezTo>
                          <a:pt x="8288" y="20595"/>
                          <a:pt x="23063" y="39668"/>
                          <a:pt x="24764" y="61784"/>
                        </a:cubicBezTo>
                        <a:cubicBezTo>
                          <a:pt x="28167" y="106024"/>
                          <a:pt x="11324" y="164970"/>
                          <a:pt x="50" y="210065"/>
                        </a:cubicBezTo>
                        <a:cubicBezTo>
                          <a:pt x="4169" y="234779"/>
                          <a:pt x="12407" y="259151"/>
                          <a:pt x="12407" y="284206"/>
                        </a:cubicBezTo>
                        <a:cubicBezTo>
                          <a:pt x="12407" y="341001"/>
                          <a:pt x="-15510" y="305716"/>
                          <a:pt x="12407" y="333633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algn="ctr" defTabSz="914400" rtl="1" eaLnBrk="1" latinLnBrk="0" hangingPunct="1"/>
                    <a:endParaRPr lang="en-US" dirty="0"/>
                  </a:p>
                </p:txBody>
              </p:sp>
              <p:sp>
                <p:nvSpPr>
                  <p:cNvPr id="128" name="Freeform 127">
                    <a:extLst>
                      <a:ext uri="{FF2B5EF4-FFF2-40B4-BE49-F238E27FC236}">
                        <a16:creationId xmlns:a16="http://schemas.microsoft.com/office/drawing/2014/main" id="{FF4D3CEA-0A8A-9945-9D9F-E720454F63D9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302561" y="4084219"/>
                    <a:ext cx="25209" cy="333633"/>
                  </a:xfrm>
                  <a:custGeom>
                    <a:avLst/>
                    <a:gdLst>
                      <a:gd name="connsiteX0" fmla="*/ 50 w 25209"/>
                      <a:gd name="connsiteY0" fmla="*/ 0 h 333633"/>
                      <a:gd name="connsiteX1" fmla="*/ 24764 w 25209"/>
                      <a:gd name="connsiteY1" fmla="*/ 61784 h 333633"/>
                      <a:gd name="connsiteX2" fmla="*/ 50 w 25209"/>
                      <a:gd name="connsiteY2" fmla="*/ 210065 h 333633"/>
                      <a:gd name="connsiteX3" fmla="*/ 12407 w 25209"/>
                      <a:gd name="connsiteY3" fmla="*/ 284206 h 333633"/>
                      <a:gd name="connsiteX4" fmla="*/ 12407 w 25209"/>
                      <a:gd name="connsiteY4" fmla="*/ 333633 h 3336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5209" h="333633">
                        <a:moveTo>
                          <a:pt x="50" y="0"/>
                        </a:moveTo>
                        <a:cubicBezTo>
                          <a:pt x="8288" y="20595"/>
                          <a:pt x="23063" y="39668"/>
                          <a:pt x="24764" y="61784"/>
                        </a:cubicBezTo>
                        <a:cubicBezTo>
                          <a:pt x="28167" y="106024"/>
                          <a:pt x="11324" y="164970"/>
                          <a:pt x="50" y="210065"/>
                        </a:cubicBezTo>
                        <a:cubicBezTo>
                          <a:pt x="4169" y="234779"/>
                          <a:pt x="12407" y="259151"/>
                          <a:pt x="12407" y="284206"/>
                        </a:cubicBezTo>
                        <a:cubicBezTo>
                          <a:pt x="12407" y="341001"/>
                          <a:pt x="-15510" y="305716"/>
                          <a:pt x="12407" y="333633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algn="ctr" defTabSz="914400" rtl="1" eaLnBrk="1" latinLnBrk="0" hangingPunct="1"/>
                    <a:endParaRPr lang="en-US" dirty="0"/>
                  </a:p>
                </p:txBody>
              </p:sp>
              <p:sp>
                <p:nvSpPr>
                  <p:cNvPr id="130" name="Freeform 129">
                    <a:extLst>
                      <a:ext uri="{FF2B5EF4-FFF2-40B4-BE49-F238E27FC236}">
                        <a16:creationId xmlns:a16="http://schemas.microsoft.com/office/drawing/2014/main" id="{3F2CB38E-B652-3D4B-937E-DE033FD2A9FC}"/>
                      </a:ext>
                    </a:extLst>
                  </p:cNvPr>
                  <p:cNvSpPr/>
                  <p:nvPr/>
                </p:nvSpPr>
                <p:spPr>
                  <a:xfrm>
                    <a:off x="5464059" y="4076470"/>
                    <a:ext cx="25209" cy="333633"/>
                  </a:xfrm>
                  <a:custGeom>
                    <a:avLst/>
                    <a:gdLst>
                      <a:gd name="connsiteX0" fmla="*/ 50 w 25209"/>
                      <a:gd name="connsiteY0" fmla="*/ 0 h 333633"/>
                      <a:gd name="connsiteX1" fmla="*/ 24764 w 25209"/>
                      <a:gd name="connsiteY1" fmla="*/ 61784 h 333633"/>
                      <a:gd name="connsiteX2" fmla="*/ 50 w 25209"/>
                      <a:gd name="connsiteY2" fmla="*/ 210065 h 333633"/>
                      <a:gd name="connsiteX3" fmla="*/ 12407 w 25209"/>
                      <a:gd name="connsiteY3" fmla="*/ 284206 h 333633"/>
                      <a:gd name="connsiteX4" fmla="*/ 12407 w 25209"/>
                      <a:gd name="connsiteY4" fmla="*/ 333633 h 3336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5209" h="333633">
                        <a:moveTo>
                          <a:pt x="50" y="0"/>
                        </a:moveTo>
                        <a:cubicBezTo>
                          <a:pt x="8288" y="20595"/>
                          <a:pt x="23063" y="39668"/>
                          <a:pt x="24764" y="61784"/>
                        </a:cubicBezTo>
                        <a:cubicBezTo>
                          <a:pt x="28167" y="106024"/>
                          <a:pt x="11324" y="164970"/>
                          <a:pt x="50" y="210065"/>
                        </a:cubicBezTo>
                        <a:cubicBezTo>
                          <a:pt x="4169" y="234779"/>
                          <a:pt x="12407" y="259151"/>
                          <a:pt x="12407" y="284206"/>
                        </a:cubicBezTo>
                        <a:cubicBezTo>
                          <a:pt x="12407" y="341001"/>
                          <a:pt x="-15510" y="305716"/>
                          <a:pt x="12407" y="333633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algn="ctr" defTabSz="914400" rtl="1" eaLnBrk="1" latinLnBrk="0" hangingPunct="1"/>
                    <a:endParaRPr lang="en-US" dirty="0"/>
                  </a:p>
                </p:txBody>
              </p:sp>
              <p:sp>
                <p:nvSpPr>
                  <p:cNvPr id="131" name="Freeform 130">
                    <a:extLst>
                      <a:ext uri="{FF2B5EF4-FFF2-40B4-BE49-F238E27FC236}">
                        <a16:creationId xmlns:a16="http://schemas.microsoft.com/office/drawing/2014/main" id="{A12C3904-D008-BF40-8965-5E4D884C089F}"/>
                      </a:ext>
                    </a:extLst>
                  </p:cNvPr>
                  <p:cNvSpPr/>
                  <p:nvPr/>
                </p:nvSpPr>
                <p:spPr>
                  <a:xfrm>
                    <a:off x="5621456" y="4076470"/>
                    <a:ext cx="25209" cy="333633"/>
                  </a:xfrm>
                  <a:custGeom>
                    <a:avLst/>
                    <a:gdLst>
                      <a:gd name="connsiteX0" fmla="*/ 50 w 25209"/>
                      <a:gd name="connsiteY0" fmla="*/ 0 h 333633"/>
                      <a:gd name="connsiteX1" fmla="*/ 24764 w 25209"/>
                      <a:gd name="connsiteY1" fmla="*/ 61784 h 333633"/>
                      <a:gd name="connsiteX2" fmla="*/ 50 w 25209"/>
                      <a:gd name="connsiteY2" fmla="*/ 210065 h 333633"/>
                      <a:gd name="connsiteX3" fmla="*/ 12407 w 25209"/>
                      <a:gd name="connsiteY3" fmla="*/ 284206 h 333633"/>
                      <a:gd name="connsiteX4" fmla="*/ 12407 w 25209"/>
                      <a:gd name="connsiteY4" fmla="*/ 333633 h 3336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5209" h="333633">
                        <a:moveTo>
                          <a:pt x="50" y="0"/>
                        </a:moveTo>
                        <a:cubicBezTo>
                          <a:pt x="8288" y="20595"/>
                          <a:pt x="23063" y="39668"/>
                          <a:pt x="24764" y="61784"/>
                        </a:cubicBezTo>
                        <a:cubicBezTo>
                          <a:pt x="28167" y="106024"/>
                          <a:pt x="11324" y="164970"/>
                          <a:pt x="50" y="210065"/>
                        </a:cubicBezTo>
                        <a:cubicBezTo>
                          <a:pt x="4169" y="234779"/>
                          <a:pt x="12407" y="259151"/>
                          <a:pt x="12407" y="284206"/>
                        </a:cubicBezTo>
                        <a:cubicBezTo>
                          <a:pt x="12407" y="341001"/>
                          <a:pt x="-15510" y="305716"/>
                          <a:pt x="12407" y="333633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algn="ctr" defTabSz="914400" rtl="1" eaLnBrk="1" latinLnBrk="0" hangingPunct="1"/>
                    <a:endParaRPr lang="en-US" dirty="0"/>
                  </a:p>
                </p:txBody>
              </p:sp>
            </p:grpSp>
            <p:grpSp>
              <p:nvGrpSpPr>
                <p:cNvPr id="91" name="Group 90">
                  <a:extLst>
                    <a:ext uri="{FF2B5EF4-FFF2-40B4-BE49-F238E27FC236}">
                      <a16:creationId xmlns:a16="http://schemas.microsoft.com/office/drawing/2014/main" id="{5101F550-1608-3A41-AFB8-C72281D3F934}"/>
                    </a:ext>
                  </a:extLst>
                </p:cNvPr>
                <p:cNvGrpSpPr/>
                <p:nvPr/>
              </p:nvGrpSpPr>
              <p:grpSpPr>
                <a:xfrm>
                  <a:off x="1938623" y="4738629"/>
                  <a:ext cx="375604" cy="191130"/>
                  <a:chOff x="4987767" y="4076470"/>
                  <a:chExt cx="658898" cy="341382"/>
                </a:xfrm>
              </p:grpSpPr>
              <p:sp>
                <p:nvSpPr>
                  <p:cNvPr id="121" name="Freeform 120">
                    <a:extLst>
                      <a:ext uri="{FF2B5EF4-FFF2-40B4-BE49-F238E27FC236}">
                        <a16:creationId xmlns:a16="http://schemas.microsoft.com/office/drawing/2014/main" id="{3B2C1C10-CB09-D44E-B0C1-9E87BD5A65D8}"/>
                      </a:ext>
                    </a:extLst>
                  </p:cNvPr>
                  <p:cNvSpPr/>
                  <p:nvPr/>
                </p:nvSpPr>
                <p:spPr>
                  <a:xfrm>
                    <a:off x="4987767" y="4082493"/>
                    <a:ext cx="25209" cy="333633"/>
                  </a:xfrm>
                  <a:custGeom>
                    <a:avLst/>
                    <a:gdLst>
                      <a:gd name="connsiteX0" fmla="*/ 50 w 25209"/>
                      <a:gd name="connsiteY0" fmla="*/ 0 h 333633"/>
                      <a:gd name="connsiteX1" fmla="*/ 24764 w 25209"/>
                      <a:gd name="connsiteY1" fmla="*/ 61784 h 333633"/>
                      <a:gd name="connsiteX2" fmla="*/ 50 w 25209"/>
                      <a:gd name="connsiteY2" fmla="*/ 210065 h 333633"/>
                      <a:gd name="connsiteX3" fmla="*/ 12407 w 25209"/>
                      <a:gd name="connsiteY3" fmla="*/ 284206 h 333633"/>
                      <a:gd name="connsiteX4" fmla="*/ 12407 w 25209"/>
                      <a:gd name="connsiteY4" fmla="*/ 333633 h 3336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5209" h="333633">
                        <a:moveTo>
                          <a:pt x="50" y="0"/>
                        </a:moveTo>
                        <a:cubicBezTo>
                          <a:pt x="8288" y="20595"/>
                          <a:pt x="23063" y="39668"/>
                          <a:pt x="24764" y="61784"/>
                        </a:cubicBezTo>
                        <a:cubicBezTo>
                          <a:pt x="28167" y="106024"/>
                          <a:pt x="11324" y="164970"/>
                          <a:pt x="50" y="210065"/>
                        </a:cubicBezTo>
                        <a:cubicBezTo>
                          <a:pt x="4169" y="234779"/>
                          <a:pt x="12407" y="259151"/>
                          <a:pt x="12407" y="284206"/>
                        </a:cubicBezTo>
                        <a:cubicBezTo>
                          <a:pt x="12407" y="341001"/>
                          <a:pt x="-15510" y="305716"/>
                          <a:pt x="12407" y="333633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algn="ctr" defTabSz="914400" rtl="1" eaLnBrk="1" latinLnBrk="0" hangingPunct="1"/>
                    <a:endParaRPr lang="en-US" dirty="0"/>
                  </a:p>
                </p:txBody>
              </p:sp>
              <p:sp>
                <p:nvSpPr>
                  <p:cNvPr id="122" name="Freeform 121">
                    <a:extLst>
                      <a:ext uri="{FF2B5EF4-FFF2-40B4-BE49-F238E27FC236}">
                        <a16:creationId xmlns:a16="http://schemas.microsoft.com/office/drawing/2014/main" id="{E25A7A19-830E-744B-8DD6-10FD05A15035}"/>
                      </a:ext>
                    </a:extLst>
                  </p:cNvPr>
                  <p:cNvSpPr/>
                  <p:nvPr/>
                </p:nvSpPr>
                <p:spPr>
                  <a:xfrm>
                    <a:off x="5145164" y="4082493"/>
                    <a:ext cx="25209" cy="333633"/>
                  </a:xfrm>
                  <a:custGeom>
                    <a:avLst/>
                    <a:gdLst>
                      <a:gd name="connsiteX0" fmla="*/ 50 w 25209"/>
                      <a:gd name="connsiteY0" fmla="*/ 0 h 333633"/>
                      <a:gd name="connsiteX1" fmla="*/ 24764 w 25209"/>
                      <a:gd name="connsiteY1" fmla="*/ 61784 h 333633"/>
                      <a:gd name="connsiteX2" fmla="*/ 50 w 25209"/>
                      <a:gd name="connsiteY2" fmla="*/ 210065 h 333633"/>
                      <a:gd name="connsiteX3" fmla="*/ 12407 w 25209"/>
                      <a:gd name="connsiteY3" fmla="*/ 284206 h 333633"/>
                      <a:gd name="connsiteX4" fmla="*/ 12407 w 25209"/>
                      <a:gd name="connsiteY4" fmla="*/ 333633 h 3336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5209" h="333633">
                        <a:moveTo>
                          <a:pt x="50" y="0"/>
                        </a:moveTo>
                        <a:cubicBezTo>
                          <a:pt x="8288" y="20595"/>
                          <a:pt x="23063" y="39668"/>
                          <a:pt x="24764" y="61784"/>
                        </a:cubicBezTo>
                        <a:cubicBezTo>
                          <a:pt x="28167" y="106024"/>
                          <a:pt x="11324" y="164970"/>
                          <a:pt x="50" y="210065"/>
                        </a:cubicBezTo>
                        <a:cubicBezTo>
                          <a:pt x="4169" y="234779"/>
                          <a:pt x="12407" y="259151"/>
                          <a:pt x="12407" y="284206"/>
                        </a:cubicBezTo>
                        <a:cubicBezTo>
                          <a:pt x="12407" y="341001"/>
                          <a:pt x="-15510" y="305716"/>
                          <a:pt x="12407" y="333633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algn="ctr" defTabSz="914400" rtl="1" eaLnBrk="1" latinLnBrk="0" hangingPunct="1"/>
                    <a:endParaRPr lang="en-US" dirty="0"/>
                  </a:p>
                </p:txBody>
              </p:sp>
              <p:sp>
                <p:nvSpPr>
                  <p:cNvPr id="123" name="Freeform 122">
                    <a:extLst>
                      <a:ext uri="{FF2B5EF4-FFF2-40B4-BE49-F238E27FC236}">
                        <a16:creationId xmlns:a16="http://schemas.microsoft.com/office/drawing/2014/main" id="{BCE752B7-14A7-5E41-BDF4-BD5CBA4F6FFC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302561" y="4084219"/>
                    <a:ext cx="25209" cy="333633"/>
                  </a:xfrm>
                  <a:custGeom>
                    <a:avLst/>
                    <a:gdLst>
                      <a:gd name="connsiteX0" fmla="*/ 50 w 25209"/>
                      <a:gd name="connsiteY0" fmla="*/ 0 h 333633"/>
                      <a:gd name="connsiteX1" fmla="*/ 24764 w 25209"/>
                      <a:gd name="connsiteY1" fmla="*/ 61784 h 333633"/>
                      <a:gd name="connsiteX2" fmla="*/ 50 w 25209"/>
                      <a:gd name="connsiteY2" fmla="*/ 210065 h 333633"/>
                      <a:gd name="connsiteX3" fmla="*/ 12407 w 25209"/>
                      <a:gd name="connsiteY3" fmla="*/ 284206 h 333633"/>
                      <a:gd name="connsiteX4" fmla="*/ 12407 w 25209"/>
                      <a:gd name="connsiteY4" fmla="*/ 333633 h 3336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5209" h="333633">
                        <a:moveTo>
                          <a:pt x="50" y="0"/>
                        </a:moveTo>
                        <a:cubicBezTo>
                          <a:pt x="8288" y="20595"/>
                          <a:pt x="23063" y="39668"/>
                          <a:pt x="24764" y="61784"/>
                        </a:cubicBezTo>
                        <a:cubicBezTo>
                          <a:pt x="28167" y="106024"/>
                          <a:pt x="11324" y="164970"/>
                          <a:pt x="50" y="210065"/>
                        </a:cubicBezTo>
                        <a:cubicBezTo>
                          <a:pt x="4169" y="234779"/>
                          <a:pt x="12407" y="259151"/>
                          <a:pt x="12407" y="284206"/>
                        </a:cubicBezTo>
                        <a:cubicBezTo>
                          <a:pt x="12407" y="341001"/>
                          <a:pt x="-15510" y="305716"/>
                          <a:pt x="12407" y="333633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algn="ctr" defTabSz="914400" rtl="1" eaLnBrk="1" latinLnBrk="0" hangingPunct="1"/>
                    <a:endParaRPr lang="en-US" dirty="0"/>
                  </a:p>
                </p:txBody>
              </p:sp>
              <p:sp>
                <p:nvSpPr>
                  <p:cNvPr id="124" name="Freeform 123">
                    <a:extLst>
                      <a:ext uri="{FF2B5EF4-FFF2-40B4-BE49-F238E27FC236}">
                        <a16:creationId xmlns:a16="http://schemas.microsoft.com/office/drawing/2014/main" id="{201716F6-7F58-7945-AB59-919221E5C97C}"/>
                      </a:ext>
                    </a:extLst>
                  </p:cNvPr>
                  <p:cNvSpPr/>
                  <p:nvPr/>
                </p:nvSpPr>
                <p:spPr>
                  <a:xfrm>
                    <a:off x="5464059" y="4076470"/>
                    <a:ext cx="25209" cy="333633"/>
                  </a:xfrm>
                  <a:custGeom>
                    <a:avLst/>
                    <a:gdLst>
                      <a:gd name="connsiteX0" fmla="*/ 50 w 25209"/>
                      <a:gd name="connsiteY0" fmla="*/ 0 h 333633"/>
                      <a:gd name="connsiteX1" fmla="*/ 24764 w 25209"/>
                      <a:gd name="connsiteY1" fmla="*/ 61784 h 333633"/>
                      <a:gd name="connsiteX2" fmla="*/ 50 w 25209"/>
                      <a:gd name="connsiteY2" fmla="*/ 210065 h 333633"/>
                      <a:gd name="connsiteX3" fmla="*/ 12407 w 25209"/>
                      <a:gd name="connsiteY3" fmla="*/ 284206 h 333633"/>
                      <a:gd name="connsiteX4" fmla="*/ 12407 w 25209"/>
                      <a:gd name="connsiteY4" fmla="*/ 333633 h 3336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5209" h="333633">
                        <a:moveTo>
                          <a:pt x="50" y="0"/>
                        </a:moveTo>
                        <a:cubicBezTo>
                          <a:pt x="8288" y="20595"/>
                          <a:pt x="23063" y="39668"/>
                          <a:pt x="24764" y="61784"/>
                        </a:cubicBezTo>
                        <a:cubicBezTo>
                          <a:pt x="28167" y="106024"/>
                          <a:pt x="11324" y="164970"/>
                          <a:pt x="50" y="210065"/>
                        </a:cubicBezTo>
                        <a:cubicBezTo>
                          <a:pt x="4169" y="234779"/>
                          <a:pt x="12407" y="259151"/>
                          <a:pt x="12407" y="284206"/>
                        </a:cubicBezTo>
                        <a:cubicBezTo>
                          <a:pt x="12407" y="341001"/>
                          <a:pt x="-15510" y="305716"/>
                          <a:pt x="12407" y="333633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algn="ctr" defTabSz="914400" rtl="1" eaLnBrk="1" latinLnBrk="0" hangingPunct="1"/>
                    <a:endParaRPr lang="en-US" dirty="0"/>
                  </a:p>
                </p:txBody>
              </p:sp>
              <p:sp>
                <p:nvSpPr>
                  <p:cNvPr id="125" name="Freeform 124">
                    <a:extLst>
                      <a:ext uri="{FF2B5EF4-FFF2-40B4-BE49-F238E27FC236}">
                        <a16:creationId xmlns:a16="http://schemas.microsoft.com/office/drawing/2014/main" id="{0FA5FC9D-5D57-654E-A885-8BC877E59515}"/>
                      </a:ext>
                    </a:extLst>
                  </p:cNvPr>
                  <p:cNvSpPr/>
                  <p:nvPr/>
                </p:nvSpPr>
                <p:spPr>
                  <a:xfrm>
                    <a:off x="5621456" y="4076470"/>
                    <a:ext cx="25209" cy="333633"/>
                  </a:xfrm>
                  <a:custGeom>
                    <a:avLst/>
                    <a:gdLst>
                      <a:gd name="connsiteX0" fmla="*/ 50 w 25209"/>
                      <a:gd name="connsiteY0" fmla="*/ 0 h 333633"/>
                      <a:gd name="connsiteX1" fmla="*/ 24764 w 25209"/>
                      <a:gd name="connsiteY1" fmla="*/ 61784 h 333633"/>
                      <a:gd name="connsiteX2" fmla="*/ 50 w 25209"/>
                      <a:gd name="connsiteY2" fmla="*/ 210065 h 333633"/>
                      <a:gd name="connsiteX3" fmla="*/ 12407 w 25209"/>
                      <a:gd name="connsiteY3" fmla="*/ 284206 h 333633"/>
                      <a:gd name="connsiteX4" fmla="*/ 12407 w 25209"/>
                      <a:gd name="connsiteY4" fmla="*/ 333633 h 3336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5209" h="333633">
                        <a:moveTo>
                          <a:pt x="50" y="0"/>
                        </a:moveTo>
                        <a:cubicBezTo>
                          <a:pt x="8288" y="20595"/>
                          <a:pt x="23063" y="39668"/>
                          <a:pt x="24764" y="61784"/>
                        </a:cubicBezTo>
                        <a:cubicBezTo>
                          <a:pt x="28167" y="106024"/>
                          <a:pt x="11324" y="164970"/>
                          <a:pt x="50" y="210065"/>
                        </a:cubicBezTo>
                        <a:cubicBezTo>
                          <a:pt x="4169" y="234779"/>
                          <a:pt x="12407" y="259151"/>
                          <a:pt x="12407" y="284206"/>
                        </a:cubicBezTo>
                        <a:cubicBezTo>
                          <a:pt x="12407" y="341001"/>
                          <a:pt x="-15510" y="305716"/>
                          <a:pt x="12407" y="333633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algn="ctr" defTabSz="914400" rtl="1" eaLnBrk="1" latinLnBrk="0" hangingPunct="1"/>
                    <a:endParaRPr lang="en-US" dirty="0"/>
                  </a:p>
                </p:txBody>
              </p:sp>
            </p:grpSp>
            <p:grpSp>
              <p:nvGrpSpPr>
                <p:cNvPr id="92" name="Group 91">
                  <a:extLst>
                    <a:ext uri="{FF2B5EF4-FFF2-40B4-BE49-F238E27FC236}">
                      <a16:creationId xmlns:a16="http://schemas.microsoft.com/office/drawing/2014/main" id="{8F92EF27-94C7-E44B-917D-D9D4D77177C0}"/>
                    </a:ext>
                  </a:extLst>
                </p:cNvPr>
                <p:cNvGrpSpPr/>
                <p:nvPr/>
              </p:nvGrpSpPr>
              <p:grpSpPr>
                <a:xfrm>
                  <a:off x="2398771" y="4738629"/>
                  <a:ext cx="375604" cy="191130"/>
                  <a:chOff x="4987767" y="4076470"/>
                  <a:chExt cx="658898" cy="341382"/>
                </a:xfrm>
              </p:grpSpPr>
              <p:sp>
                <p:nvSpPr>
                  <p:cNvPr id="116" name="Freeform 115">
                    <a:extLst>
                      <a:ext uri="{FF2B5EF4-FFF2-40B4-BE49-F238E27FC236}">
                        <a16:creationId xmlns:a16="http://schemas.microsoft.com/office/drawing/2014/main" id="{E05F7ABA-B6F3-3141-93E4-B3C83ABCFF4D}"/>
                      </a:ext>
                    </a:extLst>
                  </p:cNvPr>
                  <p:cNvSpPr/>
                  <p:nvPr/>
                </p:nvSpPr>
                <p:spPr>
                  <a:xfrm>
                    <a:off x="4987767" y="4082493"/>
                    <a:ext cx="25209" cy="333633"/>
                  </a:xfrm>
                  <a:custGeom>
                    <a:avLst/>
                    <a:gdLst>
                      <a:gd name="connsiteX0" fmla="*/ 50 w 25209"/>
                      <a:gd name="connsiteY0" fmla="*/ 0 h 333633"/>
                      <a:gd name="connsiteX1" fmla="*/ 24764 w 25209"/>
                      <a:gd name="connsiteY1" fmla="*/ 61784 h 333633"/>
                      <a:gd name="connsiteX2" fmla="*/ 50 w 25209"/>
                      <a:gd name="connsiteY2" fmla="*/ 210065 h 333633"/>
                      <a:gd name="connsiteX3" fmla="*/ 12407 w 25209"/>
                      <a:gd name="connsiteY3" fmla="*/ 284206 h 333633"/>
                      <a:gd name="connsiteX4" fmla="*/ 12407 w 25209"/>
                      <a:gd name="connsiteY4" fmla="*/ 333633 h 3336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5209" h="333633">
                        <a:moveTo>
                          <a:pt x="50" y="0"/>
                        </a:moveTo>
                        <a:cubicBezTo>
                          <a:pt x="8288" y="20595"/>
                          <a:pt x="23063" y="39668"/>
                          <a:pt x="24764" y="61784"/>
                        </a:cubicBezTo>
                        <a:cubicBezTo>
                          <a:pt x="28167" y="106024"/>
                          <a:pt x="11324" y="164970"/>
                          <a:pt x="50" y="210065"/>
                        </a:cubicBezTo>
                        <a:cubicBezTo>
                          <a:pt x="4169" y="234779"/>
                          <a:pt x="12407" y="259151"/>
                          <a:pt x="12407" y="284206"/>
                        </a:cubicBezTo>
                        <a:cubicBezTo>
                          <a:pt x="12407" y="341001"/>
                          <a:pt x="-15510" y="305716"/>
                          <a:pt x="12407" y="333633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algn="ctr" defTabSz="914400" rtl="1" eaLnBrk="1" latinLnBrk="0" hangingPunct="1"/>
                    <a:endParaRPr lang="en-US" dirty="0"/>
                  </a:p>
                </p:txBody>
              </p:sp>
              <p:sp>
                <p:nvSpPr>
                  <p:cNvPr id="117" name="Freeform 116">
                    <a:extLst>
                      <a:ext uri="{FF2B5EF4-FFF2-40B4-BE49-F238E27FC236}">
                        <a16:creationId xmlns:a16="http://schemas.microsoft.com/office/drawing/2014/main" id="{080A21EF-F511-1A47-A4C4-08CD28A0EB3D}"/>
                      </a:ext>
                    </a:extLst>
                  </p:cNvPr>
                  <p:cNvSpPr/>
                  <p:nvPr/>
                </p:nvSpPr>
                <p:spPr>
                  <a:xfrm>
                    <a:off x="5145164" y="4082493"/>
                    <a:ext cx="25209" cy="333633"/>
                  </a:xfrm>
                  <a:custGeom>
                    <a:avLst/>
                    <a:gdLst>
                      <a:gd name="connsiteX0" fmla="*/ 50 w 25209"/>
                      <a:gd name="connsiteY0" fmla="*/ 0 h 333633"/>
                      <a:gd name="connsiteX1" fmla="*/ 24764 w 25209"/>
                      <a:gd name="connsiteY1" fmla="*/ 61784 h 333633"/>
                      <a:gd name="connsiteX2" fmla="*/ 50 w 25209"/>
                      <a:gd name="connsiteY2" fmla="*/ 210065 h 333633"/>
                      <a:gd name="connsiteX3" fmla="*/ 12407 w 25209"/>
                      <a:gd name="connsiteY3" fmla="*/ 284206 h 333633"/>
                      <a:gd name="connsiteX4" fmla="*/ 12407 w 25209"/>
                      <a:gd name="connsiteY4" fmla="*/ 333633 h 3336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5209" h="333633">
                        <a:moveTo>
                          <a:pt x="50" y="0"/>
                        </a:moveTo>
                        <a:cubicBezTo>
                          <a:pt x="8288" y="20595"/>
                          <a:pt x="23063" y="39668"/>
                          <a:pt x="24764" y="61784"/>
                        </a:cubicBezTo>
                        <a:cubicBezTo>
                          <a:pt x="28167" y="106024"/>
                          <a:pt x="11324" y="164970"/>
                          <a:pt x="50" y="210065"/>
                        </a:cubicBezTo>
                        <a:cubicBezTo>
                          <a:pt x="4169" y="234779"/>
                          <a:pt x="12407" y="259151"/>
                          <a:pt x="12407" y="284206"/>
                        </a:cubicBezTo>
                        <a:cubicBezTo>
                          <a:pt x="12407" y="341001"/>
                          <a:pt x="-15510" y="305716"/>
                          <a:pt x="12407" y="333633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algn="ctr" defTabSz="914400" rtl="1" eaLnBrk="1" latinLnBrk="0" hangingPunct="1"/>
                    <a:endParaRPr lang="en-US" dirty="0"/>
                  </a:p>
                </p:txBody>
              </p:sp>
              <p:sp>
                <p:nvSpPr>
                  <p:cNvPr id="118" name="Freeform 117">
                    <a:extLst>
                      <a:ext uri="{FF2B5EF4-FFF2-40B4-BE49-F238E27FC236}">
                        <a16:creationId xmlns:a16="http://schemas.microsoft.com/office/drawing/2014/main" id="{48073A66-AB9E-F34C-BEB5-C6C40C736BD0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302561" y="4084219"/>
                    <a:ext cx="25209" cy="333633"/>
                  </a:xfrm>
                  <a:custGeom>
                    <a:avLst/>
                    <a:gdLst>
                      <a:gd name="connsiteX0" fmla="*/ 50 w 25209"/>
                      <a:gd name="connsiteY0" fmla="*/ 0 h 333633"/>
                      <a:gd name="connsiteX1" fmla="*/ 24764 w 25209"/>
                      <a:gd name="connsiteY1" fmla="*/ 61784 h 333633"/>
                      <a:gd name="connsiteX2" fmla="*/ 50 w 25209"/>
                      <a:gd name="connsiteY2" fmla="*/ 210065 h 333633"/>
                      <a:gd name="connsiteX3" fmla="*/ 12407 w 25209"/>
                      <a:gd name="connsiteY3" fmla="*/ 284206 h 333633"/>
                      <a:gd name="connsiteX4" fmla="*/ 12407 w 25209"/>
                      <a:gd name="connsiteY4" fmla="*/ 333633 h 3336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5209" h="333633">
                        <a:moveTo>
                          <a:pt x="50" y="0"/>
                        </a:moveTo>
                        <a:cubicBezTo>
                          <a:pt x="8288" y="20595"/>
                          <a:pt x="23063" y="39668"/>
                          <a:pt x="24764" y="61784"/>
                        </a:cubicBezTo>
                        <a:cubicBezTo>
                          <a:pt x="28167" y="106024"/>
                          <a:pt x="11324" y="164970"/>
                          <a:pt x="50" y="210065"/>
                        </a:cubicBezTo>
                        <a:cubicBezTo>
                          <a:pt x="4169" y="234779"/>
                          <a:pt x="12407" y="259151"/>
                          <a:pt x="12407" y="284206"/>
                        </a:cubicBezTo>
                        <a:cubicBezTo>
                          <a:pt x="12407" y="341001"/>
                          <a:pt x="-15510" y="305716"/>
                          <a:pt x="12407" y="333633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algn="ctr" defTabSz="914400" rtl="0" eaLnBrk="1" latinLnBrk="0" hangingPunct="1"/>
                    <a:endParaRPr lang="en-US" dirty="0"/>
                  </a:p>
                </p:txBody>
              </p:sp>
              <p:sp>
                <p:nvSpPr>
                  <p:cNvPr id="119" name="Freeform 118">
                    <a:extLst>
                      <a:ext uri="{FF2B5EF4-FFF2-40B4-BE49-F238E27FC236}">
                        <a16:creationId xmlns:a16="http://schemas.microsoft.com/office/drawing/2014/main" id="{AE079A12-5983-B148-935A-C94F6BE82ED7}"/>
                      </a:ext>
                    </a:extLst>
                  </p:cNvPr>
                  <p:cNvSpPr/>
                  <p:nvPr/>
                </p:nvSpPr>
                <p:spPr>
                  <a:xfrm>
                    <a:off x="5464059" y="4076470"/>
                    <a:ext cx="25209" cy="333633"/>
                  </a:xfrm>
                  <a:custGeom>
                    <a:avLst/>
                    <a:gdLst>
                      <a:gd name="connsiteX0" fmla="*/ 50 w 25209"/>
                      <a:gd name="connsiteY0" fmla="*/ 0 h 333633"/>
                      <a:gd name="connsiteX1" fmla="*/ 24764 w 25209"/>
                      <a:gd name="connsiteY1" fmla="*/ 61784 h 333633"/>
                      <a:gd name="connsiteX2" fmla="*/ 50 w 25209"/>
                      <a:gd name="connsiteY2" fmla="*/ 210065 h 333633"/>
                      <a:gd name="connsiteX3" fmla="*/ 12407 w 25209"/>
                      <a:gd name="connsiteY3" fmla="*/ 284206 h 333633"/>
                      <a:gd name="connsiteX4" fmla="*/ 12407 w 25209"/>
                      <a:gd name="connsiteY4" fmla="*/ 333633 h 3336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5209" h="333633">
                        <a:moveTo>
                          <a:pt x="50" y="0"/>
                        </a:moveTo>
                        <a:cubicBezTo>
                          <a:pt x="8288" y="20595"/>
                          <a:pt x="23063" y="39668"/>
                          <a:pt x="24764" y="61784"/>
                        </a:cubicBezTo>
                        <a:cubicBezTo>
                          <a:pt x="28167" y="106024"/>
                          <a:pt x="11324" y="164970"/>
                          <a:pt x="50" y="210065"/>
                        </a:cubicBezTo>
                        <a:cubicBezTo>
                          <a:pt x="4169" y="234779"/>
                          <a:pt x="12407" y="259151"/>
                          <a:pt x="12407" y="284206"/>
                        </a:cubicBezTo>
                        <a:cubicBezTo>
                          <a:pt x="12407" y="341001"/>
                          <a:pt x="-15510" y="305716"/>
                          <a:pt x="12407" y="333633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algn="ctr" defTabSz="914400" rtl="0" eaLnBrk="1" latinLnBrk="0" hangingPunct="1"/>
                    <a:endParaRPr lang="en-US" dirty="0"/>
                  </a:p>
                </p:txBody>
              </p:sp>
              <p:sp>
                <p:nvSpPr>
                  <p:cNvPr id="120" name="Freeform 119">
                    <a:extLst>
                      <a:ext uri="{FF2B5EF4-FFF2-40B4-BE49-F238E27FC236}">
                        <a16:creationId xmlns:a16="http://schemas.microsoft.com/office/drawing/2014/main" id="{B3036358-56C2-744B-A3F7-035CAE1EAD0C}"/>
                      </a:ext>
                    </a:extLst>
                  </p:cNvPr>
                  <p:cNvSpPr/>
                  <p:nvPr/>
                </p:nvSpPr>
                <p:spPr>
                  <a:xfrm>
                    <a:off x="5621456" y="4076470"/>
                    <a:ext cx="25209" cy="333633"/>
                  </a:xfrm>
                  <a:custGeom>
                    <a:avLst/>
                    <a:gdLst>
                      <a:gd name="connsiteX0" fmla="*/ 50 w 25209"/>
                      <a:gd name="connsiteY0" fmla="*/ 0 h 333633"/>
                      <a:gd name="connsiteX1" fmla="*/ 24764 w 25209"/>
                      <a:gd name="connsiteY1" fmla="*/ 61784 h 333633"/>
                      <a:gd name="connsiteX2" fmla="*/ 50 w 25209"/>
                      <a:gd name="connsiteY2" fmla="*/ 210065 h 333633"/>
                      <a:gd name="connsiteX3" fmla="*/ 12407 w 25209"/>
                      <a:gd name="connsiteY3" fmla="*/ 284206 h 333633"/>
                      <a:gd name="connsiteX4" fmla="*/ 12407 w 25209"/>
                      <a:gd name="connsiteY4" fmla="*/ 333633 h 3336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5209" h="333633">
                        <a:moveTo>
                          <a:pt x="50" y="0"/>
                        </a:moveTo>
                        <a:cubicBezTo>
                          <a:pt x="8288" y="20595"/>
                          <a:pt x="23063" y="39668"/>
                          <a:pt x="24764" y="61784"/>
                        </a:cubicBezTo>
                        <a:cubicBezTo>
                          <a:pt x="28167" y="106024"/>
                          <a:pt x="11324" y="164970"/>
                          <a:pt x="50" y="210065"/>
                        </a:cubicBezTo>
                        <a:cubicBezTo>
                          <a:pt x="4169" y="234779"/>
                          <a:pt x="12407" y="259151"/>
                          <a:pt x="12407" y="284206"/>
                        </a:cubicBezTo>
                        <a:cubicBezTo>
                          <a:pt x="12407" y="341001"/>
                          <a:pt x="-15510" y="305716"/>
                          <a:pt x="12407" y="333633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algn="ctr" defTabSz="914400" rtl="1" eaLnBrk="1" latinLnBrk="0" hangingPunct="1"/>
                    <a:endParaRPr lang="en-US" dirty="0"/>
                  </a:p>
                </p:txBody>
              </p:sp>
            </p:grpSp>
            <p:grpSp>
              <p:nvGrpSpPr>
                <p:cNvPr id="93" name="Group 92">
                  <a:extLst>
                    <a:ext uri="{FF2B5EF4-FFF2-40B4-BE49-F238E27FC236}">
                      <a16:creationId xmlns:a16="http://schemas.microsoft.com/office/drawing/2014/main" id="{DBD36A32-6BAA-3743-9F7F-B3CEECAF729F}"/>
                    </a:ext>
                  </a:extLst>
                </p:cNvPr>
                <p:cNvGrpSpPr/>
                <p:nvPr/>
              </p:nvGrpSpPr>
              <p:grpSpPr>
                <a:xfrm>
                  <a:off x="2850687" y="4738629"/>
                  <a:ext cx="375604" cy="191130"/>
                  <a:chOff x="4987767" y="4076470"/>
                  <a:chExt cx="658898" cy="341382"/>
                </a:xfrm>
              </p:grpSpPr>
              <p:sp>
                <p:nvSpPr>
                  <p:cNvPr id="110" name="Freeform 109">
                    <a:extLst>
                      <a:ext uri="{FF2B5EF4-FFF2-40B4-BE49-F238E27FC236}">
                        <a16:creationId xmlns:a16="http://schemas.microsoft.com/office/drawing/2014/main" id="{8FCB6DDE-967F-054D-977C-D9116A05E161}"/>
                      </a:ext>
                    </a:extLst>
                  </p:cNvPr>
                  <p:cNvSpPr/>
                  <p:nvPr/>
                </p:nvSpPr>
                <p:spPr>
                  <a:xfrm>
                    <a:off x="4987767" y="4082493"/>
                    <a:ext cx="25209" cy="333633"/>
                  </a:xfrm>
                  <a:custGeom>
                    <a:avLst/>
                    <a:gdLst>
                      <a:gd name="connsiteX0" fmla="*/ 50 w 25209"/>
                      <a:gd name="connsiteY0" fmla="*/ 0 h 333633"/>
                      <a:gd name="connsiteX1" fmla="*/ 24764 w 25209"/>
                      <a:gd name="connsiteY1" fmla="*/ 61784 h 333633"/>
                      <a:gd name="connsiteX2" fmla="*/ 50 w 25209"/>
                      <a:gd name="connsiteY2" fmla="*/ 210065 h 333633"/>
                      <a:gd name="connsiteX3" fmla="*/ 12407 w 25209"/>
                      <a:gd name="connsiteY3" fmla="*/ 284206 h 333633"/>
                      <a:gd name="connsiteX4" fmla="*/ 12407 w 25209"/>
                      <a:gd name="connsiteY4" fmla="*/ 333633 h 3336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5209" h="333633">
                        <a:moveTo>
                          <a:pt x="50" y="0"/>
                        </a:moveTo>
                        <a:cubicBezTo>
                          <a:pt x="8288" y="20595"/>
                          <a:pt x="23063" y="39668"/>
                          <a:pt x="24764" y="61784"/>
                        </a:cubicBezTo>
                        <a:cubicBezTo>
                          <a:pt x="28167" y="106024"/>
                          <a:pt x="11324" y="164970"/>
                          <a:pt x="50" y="210065"/>
                        </a:cubicBezTo>
                        <a:cubicBezTo>
                          <a:pt x="4169" y="234779"/>
                          <a:pt x="12407" y="259151"/>
                          <a:pt x="12407" y="284206"/>
                        </a:cubicBezTo>
                        <a:cubicBezTo>
                          <a:pt x="12407" y="341001"/>
                          <a:pt x="-15510" y="305716"/>
                          <a:pt x="12407" y="333633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algn="ctr" defTabSz="914400" rtl="1" eaLnBrk="1" latinLnBrk="0" hangingPunct="1"/>
                    <a:endParaRPr lang="en-US" dirty="0"/>
                  </a:p>
                </p:txBody>
              </p:sp>
              <p:sp>
                <p:nvSpPr>
                  <p:cNvPr id="111" name="Freeform 110">
                    <a:extLst>
                      <a:ext uri="{FF2B5EF4-FFF2-40B4-BE49-F238E27FC236}">
                        <a16:creationId xmlns:a16="http://schemas.microsoft.com/office/drawing/2014/main" id="{FB9FB09D-9BA7-ED47-8EFC-32E1FE7023CC}"/>
                      </a:ext>
                    </a:extLst>
                  </p:cNvPr>
                  <p:cNvSpPr/>
                  <p:nvPr/>
                </p:nvSpPr>
                <p:spPr>
                  <a:xfrm>
                    <a:off x="5145164" y="4082493"/>
                    <a:ext cx="25209" cy="333633"/>
                  </a:xfrm>
                  <a:custGeom>
                    <a:avLst/>
                    <a:gdLst>
                      <a:gd name="connsiteX0" fmla="*/ 50 w 25209"/>
                      <a:gd name="connsiteY0" fmla="*/ 0 h 333633"/>
                      <a:gd name="connsiteX1" fmla="*/ 24764 w 25209"/>
                      <a:gd name="connsiteY1" fmla="*/ 61784 h 333633"/>
                      <a:gd name="connsiteX2" fmla="*/ 50 w 25209"/>
                      <a:gd name="connsiteY2" fmla="*/ 210065 h 333633"/>
                      <a:gd name="connsiteX3" fmla="*/ 12407 w 25209"/>
                      <a:gd name="connsiteY3" fmla="*/ 284206 h 333633"/>
                      <a:gd name="connsiteX4" fmla="*/ 12407 w 25209"/>
                      <a:gd name="connsiteY4" fmla="*/ 333633 h 3336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5209" h="333633">
                        <a:moveTo>
                          <a:pt x="50" y="0"/>
                        </a:moveTo>
                        <a:cubicBezTo>
                          <a:pt x="8288" y="20595"/>
                          <a:pt x="23063" y="39668"/>
                          <a:pt x="24764" y="61784"/>
                        </a:cubicBezTo>
                        <a:cubicBezTo>
                          <a:pt x="28167" y="106024"/>
                          <a:pt x="11324" y="164970"/>
                          <a:pt x="50" y="210065"/>
                        </a:cubicBezTo>
                        <a:cubicBezTo>
                          <a:pt x="4169" y="234779"/>
                          <a:pt x="12407" y="259151"/>
                          <a:pt x="12407" y="284206"/>
                        </a:cubicBezTo>
                        <a:cubicBezTo>
                          <a:pt x="12407" y="341001"/>
                          <a:pt x="-15510" y="305716"/>
                          <a:pt x="12407" y="333633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algn="ctr" defTabSz="914400" rtl="1" eaLnBrk="1" latinLnBrk="0" hangingPunct="1"/>
                    <a:endParaRPr lang="en-US" dirty="0"/>
                  </a:p>
                </p:txBody>
              </p:sp>
              <p:sp>
                <p:nvSpPr>
                  <p:cNvPr id="112" name="Freeform 111">
                    <a:extLst>
                      <a:ext uri="{FF2B5EF4-FFF2-40B4-BE49-F238E27FC236}">
                        <a16:creationId xmlns:a16="http://schemas.microsoft.com/office/drawing/2014/main" id="{A31C85F8-4D1C-4848-83D4-186CF83A890F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302561" y="4084219"/>
                    <a:ext cx="25209" cy="333633"/>
                  </a:xfrm>
                  <a:custGeom>
                    <a:avLst/>
                    <a:gdLst>
                      <a:gd name="connsiteX0" fmla="*/ 50 w 25209"/>
                      <a:gd name="connsiteY0" fmla="*/ 0 h 333633"/>
                      <a:gd name="connsiteX1" fmla="*/ 24764 w 25209"/>
                      <a:gd name="connsiteY1" fmla="*/ 61784 h 333633"/>
                      <a:gd name="connsiteX2" fmla="*/ 50 w 25209"/>
                      <a:gd name="connsiteY2" fmla="*/ 210065 h 333633"/>
                      <a:gd name="connsiteX3" fmla="*/ 12407 w 25209"/>
                      <a:gd name="connsiteY3" fmla="*/ 284206 h 333633"/>
                      <a:gd name="connsiteX4" fmla="*/ 12407 w 25209"/>
                      <a:gd name="connsiteY4" fmla="*/ 333633 h 3336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5209" h="333633">
                        <a:moveTo>
                          <a:pt x="50" y="0"/>
                        </a:moveTo>
                        <a:cubicBezTo>
                          <a:pt x="8288" y="20595"/>
                          <a:pt x="23063" y="39668"/>
                          <a:pt x="24764" y="61784"/>
                        </a:cubicBezTo>
                        <a:cubicBezTo>
                          <a:pt x="28167" y="106024"/>
                          <a:pt x="11324" y="164970"/>
                          <a:pt x="50" y="210065"/>
                        </a:cubicBezTo>
                        <a:cubicBezTo>
                          <a:pt x="4169" y="234779"/>
                          <a:pt x="12407" y="259151"/>
                          <a:pt x="12407" y="284206"/>
                        </a:cubicBezTo>
                        <a:cubicBezTo>
                          <a:pt x="12407" y="341001"/>
                          <a:pt x="-15510" y="305716"/>
                          <a:pt x="12407" y="333633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algn="ctr" defTabSz="914400" rtl="1" eaLnBrk="1" latinLnBrk="0" hangingPunct="1"/>
                    <a:endParaRPr lang="en-US" dirty="0"/>
                  </a:p>
                </p:txBody>
              </p:sp>
              <p:sp>
                <p:nvSpPr>
                  <p:cNvPr id="113" name="Freeform 112">
                    <a:extLst>
                      <a:ext uri="{FF2B5EF4-FFF2-40B4-BE49-F238E27FC236}">
                        <a16:creationId xmlns:a16="http://schemas.microsoft.com/office/drawing/2014/main" id="{4CBA82C3-EDA6-F846-B3CF-D93B02B7DED1}"/>
                      </a:ext>
                    </a:extLst>
                  </p:cNvPr>
                  <p:cNvSpPr/>
                  <p:nvPr/>
                </p:nvSpPr>
                <p:spPr>
                  <a:xfrm>
                    <a:off x="5464059" y="4076470"/>
                    <a:ext cx="25209" cy="333633"/>
                  </a:xfrm>
                  <a:custGeom>
                    <a:avLst/>
                    <a:gdLst>
                      <a:gd name="connsiteX0" fmla="*/ 50 w 25209"/>
                      <a:gd name="connsiteY0" fmla="*/ 0 h 333633"/>
                      <a:gd name="connsiteX1" fmla="*/ 24764 w 25209"/>
                      <a:gd name="connsiteY1" fmla="*/ 61784 h 333633"/>
                      <a:gd name="connsiteX2" fmla="*/ 50 w 25209"/>
                      <a:gd name="connsiteY2" fmla="*/ 210065 h 333633"/>
                      <a:gd name="connsiteX3" fmla="*/ 12407 w 25209"/>
                      <a:gd name="connsiteY3" fmla="*/ 284206 h 333633"/>
                      <a:gd name="connsiteX4" fmla="*/ 12407 w 25209"/>
                      <a:gd name="connsiteY4" fmla="*/ 333633 h 3336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5209" h="333633">
                        <a:moveTo>
                          <a:pt x="50" y="0"/>
                        </a:moveTo>
                        <a:cubicBezTo>
                          <a:pt x="8288" y="20595"/>
                          <a:pt x="23063" y="39668"/>
                          <a:pt x="24764" y="61784"/>
                        </a:cubicBezTo>
                        <a:cubicBezTo>
                          <a:pt x="28167" y="106024"/>
                          <a:pt x="11324" y="164970"/>
                          <a:pt x="50" y="210065"/>
                        </a:cubicBezTo>
                        <a:cubicBezTo>
                          <a:pt x="4169" y="234779"/>
                          <a:pt x="12407" y="259151"/>
                          <a:pt x="12407" y="284206"/>
                        </a:cubicBezTo>
                        <a:cubicBezTo>
                          <a:pt x="12407" y="341001"/>
                          <a:pt x="-15510" y="305716"/>
                          <a:pt x="12407" y="333633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algn="ctr" defTabSz="914400" rtl="1" eaLnBrk="1" latinLnBrk="0" hangingPunct="1"/>
                    <a:endParaRPr lang="en-US" dirty="0"/>
                  </a:p>
                </p:txBody>
              </p:sp>
              <p:sp>
                <p:nvSpPr>
                  <p:cNvPr id="114" name="Freeform 113">
                    <a:extLst>
                      <a:ext uri="{FF2B5EF4-FFF2-40B4-BE49-F238E27FC236}">
                        <a16:creationId xmlns:a16="http://schemas.microsoft.com/office/drawing/2014/main" id="{76999C13-1F63-2944-849C-EF2B9B894629}"/>
                      </a:ext>
                    </a:extLst>
                  </p:cNvPr>
                  <p:cNvSpPr/>
                  <p:nvPr/>
                </p:nvSpPr>
                <p:spPr>
                  <a:xfrm>
                    <a:off x="5621456" y="4076470"/>
                    <a:ext cx="25209" cy="333633"/>
                  </a:xfrm>
                  <a:custGeom>
                    <a:avLst/>
                    <a:gdLst>
                      <a:gd name="connsiteX0" fmla="*/ 50 w 25209"/>
                      <a:gd name="connsiteY0" fmla="*/ 0 h 333633"/>
                      <a:gd name="connsiteX1" fmla="*/ 24764 w 25209"/>
                      <a:gd name="connsiteY1" fmla="*/ 61784 h 333633"/>
                      <a:gd name="connsiteX2" fmla="*/ 50 w 25209"/>
                      <a:gd name="connsiteY2" fmla="*/ 210065 h 333633"/>
                      <a:gd name="connsiteX3" fmla="*/ 12407 w 25209"/>
                      <a:gd name="connsiteY3" fmla="*/ 284206 h 333633"/>
                      <a:gd name="connsiteX4" fmla="*/ 12407 w 25209"/>
                      <a:gd name="connsiteY4" fmla="*/ 333633 h 3336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5209" h="333633">
                        <a:moveTo>
                          <a:pt x="50" y="0"/>
                        </a:moveTo>
                        <a:cubicBezTo>
                          <a:pt x="8288" y="20595"/>
                          <a:pt x="23063" y="39668"/>
                          <a:pt x="24764" y="61784"/>
                        </a:cubicBezTo>
                        <a:cubicBezTo>
                          <a:pt x="28167" y="106024"/>
                          <a:pt x="11324" y="164970"/>
                          <a:pt x="50" y="210065"/>
                        </a:cubicBezTo>
                        <a:cubicBezTo>
                          <a:pt x="4169" y="234779"/>
                          <a:pt x="12407" y="259151"/>
                          <a:pt x="12407" y="284206"/>
                        </a:cubicBezTo>
                        <a:cubicBezTo>
                          <a:pt x="12407" y="341001"/>
                          <a:pt x="-15510" y="305716"/>
                          <a:pt x="12407" y="333633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algn="ctr" defTabSz="914400" rtl="1" eaLnBrk="1" latinLnBrk="0" hangingPunct="1"/>
                    <a:endParaRPr lang="en-US" dirty="0"/>
                  </a:p>
                </p:txBody>
              </p:sp>
            </p:grpSp>
            <p:grpSp>
              <p:nvGrpSpPr>
                <p:cNvPr id="94" name="Group 93">
                  <a:extLst>
                    <a:ext uri="{FF2B5EF4-FFF2-40B4-BE49-F238E27FC236}">
                      <a16:creationId xmlns:a16="http://schemas.microsoft.com/office/drawing/2014/main" id="{09401D30-6DEB-7B44-84DD-AA0B54C34217}"/>
                    </a:ext>
                  </a:extLst>
                </p:cNvPr>
                <p:cNvGrpSpPr/>
                <p:nvPr/>
              </p:nvGrpSpPr>
              <p:grpSpPr>
                <a:xfrm>
                  <a:off x="3306356" y="4738629"/>
                  <a:ext cx="375604" cy="191130"/>
                  <a:chOff x="4987767" y="4076470"/>
                  <a:chExt cx="658898" cy="341382"/>
                </a:xfrm>
              </p:grpSpPr>
              <p:sp>
                <p:nvSpPr>
                  <p:cNvPr id="105" name="Freeform 104">
                    <a:extLst>
                      <a:ext uri="{FF2B5EF4-FFF2-40B4-BE49-F238E27FC236}">
                        <a16:creationId xmlns:a16="http://schemas.microsoft.com/office/drawing/2014/main" id="{EC6B20C3-376D-684B-9049-1FE385521DF3}"/>
                      </a:ext>
                    </a:extLst>
                  </p:cNvPr>
                  <p:cNvSpPr/>
                  <p:nvPr/>
                </p:nvSpPr>
                <p:spPr>
                  <a:xfrm>
                    <a:off x="4987767" y="4082493"/>
                    <a:ext cx="25209" cy="333633"/>
                  </a:xfrm>
                  <a:custGeom>
                    <a:avLst/>
                    <a:gdLst>
                      <a:gd name="connsiteX0" fmla="*/ 50 w 25209"/>
                      <a:gd name="connsiteY0" fmla="*/ 0 h 333633"/>
                      <a:gd name="connsiteX1" fmla="*/ 24764 w 25209"/>
                      <a:gd name="connsiteY1" fmla="*/ 61784 h 333633"/>
                      <a:gd name="connsiteX2" fmla="*/ 50 w 25209"/>
                      <a:gd name="connsiteY2" fmla="*/ 210065 h 333633"/>
                      <a:gd name="connsiteX3" fmla="*/ 12407 w 25209"/>
                      <a:gd name="connsiteY3" fmla="*/ 284206 h 333633"/>
                      <a:gd name="connsiteX4" fmla="*/ 12407 w 25209"/>
                      <a:gd name="connsiteY4" fmla="*/ 333633 h 3336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5209" h="333633">
                        <a:moveTo>
                          <a:pt x="50" y="0"/>
                        </a:moveTo>
                        <a:cubicBezTo>
                          <a:pt x="8288" y="20595"/>
                          <a:pt x="23063" y="39668"/>
                          <a:pt x="24764" y="61784"/>
                        </a:cubicBezTo>
                        <a:cubicBezTo>
                          <a:pt x="28167" y="106024"/>
                          <a:pt x="11324" y="164970"/>
                          <a:pt x="50" y="210065"/>
                        </a:cubicBezTo>
                        <a:cubicBezTo>
                          <a:pt x="4169" y="234779"/>
                          <a:pt x="12407" y="259151"/>
                          <a:pt x="12407" y="284206"/>
                        </a:cubicBezTo>
                        <a:cubicBezTo>
                          <a:pt x="12407" y="341001"/>
                          <a:pt x="-15510" y="305716"/>
                          <a:pt x="12407" y="333633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algn="ctr" defTabSz="914400" rtl="1" eaLnBrk="1" latinLnBrk="0" hangingPunct="1"/>
                    <a:endParaRPr lang="en-US" dirty="0"/>
                  </a:p>
                </p:txBody>
              </p:sp>
              <p:sp>
                <p:nvSpPr>
                  <p:cNvPr id="106" name="Freeform 105">
                    <a:extLst>
                      <a:ext uri="{FF2B5EF4-FFF2-40B4-BE49-F238E27FC236}">
                        <a16:creationId xmlns:a16="http://schemas.microsoft.com/office/drawing/2014/main" id="{EFF993B4-7216-2242-9FE1-4C96007DE0EB}"/>
                      </a:ext>
                    </a:extLst>
                  </p:cNvPr>
                  <p:cNvSpPr/>
                  <p:nvPr/>
                </p:nvSpPr>
                <p:spPr>
                  <a:xfrm>
                    <a:off x="5145164" y="4082493"/>
                    <a:ext cx="25209" cy="333633"/>
                  </a:xfrm>
                  <a:custGeom>
                    <a:avLst/>
                    <a:gdLst>
                      <a:gd name="connsiteX0" fmla="*/ 50 w 25209"/>
                      <a:gd name="connsiteY0" fmla="*/ 0 h 333633"/>
                      <a:gd name="connsiteX1" fmla="*/ 24764 w 25209"/>
                      <a:gd name="connsiteY1" fmla="*/ 61784 h 333633"/>
                      <a:gd name="connsiteX2" fmla="*/ 50 w 25209"/>
                      <a:gd name="connsiteY2" fmla="*/ 210065 h 333633"/>
                      <a:gd name="connsiteX3" fmla="*/ 12407 w 25209"/>
                      <a:gd name="connsiteY3" fmla="*/ 284206 h 333633"/>
                      <a:gd name="connsiteX4" fmla="*/ 12407 w 25209"/>
                      <a:gd name="connsiteY4" fmla="*/ 333633 h 3336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5209" h="333633">
                        <a:moveTo>
                          <a:pt x="50" y="0"/>
                        </a:moveTo>
                        <a:cubicBezTo>
                          <a:pt x="8288" y="20595"/>
                          <a:pt x="23063" y="39668"/>
                          <a:pt x="24764" y="61784"/>
                        </a:cubicBezTo>
                        <a:cubicBezTo>
                          <a:pt x="28167" y="106024"/>
                          <a:pt x="11324" y="164970"/>
                          <a:pt x="50" y="210065"/>
                        </a:cubicBezTo>
                        <a:cubicBezTo>
                          <a:pt x="4169" y="234779"/>
                          <a:pt x="12407" y="259151"/>
                          <a:pt x="12407" y="284206"/>
                        </a:cubicBezTo>
                        <a:cubicBezTo>
                          <a:pt x="12407" y="341001"/>
                          <a:pt x="-15510" y="305716"/>
                          <a:pt x="12407" y="333633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algn="ctr" defTabSz="914400" rtl="1" eaLnBrk="1" latinLnBrk="0" hangingPunct="1"/>
                    <a:endParaRPr lang="en-US" dirty="0"/>
                  </a:p>
                </p:txBody>
              </p:sp>
              <p:sp>
                <p:nvSpPr>
                  <p:cNvPr id="107" name="Freeform 106">
                    <a:extLst>
                      <a:ext uri="{FF2B5EF4-FFF2-40B4-BE49-F238E27FC236}">
                        <a16:creationId xmlns:a16="http://schemas.microsoft.com/office/drawing/2014/main" id="{89E3925E-416E-7D4B-B992-E8D0AE82EEE2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302561" y="4084219"/>
                    <a:ext cx="25209" cy="333633"/>
                  </a:xfrm>
                  <a:custGeom>
                    <a:avLst/>
                    <a:gdLst>
                      <a:gd name="connsiteX0" fmla="*/ 50 w 25209"/>
                      <a:gd name="connsiteY0" fmla="*/ 0 h 333633"/>
                      <a:gd name="connsiteX1" fmla="*/ 24764 w 25209"/>
                      <a:gd name="connsiteY1" fmla="*/ 61784 h 333633"/>
                      <a:gd name="connsiteX2" fmla="*/ 50 w 25209"/>
                      <a:gd name="connsiteY2" fmla="*/ 210065 h 333633"/>
                      <a:gd name="connsiteX3" fmla="*/ 12407 w 25209"/>
                      <a:gd name="connsiteY3" fmla="*/ 284206 h 333633"/>
                      <a:gd name="connsiteX4" fmla="*/ 12407 w 25209"/>
                      <a:gd name="connsiteY4" fmla="*/ 333633 h 3336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5209" h="333633">
                        <a:moveTo>
                          <a:pt x="50" y="0"/>
                        </a:moveTo>
                        <a:cubicBezTo>
                          <a:pt x="8288" y="20595"/>
                          <a:pt x="23063" y="39668"/>
                          <a:pt x="24764" y="61784"/>
                        </a:cubicBezTo>
                        <a:cubicBezTo>
                          <a:pt x="28167" y="106024"/>
                          <a:pt x="11324" y="164970"/>
                          <a:pt x="50" y="210065"/>
                        </a:cubicBezTo>
                        <a:cubicBezTo>
                          <a:pt x="4169" y="234779"/>
                          <a:pt x="12407" y="259151"/>
                          <a:pt x="12407" y="284206"/>
                        </a:cubicBezTo>
                        <a:cubicBezTo>
                          <a:pt x="12407" y="341001"/>
                          <a:pt x="-15510" y="305716"/>
                          <a:pt x="12407" y="333633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algn="ctr" defTabSz="914400" rtl="1" eaLnBrk="1" latinLnBrk="0" hangingPunct="1"/>
                    <a:endParaRPr lang="en-US" dirty="0"/>
                  </a:p>
                </p:txBody>
              </p:sp>
              <p:sp>
                <p:nvSpPr>
                  <p:cNvPr id="108" name="Freeform 107">
                    <a:extLst>
                      <a:ext uri="{FF2B5EF4-FFF2-40B4-BE49-F238E27FC236}">
                        <a16:creationId xmlns:a16="http://schemas.microsoft.com/office/drawing/2014/main" id="{F7B15F84-0B9C-5E49-B491-F9DA06A320E6}"/>
                      </a:ext>
                    </a:extLst>
                  </p:cNvPr>
                  <p:cNvSpPr/>
                  <p:nvPr/>
                </p:nvSpPr>
                <p:spPr>
                  <a:xfrm>
                    <a:off x="5464059" y="4076470"/>
                    <a:ext cx="25209" cy="333633"/>
                  </a:xfrm>
                  <a:custGeom>
                    <a:avLst/>
                    <a:gdLst>
                      <a:gd name="connsiteX0" fmla="*/ 50 w 25209"/>
                      <a:gd name="connsiteY0" fmla="*/ 0 h 333633"/>
                      <a:gd name="connsiteX1" fmla="*/ 24764 w 25209"/>
                      <a:gd name="connsiteY1" fmla="*/ 61784 h 333633"/>
                      <a:gd name="connsiteX2" fmla="*/ 50 w 25209"/>
                      <a:gd name="connsiteY2" fmla="*/ 210065 h 333633"/>
                      <a:gd name="connsiteX3" fmla="*/ 12407 w 25209"/>
                      <a:gd name="connsiteY3" fmla="*/ 284206 h 333633"/>
                      <a:gd name="connsiteX4" fmla="*/ 12407 w 25209"/>
                      <a:gd name="connsiteY4" fmla="*/ 333633 h 3336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5209" h="333633">
                        <a:moveTo>
                          <a:pt x="50" y="0"/>
                        </a:moveTo>
                        <a:cubicBezTo>
                          <a:pt x="8288" y="20595"/>
                          <a:pt x="23063" y="39668"/>
                          <a:pt x="24764" y="61784"/>
                        </a:cubicBezTo>
                        <a:cubicBezTo>
                          <a:pt x="28167" y="106024"/>
                          <a:pt x="11324" y="164970"/>
                          <a:pt x="50" y="210065"/>
                        </a:cubicBezTo>
                        <a:cubicBezTo>
                          <a:pt x="4169" y="234779"/>
                          <a:pt x="12407" y="259151"/>
                          <a:pt x="12407" y="284206"/>
                        </a:cubicBezTo>
                        <a:cubicBezTo>
                          <a:pt x="12407" y="341001"/>
                          <a:pt x="-15510" y="305716"/>
                          <a:pt x="12407" y="333633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algn="ctr" defTabSz="914400" rtl="1" eaLnBrk="1" latinLnBrk="0" hangingPunct="1"/>
                    <a:endParaRPr lang="en-US" dirty="0"/>
                  </a:p>
                </p:txBody>
              </p:sp>
              <p:sp>
                <p:nvSpPr>
                  <p:cNvPr id="109" name="Freeform 108">
                    <a:extLst>
                      <a:ext uri="{FF2B5EF4-FFF2-40B4-BE49-F238E27FC236}">
                        <a16:creationId xmlns:a16="http://schemas.microsoft.com/office/drawing/2014/main" id="{BBB945CC-40F9-AB42-BE73-D41F79E05479}"/>
                      </a:ext>
                    </a:extLst>
                  </p:cNvPr>
                  <p:cNvSpPr/>
                  <p:nvPr/>
                </p:nvSpPr>
                <p:spPr>
                  <a:xfrm>
                    <a:off x="5621456" y="4076470"/>
                    <a:ext cx="25209" cy="333633"/>
                  </a:xfrm>
                  <a:custGeom>
                    <a:avLst/>
                    <a:gdLst>
                      <a:gd name="connsiteX0" fmla="*/ 50 w 25209"/>
                      <a:gd name="connsiteY0" fmla="*/ 0 h 333633"/>
                      <a:gd name="connsiteX1" fmla="*/ 24764 w 25209"/>
                      <a:gd name="connsiteY1" fmla="*/ 61784 h 333633"/>
                      <a:gd name="connsiteX2" fmla="*/ 50 w 25209"/>
                      <a:gd name="connsiteY2" fmla="*/ 210065 h 333633"/>
                      <a:gd name="connsiteX3" fmla="*/ 12407 w 25209"/>
                      <a:gd name="connsiteY3" fmla="*/ 284206 h 333633"/>
                      <a:gd name="connsiteX4" fmla="*/ 12407 w 25209"/>
                      <a:gd name="connsiteY4" fmla="*/ 333633 h 3336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5209" h="333633">
                        <a:moveTo>
                          <a:pt x="50" y="0"/>
                        </a:moveTo>
                        <a:cubicBezTo>
                          <a:pt x="8288" y="20595"/>
                          <a:pt x="23063" y="39668"/>
                          <a:pt x="24764" y="61784"/>
                        </a:cubicBezTo>
                        <a:cubicBezTo>
                          <a:pt x="28167" y="106024"/>
                          <a:pt x="11324" y="164970"/>
                          <a:pt x="50" y="210065"/>
                        </a:cubicBezTo>
                        <a:cubicBezTo>
                          <a:pt x="4169" y="234779"/>
                          <a:pt x="12407" y="259151"/>
                          <a:pt x="12407" y="284206"/>
                        </a:cubicBezTo>
                        <a:cubicBezTo>
                          <a:pt x="12407" y="341001"/>
                          <a:pt x="-15510" y="305716"/>
                          <a:pt x="12407" y="333633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algn="ctr" defTabSz="914400" rtl="1" eaLnBrk="1" latinLnBrk="0" hangingPunct="1"/>
                    <a:endParaRPr lang="en-US" dirty="0"/>
                  </a:p>
                </p:txBody>
              </p:sp>
            </p:grpSp>
            <p:sp>
              <p:nvSpPr>
                <p:cNvPr id="95" name="Freeform 94">
                  <a:extLst>
                    <a:ext uri="{FF2B5EF4-FFF2-40B4-BE49-F238E27FC236}">
                      <a16:creationId xmlns:a16="http://schemas.microsoft.com/office/drawing/2014/main" id="{A1407F15-A3D1-3949-AA50-4D5580AC43F0}"/>
                    </a:ext>
                  </a:extLst>
                </p:cNvPr>
                <p:cNvSpPr/>
                <p:nvPr/>
              </p:nvSpPr>
              <p:spPr>
                <a:xfrm>
                  <a:off x="3744078" y="4738629"/>
                  <a:ext cx="14371" cy="186792"/>
                </a:xfrm>
                <a:custGeom>
                  <a:avLst/>
                  <a:gdLst>
                    <a:gd name="connsiteX0" fmla="*/ 50 w 25209"/>
                    <a:gd name="connsiteY0" fmla="*/ 0 h 333633"/>
                    <a:gd name="connsiteX1" fmla="*/ 24764 w 25209"/>
                    <a:gd name="connsiteY1" fmla="*/ 61784 h 333633"/>
                    <a:gd name="connsiteX2" fmla="*/ 50 w 25209"/>
                    <a:gd name="connsiteY2" fmla="*/ 210065 h 333633"/>
                    <a:gd name="connsiteX3" fmla="*/ 12407 w 25209"/>
                    <a:gd name="connsiteY3" fmla="*/ 284206 h 333633"/>
                    <a:gd name="connsiteX4" fmla="*/ 12407 w 25209"/>
                    <a:gd name="connsiteY4" fmla="*/ 333633 h 3336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5209" h="333633">
                      <a:moveTo>
                        <a:pt x="50" y="0"/>
                      </a:moveTo>
                      <a:cubicBezTo>
                        <a:pt x="8288" y="20595"/>
                        <a:pt x="23063" y="39668"/>
                        <a:pt x="24764" y="61784"/>
                      </a:cubicBezTo>
                      <a:cubicBezTo>
                        <a:pt x="28167" y="106024"/>
                        <a:pt x="11324" y="164970"/>
                        <a:pt x="50" y="210065"/>
                      </a:cubicBezTo>
                      <a:cubicBezTo>
                        <a:pt x="4169" y="234779"/>
                        <a:pt x="12407" y="259151"/>
                        <a:pt x="12407" y="284206"/>
                      </a:cubicBezTo>
                      <a:cubicBezTo>
                        <a:pt x="12407" y="341001"/>
                        <a:pt x="-15510" y="305716"/>
                        <a:pt x="12407" y="333633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algn="ctr" defTabSz="914400" rtl="0" eaLnBrk="1" latinLnBrk="0" hangingPunct="1"/>
                  <a:endParaRPr lang="en-US" dirty="0"/>
                </a:p>
              </p:txBody>
            </p:sp>
            <p:sp>
              <p:nvSpPr>
                <p:cNvPr id="104" name="Freeform 103">
                  <a:extLst>
                    <a:ext uri="{FF2B5EF4-FFF2-40B4-BE49-F238E27FC236}">
                      <a16:creationId xmlns:a16="http://schemas.microsoft.com/office/drawing/2014/main" id="{42A79B62-F2E1-2A4A-9035-04CE1B43DAD3}"/>
                    </a:ext>
                  </a:extLst>
                </p:cNvPr>
                <p:cNvSpPr/>
                <p:nvPr/>
              </p:nvSpPr>
              <p:spPr>
                <a:xfrm>
                  <a:off x="3833802" y="4738629"/>
                  <a:ext cx="14371" cy="186792"/>
                </a:xfrm>
                <a:custGeom>
                  <a:avLst/>
                  <a:gdLst>
                    <a:gd name="connsiteX0" fmla="*/ 50 w 25209"/>
                    <a:gd name="connsiteY0" fmla="*/ 0 h 333633"/>
                    <a:gd name="connsiteX1" fmla="*/ 24764 w 25209"/>
                    <a:gd name="connsiteY1" fmla="*/ 61784 h 333633"/>
                    <a:gd name="connsiteX2" fmla="*/ 50 w 25209"/>
                    <a:gd name="connsiteY2" fmla="*/ 210065 h 333633"/>
                    <a:gd name="connsiteX3" fmla="*/ 12407 w 25209"/>
                    <a:gd name="connsiteY3" fmla="*/ 284206 h 333633"/>
                    <a:gd name="connsiteX4" fmla="*/ 12407 w 25209"/>
                    <a:gd name="connsiteY4" fmla="*/ 333633 h 3336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5209" h="333633">
                      <a:moveTo>
                        <a:pt x="50" y="0"/>
                      </a:moveTo>
                      <a:cubicBezTo>
                        <a:pt x="8288" y="20595"/>
                        <a:pt x="23063" y="39668"/>
                        <a:pt x="24764" y="61784"/>
                      </a:cubicBezTo>
                      <a:cubicBezTo>
                        <a:pt x="28167" y="106024"/>
                        <a:pt x="11324" y="164970"/>
                        <a:pt x="50" y="210065"/>
                      </a:cubicBezTo>
                      <a:cubicBezTo>
                        <a:pt x="4169" y="234779"/>
                        <a:pt x="12407" y="259151"/>
                        <a:pt x="12407" y="284206"/>
                      </a:cubicBezTo>
                      <a:cubicBezTo>
                        <a:pt x="12407" y="341001"/>
                        <a:pt x="-15510" y="305716"/>
                        <a:pt x="12407" y="333633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algn="ctr" defTabSz="914400" rtl="0" eaLnBrk="1" latinLnBrk="0" hangingPunct="1"/>
                  <a:endParaRPr lang="en-US" dirty="0"/>
                </a:p>
              </p:txBody>
            </p:sp>
          </p:grpSp>
          <p:sp>
            <p:nvSpPr>
              <p:cNvPr id="89" name="Content Placeholder 2">
                <a:extLst>
                  <a:ext uri="{FF2B5EF4-FFF2-40B4-BE49-F238E27FC236}">
                    <a16:creationId xmlns:a16="http://schemas.microsoft.com/office/drawing/2014/main" id="{A173E520-F348-5E4C-8CF7-FC894F8B8EF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95662" y="3908641"/>
                <a:ext cx="1041784" cy="39824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Times New Roman"/>
                    <a:ea typeface="+mn-ea"/>
                    <a:cs typeface="Times New Roman"/>
                  </a:defRPr>
                </a:lvl1pPr>
                <a:lvl2pPr marL="717550" indent="-26035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SzPct val="50000"/>
                  <a:buFont typeface="Wingdings" charset="2"/>
                  <a:buChar char="q"/>
                  <a:defRPr sz="2000" kern="1200">
                    <a:solidFill>
                      <a:schemeClr val="tx1"/>
                    </a:solidFill>
                    <a:latin typeface="Times New Roman"/>
                    <a:ea typeface="+mn-ea"/>
                    <a:cs typeface="Times New Roman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Times New Roman"/>
                    <a:ea typeface="+mn-ea"/>
                    <a:cs typeface="Times New Roman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Times New Roman"/>
                    <a:ea typeface="+mn-ea"/>
                    <a:cs typeface="Times New Roman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Times New Roman"/>
                    <a:ea typeface="+mn-ea"/>
                    <a:cs typeface="Times New Roman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1600" dirty="0"/>
                  <a:t>Unary:</a:t>
                </a:r>
              </a:p>
            </p:txBody>
          </p:sp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A25DACDC-D7C4-3042-9580-C354FF3FBCB4}"/>
                </a:ext>
              </a:extLst>
            </p:cNvPr>
            <p:cNvGrpSpPr/>
            <p:nvPr/>
          </p:nvGrpSpPr>
          <p:grpSpPr>
            <a:xfrm>
              <a:off x="1419603" y="4438306"/>
              <a:ext cx="2244832" cy="424941"/>
              <a:chOff x="1428555" y="5524913"/>
              <a:chExt cx="2244832" cy="424941"/>
            </a:xfrm>
          </p:grpSpPr>
          <p:sp>
            <p:nvSpPr>
              <p:cNvPr id="134" name="Content Placeholder 2">
                <a:extLst>
                  <a:ext uri="{FF2B5EF4-FFF2-40B4-BE49-F238E27FC236}">
                    <a16:creationId xmlns:a16="http://schemas.microsoft.com/office/drawing/2014/main" id="{C3C0A402-5045-1D4C-A332-7EA0B0CD2EF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28555" y="5551613"/>
                <a:ext cx="1041784" cy="39824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Times New Roman"/>
                    <a:ea typeface="+mn-ea"/>
                    <a:cs typeface="Times New Roman"/>
                  </a:defRPr>
                </a:lvl1pPr>
                <a:lvl2pPr marL="717550" indent="-26035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SzPct val="50000"/>
                  <a:buFont typeface="Wingdings" charset="2"/>
                  <a:buChar char="q"/>
                  <a:defRPr sz="2000" kern="1200">
                    <a:solidFill>
                      <a:schemeClr val="tx1"/>
                    </a:solidFill>
                    <a:latin typeface="Times New Roman"/>
                    <a:ea typeface="+mn-ea"/>
                    <a:cs typeface="Times New Roman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Times New Roman"/>
                    <a:ea typeface="+mn-ea"/>
                    <a:cs typeface="Times New Roman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Times New Roman"/>
                    <a:ea typeface="+mn-ea"/>
                    <a:cs typeface="Times New Roman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Times New Roman"/>
                    <a:ea typeface="+mn-ea"/>
                    <a:cs typeface="Times New Roman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1600" dirty="0"/>
                  <a:t>Roman:</a:t>
                </a:r>
              </a:p>
            </p:txBody>
          </p:sp>
          <p:sp>
            <p:nvSpPr>
              <p:cNvPr id="135" name="Content Placeholder 2">
                <a:extLst>
                  <a:ext uri="{FF2B5EF4-FFF2-40B4-BE49-F238E27FC236}">
                    <a16:creationId xmlns:a16="http://schemas.microsoft.com/office/drawing/2014/main" id="{58DD16FA-42DF-B842-84BE-305C1AC67D4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631603" y="5524913"/>
                <a:ext cx="1041784" cy="39824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Times New Roman"/>
                    <a:ea typeface="+mn-ea"/>
                    <a:cs typeface="Times New Roman"/>
                  </a:defRPr>
                </a:lvl1pPr>
                <a:lvl2pPr marL="717550" indent="-26035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SzPct val="50000"/>
                  <a:buFont typeface="Wingdings" charset="2"/>
                  <a:buChar char="q"/>
                  <a:defRPr sz="2000" kern="1200">
                    <a:solidFill>
                      <a:schemeClr val="tx1"/>
                    </a:solidFill>
                    <a:latin typeface="Times New Roman"/>
                    <a:ea typeface="+mn-ea"/>
                    <a:cs typeface="Times New Roman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Times New Roman"/>
                    <a:ea typeface="+mn-ea"/>
                    <a:cs typeface="Times New Roman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Times New Roman"/>
                    <a:ea typeface="+mn-ea"/>
                    <a:cs typeface="Times New Roman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Times New Roman"/>
                    <a:ea typeface="+mn-ea"/>
                    <a:cs typeface="Times New Roman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XXVII</a:t>
                </a:r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AB4365B1-2540-F445-9371-1D6F8DA788E8}"/>
                </a:ext>
              </a:extLst>
            </p:cNvPr>
            <p:cNvGrpSpPr/>
            <p:nvPr/>
          </p:nvGrpSpPr>
          <p:grpSpPr>
            <a:xfrm>
              <a:off x="1380556" y="3415878"/>
              <a:ext cx="2672077" cy="769162"/>
              <a:chOff x="1380556" y="3415878"/>
              <a:chExt cx="2672077" cy="769162"/>
            </a:xfrm>
          </p:grpSpPr>
          <p:sp>
            <p:nvSpPr>
              <p:cNvPr id="137" name="Content Placeholder 2">
                <a:extLst>
                  <a:ext uri="{FF2B5EF4-FFF2-40B4-BE49-F238E27FC236}">
                    <a16:creationId xmlns:a16="http://schemas.microsoft.com/office/drawing/2014/main" id="{ED6E8FFC-BB51-7246-92EC-C18F26CB9A2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80556" y="3589033"/>
                <a:ext cx="2672077" cy="39824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Times New Roman"/>
                    <a:ea typeface="+mn-ea"/>
                    <a:cs typeface="Times New Roman"/>
                  </a:defRPr>
                </a:lvl1pPr>
                <a:lvl2pPr marL="717550" indent="-26035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SzPct val="50000"/>
                  <a:buFont typeface="Wingdings" charset="2"/>
                  <a:buChar char="q"/>
                  <a:defRPr sz="2000" kern="1200">
                    <a:solidFill>
                      <a:schemeClr val="tx1"/>
                    </a:solidFill>
                    <a:latin typeface="Times New Roman"/>
                    <a:ea typeface="+mn-ea"/>
                    <a:cs typeface="Times New Roman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Times New Roman"/>
                    <a:ea typeface="+mn-ea"/>
                    <a:cs typeface="Times New Roman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Times New Roman"/>
                    <a:ea typeface="+mn-ea"/>
                    <a:cs typeface="Times New Roman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Times New Roman"/>
                    <a:ea typeface="+mn-ea"/>
                    <a:cs typeface="Times New Roman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1600" dirty="0"/>
                  <a:t>Egyptian:</a:t>
                </a:r>
              </a:p>
            </p:txBody>
          </p:sp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4637B2B1-984D-F74F-BD03-3C1028D373D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44625" y="3415878"/>
                <a:ext cx="1119810" cy="769162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99185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brief history of numeral systems</a:t>
            </a:r>
          </a:p>
        </p:txBody>
      </p:sp>
      <p:sp>
        <p:nvSpPr>
          <p:cNvPr id="202" name="Rectangle 201">
            <a:extLst>
              <a:ext uri="{FF2B5EF4-FFF2-40B4-BE49-F238E27FC236}">
                <a16:creationId xmlns:a16="http://schemas.microsoft.com/office/drawing/2014/main" id="{0D612E0E-103C-A84D-B3FE-5477609023DC}"/>
              </a:ext>
            </a:extLst>
          </p:cNvPr>
          <p:cNvSpPr/>
          <p:nvPr/>
        </p:nvSpPr>
        <p:spPr>
          <a:xfrm>
            <a:off x="5241132" y="3791283"/>
            <a:ext cx="3526676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u="sng" dirty="0">
                <a:solidFill>
                  <a:srgbClr val="2121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Old numeral systems:</a:t>
            </a:r>
          </a:p>
          <a:p>
            <a:pPr marL="268288" indent="-2682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Don’t scale</a:t>
            </a:r>
          </a:p>
          <a:p>
            <a:pPr marL="268288" indent="-2682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Cumbersome arithmetic</a:t>
            </a:r>
          </a:p>
          <a:p>
            <a:pPr marL="268288" indent="-2682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Used until about 1000 years ago</a:t>
            </a:r>
          </a:p>
          <a:p>
            <a:pPr marL="268288" indent="-2682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Blocked the progress of Algebra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(and commerce, science, technology)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132814E-984B-6B4F-9925-7A3226D9629B}"/>
              </a:ext>
            </a:extLst>
          </p:cNvPr>
          <p:cNvGrpSpPr/>
          <p:nvPr/>
        </p:nvGrpSpPr>
        <p:grpSpPr>
          <a:xfrm>
            <a:off x="794990" y="2765297"/>
            <a:ext cx="4876380" cy="2059664"/>
            <a:chOff x="794990" y="2765297"/>
            <a:chExt cx="4876380" cy="2059664"/>
          </a:xfrm>
        </p:grpSpPr>
        <p:grpSp>
          <p:nvGrpSpPr>
            <p:cNvPr id="160" name="Group 159">
              <a:extLst>
                <a:ext uri="{FF2B5EF4-FFF2-40B4-BE49-F238E27FC236}">
                  <a16:creationId xmlns:a16="http://schemas.microsoft.com/office/drawing/2014/main" id="{59480ACB-AA38-0042-A1E7-447CF12FBAF6}"/>
                </a:ext>
              </a:extLst>
            </p:cNvPr>
            <p:cNvGrpSpPr/>
            <p:nvPr/>
          </p:nvGrpSpPr>
          <p:grpSpPr>
            <a:xfrm>
              <a:off x="801144" y="2765297"/>
              <a:ext cx="4870226" cy="416692"/>
              <a:chOff x="1395662" y="3890190"/>
              <a:chExt cx="4870226" cy="416692"/>
            </a:xfrm>
          </p:grpSpPr>
          <p:sp>
            <p:nvSpPr>
              <p:cNvPr id="161" name="Content Placeholder 2">
                <a:extLst>
                  <a:ext uri="{FF2B5EF4-FFF2-40B4-BE49-F238E27FC236}">
                    <a16:creationId xmlns:a16="http://schemas.microsoft.com/office/drawing/2014/main" id="{1BEF34AC-78BA-FA41-A44B-BFB0B298BB2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95662" y="3908641"/>
                <a:ext cx="1041784" cy="39824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Times New Roman"/>
                    <a:ea typeface="+mn-ea"/>
                    <a:cs typeface="Times New Roman"/>
                  </a:defRPr>
                </a:lvl1pPr>
                <a:lvl2pPr marL="717550" indent="-26035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SzPct val="50000"/>
                  <a:buFont typeface="Wingdings" charset="2"/>
                  <a:buChar char="q"/>
                  <a:defRPr sz="2000" kern="1200">
                    <a:solidFill>
                      <a:schemeClr val="tx1"/>
                    </a:solidFill>
                    <a:latin typeface="Times New Roman"/>
                    <a:ea typeface="+mn-ea"/>
                    <a:cs typeface="Times New Roman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Times New Roman"/>
                    <a:ea typeface="+mn-ea"/>
                    <a:cs typeface="Times New Roman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Times New Roman"/>
                    <a:ea typeface="+mn-ea"/>
                    <a:cs typeface="Times New Roman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Times New Roman"/>
                    <a:ea typeface="+mn-ea"/>
                    <a:cs typeface="Times New Roman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1600" dirty="0"/>
                  <a:t>Unary:</a:t>
                </a:r>
              </a:p>
            </p:txBody>
          </p:sp>
          <p:grpSp>
            <p:nvGrpSpPr>
              <p:cNvPr id="162" name="Group 161">
                <a:extLst>
                  <a:ext uri="{FF2B5EF4-FFF2-40B4-BE49-F238E27FC236}">
                    <a16:creationId xmlns:a16="http://schemas.microsoft.com/office/drawing/2014/main" id="{DA375BE6-C75A-B341-A70E-49A3E8976F21}"/>
                  </a:ext>
                </a:extLst>
              </p:cNvPr>
              <p:cNvGrpSpPr/>
              <p:nvPr/>
            </p:nvGrpSpPr>
            <p:grpSpPr>
              <a:xfrm>
                <a:off x="2708586" y="3890190"/>
                <a:ext cx="3557302" cy="398241"/>
                <a:chOff x="2708586" y="3890190"/>
                <a:chExt cx="3557302" cy="398241"/>
              </a:xfrm>
            </p:grpSpPr>
            <p:sp>
              <p:nvSpPr>
                <p:cNvPr id="163" name="Freeform 162">
                  <a:extLst>
                    <a:ext uri="{FF2B5EF4-FFF2-40B4-BE49-F238E27FC236}">
                      <a16:creationId xmlns:a16="http://schemas.microsoft.com/office/drawing/2014/main" id="{922449C8-610E-DB41-89B6-F3146714EB62}"/>
                    </a:ext>
                  </a:extLst>
                </p:cNvPr>
                <p:cNvSpPr/>
                <p:nvPr/>
              </p:nvSpPr>
              <p:spPr>
                <a:xfrm>
                  <a:off x="5637197" y="3947190"/>
                  <a:ext cx="14371" cy="186792"/>
                </a:xfrm>
                <a:custGeom>
                  <a:avLst/>
                  <a:gdLst>
                    <a:gd name="connsiteX0" fmla="*/ 50 w 25209"/>
                    <a:gd name="connsiteY0" fmla="*/ 0 h 333633"/>
                    <a:gd name="connsiteX1" fmla="*/ 24764 w 25209"/>
                    <a:gd name="connsiteY1" fmla="*/ 61784 h 333633"/>
                    <a:gd name="connsiteX2" fmla="*/ 50 w 25209"/>
                    <a:gd name="connsiteY2" fmla="*/ 210065 h 333633"/>
                    <a:gd name="connsiteX3" fmla="*/ 12407 w 25209"/>
                    <a:gd name="connsiteY3" fmla="*/ 284206 h 333633"/>
                    <a:gd name="connsiteX4" fmla="*/ 12407 w 25209"/>
                    <a:gd name="connsiteY4" fmla="*/ 333633 h 3336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5209" h="333633">
                      <a:moveTo>
                        <a:pt x="50" y="0"/>
                      </a:moveTo>
                      <a:cubicBezTo>
                        <a:pt x="8288" y="20595"/>
                        <a:pt x="23063" y="39668"/>
                        <a:pt x="24764" y="61784"/>
                      </a:cubicBezTo>
                      <a:cubicBezTo>
                        <a:pt x="28167" y="106024"/>
                        <a:pt x="11324" y="164970"/>
                        <a:pt x="50" y="210065"/>
                      </a:cubicBezTo>
                      <a:cubicBezTo>
                        <a:pt x="4169" y="234779"/>
                        <a:pt x="12407" y="259151"/>
                        <a:pt x="12407" y="284206"/>
                      </a:cubicBezTo>
                      <a:cubicBezTo>
                        <a:pt x="12407" y="341001"/>
                        <a:pt x="-15510" y="305716"/>
                        <a:pt x="12407" y="333633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algn="ctr" defTabSz="914400" rtl="0" eaLnBrk="1" latinLnBrk="0" hangingPunct="1"/>
                  <a:endParaRPr lang="en-US" dirty="0"/>
                </a:p>
              </p:txBody>
            </p:sp>
            <p:grpSp>
              <p:nvGrpSpPr>
                <p:cNvPr id="164" name="Group 163">
                  <a:extLst>
                    <a:ext uri="{FF2B5EF4-FFF2-40B4-BE49-F238E27FC236}">
                      <a16:creationId xmlns:a16="http://schemas.microsoft.com/office/drawing/2014/main" id="{56B3F8C1-3C91-9549-B1C2-6DDF769CC042}"/>
                    </a:ext>
                  </a:extLst>
                </p:cNvPr>
                <p:cNvGrpSpPr/>
                <p:nvPr/>
              </p:nvGrpSpPr>
              <p:grpSpPr>
                <a:xfrm>
                  <a:off x="2708586" y="3890190"/>
                  <a:ext cx="3557302" cy="398241"/>
                  <a:chOff x="2708586" y="3890190"/>
                  <a:chExt cx="3557302" cy="398241"/>
                </a:xfrm>
              </p:grpSpPr>
              <p:grpSp>
                <p:nvGrpSpPr>
                  <p:cNvPr id="165" name="Group 164">
                    <a:extLst>
                      <a:ext uri="{FF2B5EF4-FFF2-40B4-BE49-F238E27FC236}">
                        <a16:creationId xmlns:a16="http://schemas.microsoft.com/office/drawing/2014/main" id="{B5828A95-C38B-9345-AD7A-506A1559629F}"/>
                      </a:ext>
                    </a:extLst>
                  </p:cNvPr>
                  <p:cNvGrpSpPr/>
                  <p:nvPr/>
                </p:nvGrpSpPr>
                <p:grpSpPr>
                  <a:xfrm>
                    <a:off x="2708586" y="3956268"/>
                    <a:ext cx="2363185" cy="191130"/>
                    <a:chOff x="1484988" y="4738629"/>
                    <a:chExt cx="2363185" cy="191130"/>
                  </a:xfrm>
                </p:grpSpPr>
                <p:grpSp>
                  <p:nvGrpSpPr>
                    <p:cNvPr id="167" name="Group 166">
                      <a:extLst>
                        <a:ext uri="{FF2B5EF4-FFF2-40B4-BE49-F238E27FC236}">
                          <a16:creationId xmlns:a16="http://schemas.microsoft.com/office/drawing/2014/main" id="{EF3698F1-EBD3-3B43-AB0B-80AD3861C56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484988" y="4738629"/>
                      <a:ext cx="375604" cy="191130"/>
                      <a:chOff x="4987767" y="4076470"/>
                      <a:chExt cx="658898" cy="341382"/>
                    </a:xfrm>
                  </p:grpSpPr>
                  <p:sp>
                    <p:nvSpPr>
                      <p:cNvPr id="194" name="Freeform 193">
                        <a:extLst>
                          <a:ext uri="{FF2B5EF4-FFF2-40B4-BE49-F238E27FC236}">
                            <a16:creationId xmlns:a16="http://schemas.microsoft.com/office/drawing/2014/main" id="{DABF6F66-7AA2-D241-AC9B-C114EF3DDBF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987767" y="4082493"/>
                        <a:ext cx="25209" cy="333633"/>
                      </a:xfrm>
                      <a:custGeom>
                        <a:avLst/>
                        <a:gdLst>
                          <a:gd name="connsiteX0" fmla="*/ 50 w 25209"/>
                          <a:gd name="connsiteY0" fmla="*/ 0 h 333633"/>
                          <a:gd name="connsiteX1" fmla="*/ 24764 w 25209"/>
                          <a:gd name="connsiteY1" fmla="*/ 61784 h 333633"/>
                          <a:gd name="connsiteX2" fmla="*/ 50 w 25209"/>
                          <a:gd name="connsiteY2" fmla="*/ 210065 h 333633"/>
                          <a:gd name="connsiteX3" fmla="*/ 12407 w 25209"/>
                          <a:gd name="connsiteY3" fmla="*/ 284206 h 333633"/>
                          <a:gd name="connsiteX4" fmla="*/ 12407 w 25209"/>
                          <a:gd name="connsiteY4" fmla="*/ 333633 h 33363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5209" h="333633">
                            <a:moveTo>
                              <a:pt x="50" y="0"/>
                            </a:moveTo>
                            <a:cubicBezTo>
                              <a:pt x="8288" y="20595"/>
                              <a:pt x="23063" y="39668"/>
                              <a:pt x="24764" y="61784"/>
                            </a:cubicBezTo>
                            <a:cubicBezTo>
                              <a:pt x="28167" y="106024"/>
                              <a:pt x="11324" y="164970"/>
                              <a:pt x="50" y="210065"/>
                            </a:cubicBezTo>
                            <a:cubicBezTo>
                              <a:pt x="4169" y="234779"/>
                              <a:pt x="12407" y="259151"/>
                              <a:pt x="12407" y="284206"/>
                            </a:cubicBezTo>
                            <a:cubicBezTo>
                              <a:pt x="12407" y="341001"/>
                              <a:pt x="-15510" y="305716"/>
                              <a:pt x="12407" y="333633"/>
                            </a:cubicBezTo>
                          </a:path>
                        </a:pathLst>
                      </a:custGeom>
                      <a:noFill/>
                      <a:ln w="381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algn="ctr" defTabSz="914400" rtl="1" eaLnBrk="1" latinLnBrk="0" hangingPunct="1"/>
                        <a:endParaRPr lang="en-US" dirty="0"/>
                      </a:p>
                    </p:txBody>
                  </p:sp>
                  <p:sp>
                    <p:nvSpPr>
                      <p:cNvPr id="195" name="Freeform 194">
                        <a:extLst>
                          <a:ext uri="{FF2B5EF4-FFF2-40B4-BE49-F238E27FC236}">
                            <a16:creationId xmlns:a16="http://schemas.microsoft.com/office/drawing/2014/main" id="{0E08052E-BAAB-6341-B7C2-9EFED9894C5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145164" y="4082493"/>
                        <a:ext cx="25209" cy="333633"/>
                      </a:xfrm>
                      <a:custGeom>
                        <a:avLst/>
                        <a:gdLst>
                          <a:gd name="connsiteX0" fmla="*/ 50 w 25209"/>
                          <a:gd name="connsiteY0" fmla="*/ 0 h 333633"/>
                          <a:gd name="connsiteX1" fmla="*/ 24764 w 25209"/>
                          <a:gd name="connsiteY1" fmla="*/ 61784 h 333633"/>
                          <a:gd name="connsiteX2" fmla="*/ 50 w 25209"/>
                          <a:gd name="connsiteY2" fmla="*/ 210065 h 333633"/>
                          <a:gd name="connsiteX3" fmla="*/ 12407 w 25209"/>
                          <a:gd name="connsiteY3" fmla="*/ 284206 h 333633"/>
                          <a:gd name="connsiteX4" fmla="*/ 12407 w 25209"/>
                          <a:gd name="connsiteY4" fmla="*/ 333633 h 33363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5209" h="333633">
                            <a:moveTo>
                              <a:pt x="50" y="0"/>
                            </a:moveTo>
                            <a:cubicBezTo>
                              <a:pt x="8288" y="20595"/>
                              <a:pt x="23063" y="39668"/>
                              <a:pt x="24764" y="61784"/>
                            </a:cubicBezTo>
                            <a:cubicBezTo>
                              <a:pt x="28167" y="106024"/>
                              <a:pt x="11324" y="164970"/>
                              <a:pt x="50" y="210065"/>
                            </a:cubicBezTo>
                            <a:cubicBezTo>
                              <a:pt x="4169" y="234779"/>
                              <a:pt x="12407" y="259151"/>
                              <a:pt x="12407" y="284206"/>
                            </a:cubicBezTo>
                            <a:cubicBezTo>
                              <a:pt x="12407" y="341001"/>
                              <a:pt x="-15510" y="305716"/>
                              <a:pt x="12407" y="333633"/>
                            </a:cubicBezTo>
                          </a:path>
                        </a:pathLst>
                      </a:custGeom>
                      <a:noFill/>
                      <a:ln w="381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algn="ctr" defTabSz="914400" rtl="1" eaLnBrk="1" latinLnBrk="0" hangingPunct="1"/>
                        <a:endParaRPr lang="en-US" dirty="0"/>
                      </a:p>
                    </p:txBody>
                  </p:sp>
                  <p:sp>
                    <p:nvSpPr>
                      <p:cNvPr id="196" name="Freeform 195">
                        <a:extLst>
                          <a:ext uri="{FF2B5EF4-FFF2-40B4-BE49-F238E27FC236}">
                            <a16:creationId xmlns:a16="http://schemas.microsoft.com/office/drawing/2014/main" id="{C68E07E6-FE67-F340-9BB8-4CDF507BFCF7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5302561" y="4084219"/>
                        <a:ext cx="25209" cy="333633"/>
                      </a:xfrm>
                      <a:custGeom>
                        <a:avLst/>
                        <a:gdLst>
                          <a:gd name="connsiteX0" fmla="*/ 50 w 25209"/>
                          <a:gd name="connsiteY0" fmla="*/ 0 h 333633"/>
                          <a:gd name="connsiteX1" fmla="*/ 24764 w 25209"/>
                          <a:gd name="connsiteY1" fmla="*/ 61784 h 333633"/>
                          <a:gd name="connsiteX2" fmla="*/ 50 w 25209"/>
                          <a:gd name="connsiteY2" fmla="*/ 210065 h 333633"/>
                          <a:gd name="connsiteX3" fmla="*/ 12407 w 25209"/>
                          <a:gd name="connsiteY3" fmla="*/ 284206 h 333633"/>
                          <a:gd name="connsiteX4" fmla="*/ 12407 w 25209"/>
                          <a:gd name="connsiteY4" fmla="*/ 333633 h 33363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5209" h="333633">
                            <a:moveTo>
                              <a:pt x="50" y="0"/>
                            </a:moveTo>
                            <a:cubicBezTo>
                              <a:pt x="8288" y="20595"/>
                              <a:pt x="23063" y="39668"/>
                              <a:pt x="24764" y="61784"/>
                            </a:cubicBezTo>
                            <a:cubicBezTo>
                              <a:pt x="28167" y="106024"/>
                              <a:pt x="11324" y="164970"/>
                              <a:pt x="50" y="210065"/>
                            </a:cubicBezTo>
                            <a:cubicBezTo>
                              <a:pt x="4169" y="234779"/>
                              <a:pt x="12407" y="259151"/>
                              <a:pt x="12407" y="284206"/>
                            </a:cubicBezTo>
                            <a:cubicBezTo>
                              <a:pt x="12407" y="341001"/>
                              <a:pt x="-15510" y="305716"/>
                              <a:pt x="12407" y="333633"/>
                            </a:cubicBezTo>
                          </a:path>
                        </a:pathLst>
                      </a:custGeom>
                      <a:noFill/>
                      <a:ln w="381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algn="ctr" defTabSz="914400" rtl="1" eaLnBrk="1" latinLnBrk="0" hangingPunct="1"/>
                        <a:endParaRPr lang="en-US" dirty="0"/>
                      </a:p>
                    </p:txBody>
                  </p:sp>
                  <p:sp>
                    <p:nvSpPr>
                      <p:cNvPr id="197" name="Freeform 196">
                        <a:extLst>
                          <a:ext uri="{FF2B5EF4-FFF2-40B4-BE49-F238E27FC236}">
                            <a16:creationId xmlns:a16="http://schemas.microsoft.com/office/drawing/2014/main" id="{51F7099A-462F-E943-A096-59324CD06A7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464059" y="4076470"/>
                        <a:ext cx="25209" cy="333633"/>
                      </a:xfrm>
                      <a:custGeom>
                        <a:avLst/>
                        <a:gdLst>
                          <a:gd name="connsiteX0" fmla="*/ 50 w 25209"/>
                          <a:gd name="connsiteY0" fmla="*/ 0 h 333633"/>
                          <a:gd name="connsiteX1" fmla="*/ 24764 w 25209"/>
                          <a:gd name="connsiteY1" fmla="*/ 61784 h 333633"/>
                          <a:gd name="connsiteX2" fmla="*/ 50 w 25209"/>
                          <a:gd name="connsiteY2" fmla="*/ 210065 h 333633"/>
                          <a:gd name="connsiteX3" fmla="*/ 12407 w 25209"/>
                          <a:gd name="connsiteY3" fmla="*/ 284206 h 333633"/>
                          <a:gd name="connsiteX4" fmla="*/ 12407 w 25209"/>
                          <a:gd name="connsiteY4" fmla="*/ 333633 h 33363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5209" h="333633">
                            <a:moveTo>
                              <a:pt x="50" y="0"/>
                            </a:moveTo>
                            <a:cubicBezTo>
                              <a:pt x="8288" y="20595"/>
                              <a:pt x="23063" y="39668"/>
                              <a:pt x="24764" y="61784"/>
                            </a:cubicBezTo>
                            <a:cubicBezTo>
                              <a:pt x="28167" y="106024"/>
                              <a:pt x="11324" y="164970"/>
                              <a:pt x="50" y="210065"/>
                            </a:cubicBezTo>
                            <a:cubicBezTo>
                              <a:pt x="4169" y="234779"/>
                              <a:pt x="12407" y="259151"/>
                              <a:pt x="12407" y="284206"/>
                            </a:cubicBezTo>
                            <a:cubicBezTo>
                              <a:pt x="12407" y="341001"/>
                              <a:pt x="-15510" y="305716"/>
                              <a:pt x="12407" y="333633"/>
                            </a:cubicBezTo>
                          </a:path>
                        </a:pathLst>
                      </a:custGeom>
                      <a:noFill/>
                      <a:ln w="381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algn="ctr" defTabSz="914400" rtl="1" eaLnBrk="1" latinLnBrk="0" hangingPunct="1"/>
                        <a:endParaRPr lang="en-US" dirty="0"/>
                      </a:p>
                    </p:txBody>
                  </p:sp>
                  <p:sp>
                    <p:nvSpPr>
                      <p:cNvPr id="198" name="Freeform 197">
                        <a:extLst>
                          <a:ext uri="{FF2B5EF4-FFF2-40B4-BE49-F238E27FC236}">
                            <a16:creationId xmlns:a16="http://schemas.microsoft.com/office/drawing/2014/main" id="{07BFD54E-B638-6748-A9A2-CECB8C80397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621456" y="4076470"/>
                        <a:ext cx="25209" cy="333633"/>
                      </a:xfrm>
                      <a:custGeom>
                        <a:avLst/>
                        <a:gdLst>
                          <a:gd name="connsiteX0" fmla="*/ 50 w 25209"/>
                          <a:gd name="connsiteY0" fmla="*/ 0 h 333633"/>
                          <a:gd name="connsiteX1" fmla="*/ 24764 w 25209"/>
                          <a:gd name="connsiteY1" fmla="*/ 61784 h 333633"/>
                          <a:gd name="connsiteX2" fmla="*/ 50 w 25209"/>
                          <a:gd name="connsiteY2" fmla="*/ 210065 h 333633"/>
                          <a:gd name="connsiteX3" fmla="*/ 12407 w 25209"/>
                          <a:gd name="connsiteY3" fmla="*/ 284206 h 333633"/>
                          <a:gd name="connsiteX4" fmla="*/ 12407 w 25209"/>
                          <a:gd name="connsiteY4" fmla="*/ 333633 h 33363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5209" h="333633">
                            <a:moveTo>
                              <a:pt x="50" y="0"/>
                            </a:moveTo>
                            <a:cubicBezTo>
                              <a:pt x="8288" y="20595"/>
                              <a:pt x="23063" y="39668"/>
                              <a:pt x="24764" y="61784"/>
                            </a:cubicBezTo>
                            <a:cubicBezTo>
                              <a:pt x="28167" y="106024"/>
                              <a:pt x="11324" y="164970"/>
                              <a:pt x="50" y="210065"/>
                            </a:cubicBezTo>
                            <a:cubicBezTo>
                              <a:pt x="4169" y="234779"/>
                              <a:pt x="12407" y="259151"/>
                              <a:pt x="12407" y="284206"/>
                            </a:cubicBezTo>
                            <a:cubicBezTo>
                              <a:pt x="12407" y="341001"/>
                              <a:pt x="-15510" y="305716"/>
                              <a:pt x="12407" y="333633"/>
                            </a:cubicBezTo>
                          </a:path>
                        </a:pathLst>
                      </a:custGeom>
                      <a:noFill/>
                      <a:ln w="381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algn="ctr" defTabSz="914400" rtl="1" eaLnBrk="1" latinLnBrk="0" hangingPunct="1"/>
                        <a:endParaRPr lang="en-US" dirty="0"/>
                      </a:p>
                    </p:txBody>
                  </p:sp>
                </p:grpSp>
                <p:grpSp>
                  <p:nvGrpSpPr>
                    <p:cNvPr id="168" name="Group 167">
                      <a:extLst>
                        <a:ext uri="{FF2B5EF4-FFF2-40B4-BE49-F238E27FC236}">
                          <a16:creationId xmlns:a16="http://schemas.microsoft.com/office/drawing/2014/main" id="{09A9046D-08D6-1C44-971F-4EB1DFC4D00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938623" y="4738629"/>
                      <a:ext cx="375604" cy="191130"/>
                      <a:chOff x="4987767" y="4076470"/>
                      <a:chExt cx="658898" cy="341382"/>
                    </a:xfrm>
                  </p:grpSpPr>
                  <p:sp>
                    <p:nvSpPr>
                      <p:cNvPr id="189" name="Freeform 188">
                        <a:extLst>
                          <a:ext uri="{FF2B5EF4-FFF2-40B4-BE49-F238E27FC236}">
                            <a16:creationId xmlns:a16="http://schemas.microsoft.com/office/drawing/2014/main" id="{BAC64EDC-862A-574E-9A02-489F0825B64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987767" y="4082493"/>
                        <a:ext cx="25209" cy="333633"/>
                      </a:xfrm>
                      <a:custGeom>
                        <a:avLst/>
                        <a:gdLst>
                          <a:gd name="connsiteX0" fmla="*/ 50 w 25209"/>
                          <a:gd name="connsiteY0" fmla="*/ 0 h 333633"/>
                          <a:gd name="connsiteX1" fmla="*/ 24764 w 25209"/>
                          <a:gd name="connsiteY1" fmla="*/ 61784 h 333633"/>
                          <a:gd name="connsiteX2" fmla="*/ 50 w 25209"/>
                          <a:gd name="connsiteY2" fmla="*/ 210065 h 333633"/>
                          <a:gd name="connsiteX3" fmla="*/ 12407 w 25209"/>
                          <a:gd name="connsiteY3" fmla="*/ 284206 h 333633"/>
                          <a:gd name="connsiteX4" fmla="*/ 12407 w 25209"/>
                          <a:gd name="connsiteY4" fmla="*/ 333633 h 33363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5209" h="333633">
                            <a:moveTo>
                              <a:pt x="50" y="0"/>
                            </a:moveTo>
                            <a:cubicBezTo>
                              <a:pt x="8288" y="20595"/>
                              <a:pt x="23063" y="39668"/>
                              <a:pt x="24764" y="61784"/>
                            </a:cubicBezTo>
                            <a:cubicBezTo>
                              <a:pt x="28167" y="106024"/>
                              <a:pt x="11324" y="164970"/>
                              <a:pt x="50" y="210065"/>
                            </a:cubicBezTo>
                            <a:cubicBezTo>
                              <a:pt x="4169" y="234779"/>
                              <a:pt x="12407" y="259151"/>
                              <a:pt x="12407" y="284206"/>
                            </a:cubicBezTo>
                            <a:cubicBezTo>
                              <a:pt x="12407" y="341001"/>
                              <a:pt x="-15510" y="305716"/>
                              <a:pt x="12407" y="333633"/>
                            </a:cubicBezTo>
                          </a:path>
                        </a:pathLst>
                      </a:custGeom>
                      <a:noFill/>
                      <a:ln w="381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algn="ctr" defTabSz="914400" rtl="1" eaLnBrk="1" latinLnBrk="0" hangingPunct="1"/>
                        <a:endParaRPr lang="en-US" dirty="0"/>
                      </a:p>
                    </p:txBody>
                  </p:sp>
                  <p:sp>
                    <p:nvSpPr>
                      <p:cNvPr id="190" name="Freeform 189">
                        <a:extLst>
                          <a:ext uri="{FF2B5EF4-FFF2-40B4-BE49-F238E27FC236}">
                            <a16:creationId xmlns:a16="http://schemas.microsoft.com/office/drawing/2014/main" id="{2DB1C887-35B8-C843-9270-C370B8BFE40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145164" y="4082493"/>
                        <a:ext cx="25209" cy="333633"/>
                      </a:xfrm>
                      <a:custGeom>
                        <a:avLst/>
                        <a:gdLst>
                          <a:gd name="connsiteX0" fmla="*/ 50 w 25209"/>
                          <a:gd name="connsiteY0" fmla="*/ 0 h 333633"/>
                          <a:gd name="connsiteX1" fmla="*/ 24764 w 25209"/>
                          <a:gd name="connsiteY1" fmla="*/ 61784 h 333633"/>
                          <a:gd name="connsiteX2" fmla="*/ 50 w 25209"/>
                          <a:gd name="connsiteY2" fmla="*/ 210065 h 333633"/>
                          <a:gd name="connsiteX3" fmla="*/ 12407 w 25209"/>
                          <a:gd name="connsiteY3" fmla="*/ 284206 h 333633"/>
                          <a:gd name="connsiteX4" fmla="*/ 12407 w 25209"/>
                          <a:gd name="connsiteY4" fmla="*/ 333633 h 33363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5209" h="333633">
                            <a:moveTo>
                              <a:pt x="50" y="0"/>
                            </a:moveTo>
                            <a:cubicBezTo>
                              <a:pt x="8288" y="20595"/>
                              <a:pt x="23063" y="39668"/>
                              <a:pt x="24764" y="61784"/>
                            </a:cubicBezTo>
                            <a:cubicBezTo>
                              <a:pt x="28167" y="106024"/>
                              <a:pt x="11324" y="164970"/>
                              <a:pt x="50" y="210065"/>
                            </a:cubicBezTo>
                            <a:cubicBezTo>
                              <a:pt x="4169" y="234779"/>
                              <a:pt x="12407" y="259151"/>
                              <a:pt x="12407" y="284206"/>
                            </a:cubicBezTo>
                            <a:cubicBezTo>
                              <a:pt x="12407" y="341001"/>
                              <a:pt x="-15510" y="305716"/>
                              <a:pt x="12407" y="333633"/>
                            </a:cubicBezTo>
                          </a:path>
                        </a:pathLst>
                      </a:custGeom>
                      <a:noFill/>
                      <a:ln w="381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algn="ctr" defTabSz="914400" rtl="1" eaLnBrk="1" latinLnBrk="0" hangingPunct="1"/>
                        <a:endParaRPr lang="en-US" dirty="0"/>
                      </a:p>
                    </p:txBody>
                  </p:sp>
                  <p:sp>
                    <p:nvSpPr>
                      <p:cNvPr id="191" name="Freeform 190">
                        <a:extLst>
                          <a:ext uri="{FF2B5EF4-FFF2-40B4-BE49-F238E27FC236}">
                            <a16:creationId xmlns:a16="http://schemas.microsoft.com/office/drawing/2014/main" id="{FA620612-3130-1944-BB4C-DF73111871A3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5302561" y="4084219"/>
                        <a:ext cx="25209" cy="333633"/>
                      </a:xfrm>
                      <a:custGeom>
                        <a:avLst/>
                        <a:gdLst>
                          <a:gd name="connsiteX0" fmla="*/ 50 w 25209"/>
                          <a:gd name="connsiteY0" fmla="*/ 0 h 333633"/>
                          <a:gd name="connsiteX1" fmla="*/ 24764 w 25209"/>
                          <a:gd name="connsiteY1" fmla="*/ 61784 h 333633"/>
                          <a:gd name="connsiteX2" fmla="*/ 50 w 25209"/>
                          <a:gd name="connsiteY2" fmla="*/ 210065 h 333633"/>
                          <a:gd name="connsiteX3" fmla="*/ 12407 w 25209"/>
                          <a:gd name="connsiteY3" fmla="*/ 284206 h 333633"/>
                          <a:gd name="connsiteX4" fmla="*/ 12407 w 25209"/>
                          <a:gd name="connsiteY4" fmla="*/ 333633 h 33363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5209" h="333633">
                            <a:moveTo>
                              <a:pt x="50" y="0"/>
                            </a:moveTo>
                            <a:cubicBezTo>
                              <a:pt x="8288" y="20595"/>
                              <a:pt x="23063" y="39668"/>
                              <a:pt x="24764" y="61784"/>
                            </a:cubicBezTo>
                            <a:cubicBezTo>
                              <a:pt x="28167" y="106024"/>
                              <a:pt x="11324" y="164970"/>
                              <a:pt x="50" y="210065"/>
                            </a:cubicBezTo>
                            <a:cubicBezTo>
                              <a:pt x="4169" y="234779"/>
                              <a:pt x="12407" y="259151"/>
                              <a:pt x="12407" y="284206"/>
                            </a:cubicBezTo>
                            <a:cubicBezTo>
                              <a:pt x="12407" y="341001"/>
                              <a:pt x="-15510" y="305716"/>
                              <a:pt x="12407" y="333633"/>
                            </a:cubicBezTo>
                          </a:path>
                        </a:pathLst>
                      </a:custGeom>
                      <a:noFill/>
                      <a:ln w="381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algn="ctr" defTabSz="914400" rtl="1" eaLnBrk="1" latinLnBrk="0" hangingPunct="1"/>
                        <a:endParaRPr lang="en-US" dirty="0"/>
                      </a:p>
                    </p:txBody>
                  </p:sp>
                  <p:sp>
                    <p:nvSpPr>
                      <p:cNvPr id="192" name="Freeform 191">
                        <a:extLst>
                          <a:ext uri="{FF2B5EF4-FFF2-40B4-BE49-F238E27FC236}">
                            <a16:creationId xmlns:a16="http://schemas.microsoft.com/office/drawing/2014/main" id="{4311A2E9-AAC4-3642-80A0-3BB6A196F4F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464059" y="4076470"/>
                        <a:ext cx="25209" cy="333633"/>
                      </a:xfrm>
                      <a:custGeom>
                        <a:avLst/>
                        <a:gdLst>
                          <a:gd name="connsiteX0" fmla="*/ 50 w 25209"/>
                          <a:gd name="connsiteY0" fmla="*/ 0 h 333633"/>
                          <a:gd name="connsiteX1" fmla="*/ 24764 w 25209"/>
                          <a:gd name="connsiteY1" fmla="*/ 61784 h 333633"/>
                          <a:gd name="connsiteX2" fmla="*/ 50 w 25209"/>
                          <a:gd name="connsiteY2" fmla="*/ 210065 h 333633"/>
                          <a:gd name="connsiteX3" fmla="*/ 12407 w 25209"/>
                          <a:gd name="connsiteY3" fmla="*/ 284206 h 333633"/>
                          <a:gd name="connsiteX4" fmla="*/ 12407 w 25209"/>
                          <a:gd name="connsiteY4" fmla="*/ 333633 h 33363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5209" h="333633">
                            <a:moveTo>
                              <a:pt x="50" y="0"/>
                            </a:moveTo>
                            <a:cubicBezTo>
                              <a:pt x="8288" y="20595"/>
                              <a:pt x="23063" y="39668"/>
                              <a:pt x="24764" y="61784"/>
                            </a:cubicBezTo>
                            <a:cubicBezTo>
                              <a:pt x="28167" y="106024"/>
                              <a:pt x="11324" y="164970"/>
                              <a:pt x="50" y="210065"/>
                            </a:cubicBezTo>
                            <a:cubicBezTo>
                              <a:pt x="4169" y="234779"/>
                              <a:pt x="12407" y="259151"/>
                              <a:pt x="12407" y="284206"/>
                            </a:cubicBezTo>
                            <a:cubicBezTo>
                              <a:pt x="12407" y="341001"/>
                              <a:pt x="-15510" y="305716"/>
                              <a:pt x="12407" y="333633"/>
                            </a:cubicBezTo>
                          </a:path>
                        </a:pathLst>
                      </a:custGeom>
                      <a:noFill/>
                      <a:ln w="381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algn="ctr" defTabSz="914400" rtl="1" eaLnBrk="1" latinLnBrk="0" hangingPunct="1"/>
                        <a:endParaRPr lang="en-US" dirty="0"/>
                      </a:p>
                    </p:txBody>
                  </p:sp>
                  <p:sp>
                    <p:nvSpPr>
                      <p:cNvPr id="193" name="Freeform 192">
                        <a:extLst>
                          <a:ext uri="{FF2B5EF4-FFF2-40B4-BE49-F238E27FC236}">
                            <a16:creationId xmlns:a16="http://schemas.microsoft.com/office/drawing/2014/main" id="{854EB74C-02FF-FD4D-A502-F42F964212B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621456" y="4076470"/>
                        <a:ext cx="25209" cy="333633"/>
                      </a:xfrm>
                      <a:custGeom>
                        <a:avLst/>
                        <a:gdLst>
                          <a:gd name="connsiteX0" fmla="*/ 50 w 25209"/>
                          <a:gd name="connsiteY0" fmla="*/ 0 h 333633"/>
                          <a:gd name="connsiteX1" fmla="*/ 24764 w 25209"/>
                          <a:gd name="connsiteY1" fmla="*/ 61784 h 333633"/>
                          <a:gd name="connsiteX2" fmla="*/ 50 w 25209"/>
                          <a:gd name="connsiteY2" fmla="*/ 210065 h 333633"/>
                          <a:gd name="connsiteX3" fmla="*/ 12407 w 25209"/>
                          <a:gd name="connsiteY3" fmla="*/ 284206 h 333633"/>
                          <a:gd name="connsiteX4" fmla="*/ 12407 w 25209"/>
                          <a:gd name="connsiteY4" fmla="*/ 333633 h 33363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5209" h="333633">
                            <a:moveTo>
                              <a:pt x="50" y="0"/>
                            </a:moveTo>
                            <a:cubicBezTo>
                              <a:pt x="8288" y="20595"/>
                              <a:pt x="23063" y="39668"/>
                              <a:pt x="24764" y="61784"/>
                            </a:cubicBezTo>
                            <a:cubicBezTo>
                              <a:pt x="28167" y="106024"/>
                              <a:pt x="11324" y="164970"/>
                              <a:pt x="50" y="210065"/>
                            </a:cubicBezTo>
                            <a:cubicBezTo>
                              <a:pt x="4169" y="234779"/>
                              <a:pt x="12407" y="259151"/>
                              <a:pt x="12407" y="284206"/>
                            </a:cubicBezTo>
                            <a:cubicBezTo>
                              <a:pt x="12407" y="341001"/>
                              <a:pt x="-15510" y="305716"/>
                              <a:pt x="12407" y="333633"/>
                            </a:cubicBezTo>
                          </a:path>
                        </a:pathLst>
                      </a:custGeom>
                      <a:noFill/>
                      <a:ln w="381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algn="ctr" defTabSz="914400" rtl="1" eaLnBrk="1" latinLnBrk="0" hangingPunct="1"/>
                        <a:endParaRPr lang="en-US" dirty="0"/>
                      </a:p>
                    </p:txBody>
                  </p:sp>
                </p:grpSp>
                <p:grpSp>
                  <p:nvGrpSpPr>
                    <p:cNvPr id="169" name="Group 168">
                      <a:extLst>
                        <a:ext uri="{FF2B5EF4-FFF2-40B4-BE49-F238E27FC236}">
                          <a16:creationId xmlns:a16="http://schemas.microsoft.com/office/drawing/2014/main" id="{EA7962A4-A152-4C45-9C41-7C1BC21F8E9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398771" y="4738629"/>
                      <a:ext cx="375604" cy="191130"/>
                      <a:chOff x="4987767" y="4076470"/>
                      <a:chExt cx="658898" cy="341382"/>
                    </a:xfrm>
                  </p:grpSpPr>
                  <p:sp>
                    <p:nvSpPr>
                      <p:cNvPr id="184" name="Freeform 183">
                        <a:extLst>
                          <a:ext uri="{FF2B5EF4-FFF2-40B4-BE49-F238E27FC236}">
                            <a16:creationId xmlns:a16="http://schemas.microsoft.com/office/drawing/2014/main" id="{8BEB5FA8-2877-4545-9F2A-36B94600EA1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987767" y="4082493"/>
                        <a:ext cx="25209" cy="333633"/>
                      </a:xfrm>
                      <a:custGeom>
                        <a:avLst/>
                        <a:gdLst>
                          <a:gd name="connsiteX0" fmla="*/ 50 w 25209"/>
                          <a:gd name="connsiteY0" fmla="*/ 0 h 333633"/>
                          <a:gd name="connsiteX1" fmla="*/ 24764 w 25209"/>
                          <a:gd name="connsiteY1" fmla="*/ 61784 h 333633"/>
                          <a:gd name="connsiteX2" fmla="*/ 50 w 25209"/>
                          <a:gd name="connsiteY2" fmla="*/ 210065 h 333633"/>
                          <a:gd name="connsiteX3" fmla="*/ 12407 w 25209"/>
                          <a:gd name="connsiteY3" fmla="*/ 284206 h 333633"/>
                          <a:gd name="connsiteX4" fmla="*/ 12407 w 25209"/>
                          <a:gd name="connsiteY4" fmla="*/ 333633 h 33363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5209" h="333633">
                            <a:moveTo>
                              <a:pt x="50" y="0"/>
                            </a:moveTo>
                            <a:cubicBezTo>
                              <a:pt x="8288" y="20595"/>
                              <a:pt x="23063" y="39668"/>
                              <a:pt x="24764" y="61784"/>
                            </a:cubicBezTo>
                            <a:cubicBezTo>
                              <a:pt x="28167" y="106024"/>
                              <a:pt x="11324" y="164970"/>
                              <a:pt x="50" y="210065"/>
                            </a:cubicBezTo>
                            <a:cubicBezTo>
                              <a:pt x="4169" y="234779"/>
                              <a:pt x="12407" y="259151"/>
                              <a:pt x="12407" y="284206"/>
                            </a:cubicBezTo>
                            <a:cubicBezTo>
                              <a:pt x="12407" y="341001"/>
                              <a:pt x="-15510" y="305716"/>
                              <a:pt x="12407" y="333633"/>
                            </a:cubicBezTo>
                          </a:path>
                        </a:pathLst>
                      </a:custGeom>
                      <a:noFill/>
                      <a:ln w="381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algn="ctr" defTabSz="914400" rtl="1" eaLnBrk="1" latinLnBrk="0" hangingPunct="1"/>
                        <a:endParaRPr lang="en-US" dirty="0"/>
                      </a:p>
                    </p:txBody>
                  </p:sp>
                  <p:sp>
                    <p:nvSpPr>
                      <p:cNvPr id="185" name="Freeform 184">
                        <a:extLst>
                          <a:ext uri="{FF2B5EF4-FFF2-40B4-BE49-F238E27FC236}">
                            <a16:creationId xmlns:a16="http://schemas.microsoft.com/office/drawing/2014/main" id="{02346585-36D9-354D-940D-F07A15FCDB3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145164" y="4082493"/>
                        <a:ext cx="25209" cy="333633"/>
                      </a:xfrm>
                      <a:custGeom>
                        <a:avLst/>
                        <a:gdLst>
                          <a:gd name="connsiteX0" fmla="*/ 50 w 25209"/>
                          <a:gd name="connsiteY0" fmla="*/ 0 h 333633"/>
                          <a:gd name="connsiteX1" fmla="*/ 24764 w 25209"/>
                          <a:gd name="connsiteY1" fmla="*/ 61784 h 333633"/>
                          <a:gd name="connsiteX2" fmla="*/ 50 w 25209"/>
                          <a:gd name="connsiteY2" fmla="*/ 210065 h 333633"/>
                          <a:gd name="connsiteX3" fmla="*/ 12407 w 25209"/>
                          <a:gd name="connsiteY3" fmla="*/ 284206 h 333633"/>
                          <a:gd name="connsiteX4" fmla="*/ 12407 w 25209"/>
                          <a:gd name="connsiteY4" fmla="*/ 333633 h 33363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5209" h="333633">
                            <a:moveTo>
                              <a:pt x="50" y="0"/>
                            </a:moveTo>
                            <a:cubicBezTo>
                              <a:pt x="8288" y="20595"/>
                              <a:pt x="23063" y="39668"/>
                              <a:pt x="24764" y="61784"/>
                            </a:cubicBezTo>
                            <a:cubicBezTo>
                              <a:pt x="28167" y="106024"/>
                              <a:pt x="11324" y="164970"/>
                              <a:pt x="50" y="210065"/>
                            </a:cubicBezTo>
                            <a:cubicBezTo>
                              <a:pt x="4169" y="234779"/>
                              <a:pt x="12407" y="259151"/>
                              <a:pt x="12407" y="284206"/>
                            </a:cubicBezTo>
                            <a:cubicBezTo>
                              <a:pt x="12407" y="341001"/>
                              <a:pt x="-15510" y="305716"/>
                              <a:pt x="12407" y="333633"/>
                            </a:cubicBezTo>
                          </a:path>
                        </a:pathLst>
                      </a:custGeom>
                      <a:noFill/>
                      <a:ln w="381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algn="ctr" defTabSz="914400" rtl="1" eaLnBrk="1" latinLnBrk="0" hangingPunct="1"/>
                        <a:endParaRPr lang="en-US" dirty="0"/>
                      </a:p>
                    </p:txBody>
                  </p:sp>
                  <p:sp>
                    <p:nvSpPr>
                      <p:cNvPr id="186" name="Freeform 185">
                        <a:extLst>
                          <a:ext uri="{FF2B5EF4-FFF2-40B4-BE49-F238E27FC236}">
                            <a16:creationId xmlns:a16="http://schemas.microsoft.com/office/drawing/2014/main" id="{8B91236E-A4B5-7E45-B21D-5229712693E5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5302561" y="4084219"/>
                        <a:ext cx="25209" cy="333633"/>
                      </a:xfrm>
                      <a:custGeom>
                        <a:avLst/>
                        <a:gdLst>
                          <a:gd name="connsiteX0" fmla="*/ 50 w 25209"/>
                          <a:gd name="connsiteY0" fmla="*/ 0 h 333633"/>
                          <a:gd name="connsiteX1" fmla="*/ 24764 w 25209"/>
                          <a:gd name="connsiteY1" fmla="*/ 61784 h 333633"/>
                          <a:gd name="connsiteX2" fmla="*/ 50 w 25209"/>
                          <a:gd name="connsiteY2" fmla="*/ 210065 h 333633"/>
                          <a:gd name="connsiteX3" fmla="*/ 12407 w 25209"/>
                          <a:gd name="connsiteY3" fmla="*/ 284206 h 333633"/>
                          <a:gd name="connsiteX4" fmla="*/ 12407 w 25209"/>
                          <a:gd name="connsiteY4" fmla="*/ 333633 h 33363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5209" h="333633">
                            <a:moveTo>
                              <a:pt x="50" y="0"/>
                            </a:moveTo>
                            <a:cubicBezTo>
                              <a:pt x="8288" y="20595"/>
                              <a:pt x="23063" y="39668"/>
                              <a:pt x="24764" y="61784"/>
                            </a:cubicBezTo>
                            <a:cubicBezTo>
                              <a:pt x="28167" y="106024"/>
                              <a:pt x="11324" y="164970"/>
                              <a:pt x="50" y="210065"/>
                            </a:cubicBezTo>
                            <a:cubicBezTo>
                              <a:pt x="4169" y="234779"/>
                              <a:pt x="12407" y="259151"/>
                              <a:pt x="12407" y="284206"/>
                            </a:cubicBezTo>
                            <a:cubicBezTo>
                              <a:pt x="12407" y="341001"/>
                              <a:pt x="-15510" y="305716"/>
                              <a:pt x="12407" y="333633"/>
                            </a:cubicBezTo>
                          </a:path>
                        </a:pathLst>
                      </a:custGeom>
                      <a:noFill/>
                      <a:ln w="381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algn="ctr" defTabSz="914400" rtl="0" eaLnBrk="1" latinLnBrk="0" hangingPunct="1"/>
                        <a:endParaRPr lang="en-US" dirty="0"/>
                      </a:p>
                    </p:txBody>
                  </p:sp>
                  <p:sp>
                    <p:nvSpPr>
                      <p:cNvPr id="187" name="Freeform 186">
                        <a:extLst>
                          <a:ext uri="{FF2B5EF4-FFF2-40B4-BE49-F238E27FC236}">
                            <a16:creationId xmlns:a16="http://schemas.microsoft.com/office/drawing/2014/main" id="{F4323364-BFFE-E64D-85D4-53EB460B5ED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464059" y="4076470"/>
                        <a:ext cx="25209" cy="333633"/>
                      </a:xfrm>
                      <a:custGeom>
                        <a:avLst/>
                        <a:gdLst>
                          <a:gd name="connsiteX0" fmla="*/ 50 w 25209"/>
                          <a:gd name="connsiteY0" fmla="*/ 0 h 333633"/>
                          <a:gd name="connsiteX1" fmla="*/ 24764 w 25209"/>
                          <a:gd name="connsiteY1" fmla="*/ 61784 h 333633"/>
                          <a:gd name="connsiteX2" fmla="*/ 50 w 25209"/>
                          <a:gd name="connsiteY2" fmla="*/ 210065 h 333633"/>
                          <a:gd name="connsiteX3" fmla="*/ 12407 w 25209"/>
                          <a:gd name="connsiteY3" fmla="*/ 284206 h 333633"/>
                          <a:gd name="connsiteX4" fmla="*/ 12407 w 25209"/>
                          <a:gd name="connsiteY4" fmla="*/ 333633 h 33363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5209" h="333633">
                            <a:moveTo>
                              <a:pt x="50" y="0"/>
                            </a:moveTo>
                            <a:cubicBezTo>
                              <a:pt x="8288" y="20595"/>
                              <a:pt x="23063" y="39668"/>
                              <a:pt x="24764" y="61784"/>
                            </a:cubicBezTo>
                            <a:cubicBezTo>
                              <a:pt x="28167" y="106024"/>
                              <a:pt x="11324" y="164970"/>
                              <a:pt x="50" y="210065"/>
                            </a:cubicBezTo>
                            <a:cubicBezTo>
                              <a:pt x="4169" y="234779"/>
                              <a:pt x="12407" y="259151"/>
                              <a:pt x="12407" y="284206"/>
                            </a:cubicBezTo>
                            <a:cubicBezTo>
                              <a:pt x="12407" y="341001"/>
                              <a:pt x="-15510" y="305716"/>
                              <a:pt x="12407" y="333633"/>
                            </a:cubicBezTo>
                          </a:path>
                        </a:pathLst>
                      </a:custGeom>
                      <a:noFill/>
                      <a:ln w="381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algn="ctr" defTabSz="914400" rtl="0" eaLnBrk="1" latinLnBrk="0" hangingPunct="1"/>
                        <a:endParaRPr lang="en-US" dirty="0"/>
                      </a:p>
                    </p:txBody>
                  </p:sp>
                  <p:sp>
                    <p:nvSpPr>
                      <p:cNvPr id="188" name="Freeform 187">
                        <a:extLst>
                          <a:ext uri="{FF2B5EF4-FFF2-40B4-BE49-F238E27FC236}">
                            <a16:creationId xmlns:a16="http://schemas.microsoft.com/office/drawing/2014/main" id="{7756BCF0-719C-D244-8A4F-DEFF5CB5FA0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621456" y="4076470"/>
                        <a:ext cx="25209" cy="333633"/>
                      </a:xfrm>
                      <a:custGeom>
                        <a:avLst/>
                        <a:gdLst>
                          <a:gd name="connsiteX0" fmla="*/ 50 w 25209"/>
                          <a:gd name="connsiteY0" fmla="*/ 0 h 333633"/>
                          <a:gd name="connsiteX1" fmla="*/ 24764 w 25209"/>
                          <a:gd name="connsiteY1" fmla="*/ 61784 h 333633"/>
                          <a:gd name="connsiteX2" fmla="*/ 50 w 25209"/>
                          <a:gd name="connsiteY2" fmla="*/ 210065 h 333633"/>
                          <a:gd name="connsiteX3" fmla="*/ 12407 w 25209"/>
                          <a:gd name="connsiteY3" fmla="*/ 284206 h 333633"/>
                          <a:gd name="connsiteX4" fmla="*/ 12407 w 25209"/>
                          <a:gd name="connsiteY4" fmla="*/ 333633 h 33363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5209" h="333633">
                            <a:moveTo>
                              <a:pt x="50" y="0"/>
                            </a:moveTo>
                            <a:cubicBezTo>
                              <a:pt x="8288" y="20595"/>
                              <a:pt x="23063" y="39668"/>
                              <a:pt x="24764" y="61784"/>
                            </a:cubicBezTo>
                            <a:cubicBezTo>
                              <a:pt x="28167" y="106024"/>
                              <a:pt x="11324" y="164970"/>
                              <a:pt x="50" y="210065"/>
                            </a:cubicBezTo>
                            <a:cubicBezTo>
                              <a:pt x="4169" y="234779"/>
                              <a:pt x="12407" y="259151"/>
                              <a:pt x="12407" y="284206"/>
                            </a:cubicBezTo>
                            <a:cubicBezTo>
                              <a:pt x="12407" y="341001"/>
                              <a:pt x="-15510" y="305716"/>
                              <a:pt x="12407" y="333633"/>
                            </a:cubicBezTo>
                          </a:path>
                        </a:pathLst>
                      </a:custGeom>
                      <a:noFill/>
                      <a:ln w="381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algn="ctr" defTabSz="914400" rtl="1" eaLnBrk="1" latinLnBrk="0" hangingPunct="1"/>
                        <a:endParaRPr lang="en-US" dirty="0"/>
                      </a:p>
                    </p:txBody>
                  </p:sp>
                </p:grpSp>
                <p:grpSp>
                  <p:nvGrpSpPr>
                    <p:cNvPr id="170" name="Group 169">
                      <a:extLst>
                        <a:ext uri="{FF2B5EF4-FFF2-40B4-BE49-F238E27FC236}">
                          <a16:creationId xmlns:a16="http://schemas.microsoft.com/office/drawing/2014/main" id="{6E56CE42-1920-F649-879B-4935293D445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850687" y="4738629"/>
                      <a:ext cx="375604" cy="191130"/>
                      <a:chOff x="4987767" y="4076470"/>
                      <a:chExt cx="658898" cy="341382"/>
                    </a:xfrm>
                  </p:grpSpPr>
                  <p:sp>
                    <p:nvSpPr>
                      <p:cNvPr id="179" name="Freeform 178">
                        <a:extLst>
                          <a:ext uri="{FF2B5EF4-FFF2-40B4-BE49-F238E27FC236}">
                            <a16:creationId xmlns:a16="http://schemas.microsoft.com/office/drawing/2014/main" id="{6F62DBE1-845B-8547-89FF-65B4EBB0A63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987767" y="4082493"/>
                        <a:ext cx="25209" cy="333633"/>
                      </a:xfrm>
                      <a:custGeom>
                        <a:avLst/>
                        <a:gdLst>
                          <a:gd name="connsiteX0" fmla="*/ 50 w 25209"/>
                          <a:gd name="connsiteY0" fmla="*/ 0 h 333633"/>
                          <a:gd name="connsiteX1" fmla="*/ 24764 w 25209"/>
                          <a:gd name="connsiteY1" fmla="*/ 61784 h 333633"/>
                          <a:gd name="connsiteX2" fmla="*/ 50 w 25209"/>
                          <a:gd name="connsiteY2" fmla="*/ 210065 h 333633"/>
                          <a:gd name="connsiteX3" fmla="*/ 12407 w 25209"/>
                          <a:gd name="connsiteY3" fmla="*/ 284206 h 333633"/>
                          <a:gd name="connsiteX4" fmla="*/ 12407 w 25209"/>
                          <a:gd name="connsiteY4" fmla="*/ 333633 h 33363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5209" h="333633">
                            <a:moveTo>
                              <a:pt x="50" y="0"/>
                            </a:moveTo>
                            <a:cubicBezTo>
                              <a:pt x="8288" y="20595"/>
                              <a:pt x="23063" y="39668"/>
                              <a:pt x="24764" y="61784"/>
                            </a:cubicBezTo>
                            <a:cubicBezTo>
                              <a:pt x="28167" y="106024"/>
                              <a:pt x="11324" y="164970"/>
                              <a:pt x="50" y="210065"/>
                            </a:cubicBezTo>
                            <a:cubicBezTo>
                              <a:pt x="4169" y="234779"/>
                              <a:pt x="12407" y="259151"/>
                              <a:pt x="12407" y="284206"/>
                            </a:cubicBezTo>
                            <a:cubicBezTo>
                              <a:pt x="12407" y="341001"/>
                              <a:pt x="-15510" y="305716"/>
                              <a:pt x="12407" y="333633"/>
                            </a:cubicBezTo>
                          </a:path>
                        </a:pathLst>
                      </a:custGeom>
                      <a:noFill/>
                      <a:ln w="381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algn="ctr" defTabSz="914400" rtl="1" eaLnBrk="1" latinLnBrk="0" hangingPunct="1"/>
                        <a:endParaRPr lang="en-US" dirty="0"/>
                      </a:p>
                    </p:txBody>
                  </p:sp>
                  <p:sp>
                    <p:nvSpPr>
                      <p:cNvPr id="180" name="Freeform 179">
                        <a:extLst>
                          <a:ext uri="{FF2B5EF4-FFF2-40B4-BE49-F238E27FC236}">
                            <a16:creationId xmlns:a16="http://schemas.microsoft.com/office/drawing/2014/main" id="{6DF48FE2-73E8-9646-B49A-5022712CB75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145164" y="4082493"/>
                        <a:ext cx="25209" cy="333633"/>
                      </a:xfrm>
                      <a:custGeom>
                        <a:avLst/>
                        <a:gdLst>
                          <a:gd name="connsiteX0" fmla="*/ 50 w 25209"/>
                          <a:gd name="connsiteY0" fmla="*/ 0 h 333633"/>
                          <a:gd name="connsiteX1" fmla="*/ 24764 w 25209"/>
                          <a:gd name="connsiteY1" fmla="*/ 61784 h 333633"/>
                          <a:gd name="connsiteX2" fmla="*/ 50 w 25209"/>
                          <a:gd name="connsiteY2" fmla="*/ 210065 h 333633"/>
                          <a:gd name="connsiteX3" fmla="*/ 12407 w 25209"/>
                          <a:gd name="connsiteY3" fmla="*/ 284206 h 333633"/>
                          <a:gd name="connsiteX4" fmla="*/ 12407 w 25209"/>
                          <a:gd name="connsiteY4" fmla="*/ 333633 h 33363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5209" h="333633">
                            <a:moveTo>
                              <a:pt x="50" y="0"/>
                            </a:moveTo>
                            <a:cubicBezTo>
                              <a:pt x="8288" y="20595"/>
                              <a:pt x="23063" y="39668"/>
                              <a:pt x="24764" y="61784"/>
                            </a:cubicBezTo>
                            <a:cubicBezTo>
                              <a:pt x="28167" y="106024"/>
                              <a:pt x="11324" y="164970"/>
                              <a:pt x="50" y="210065"/>
                            </a:cubicBezTo>
                            <a:cubicBezTo>
                              <a:pt x="4169" y="234779"/>
                              <a:pt x="12407" y="259151"/>
                              <a:pt x="12407" y="284206"/>
                            </a:cubicBezTo>
                            <a:cubicBezTo>
                              <a:pt x="12407" y="341001"/>
                              <a:pt x="-15510" y="305716"/>
                              <a:pt x="12407" y="333633"/>
                            </a:cubicBezTo>
                          </a:path>
                        </a:pathLst>
                      </a:custGeom>
                      <a:noFill/>
                      <a:ln w="381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algn="ctr" defTabSz="914400" rtl="1" eaLnBrk="1" latinLnBrk="0" hangingPunct="1"/>
                        <a:endParaRPr lang="en-US" dirty="0"/>
                      </a:p>
                    </p:txBody>
                  </p:sp>
                  <p:sp>
                    <p:nvSpPr>
                      <p:cNvPr id="181" name="Freeform 180">
                        <a:extLst>
                          <a:ext uri="{FF2B5EF4-FFF2-40B4-BE49-F238E27FC236}">
                            <a16:creationId xmlns:a16="http://schemas.microsoft.com/office/drawing/2014/main" id="{1CD20C2E-8C7E-474D-A4ED-997204CF87A9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5302561" y="4084219"/>
                        <a:ext cx="25209" cy="333633"/>
                      </a:xfrm>
                      <a:custGeom>
                        <a:avLst/>
                        <a:gdLst>
                          <a:gd name="connsiteX0" fmla="*/ 50 w 25209"/>
                          <a:gd name="connsiteY0" fmla="*/ 0 h 333633"/>
                          <a:gd name="connsiteX1" fmla="*/ 24764 w 25209"/>
                          <a:gd name="connsiteY1" fmla="*/ 61784 h 333633"/>
                          <a:gd name="connsiteX2" fmla="*/ 50 w 25209"/>
                          <a:gd name="connsiteY2" fmla="*/ 210065 h 333633"/>
                          <a:gd name="connsiteX3" fmla="*/ 12407 w 25209"/>
                          <a:gd name="connsiteY3" fmla="*/ 284206 h 333633"/>
                          <a:gd name="connsiteX4" fmla="*/ 12407 w 25209"/>
                          <a:gd name="connsiteY4" fmla="*/ 333633 h 33363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5209" h="333633">
                            <a:moveTo>
                              <a:pt x="50" y="0"/>
                            </a:moveTo>
                            <a:cubicBezTo>
                              <a:pt x="8288" y="20595"/>
                              <a:pt x="23063" y="39668"/>
                              <a:pt x="24764" y="61784"/>
                            </a:cubicBezTo>
                            <a:cubicBezTo>
                              <a:pt x="28167" y="106024"/>
                              <a:pt x="11324" y="164970"/>
                              <a:pt x="50" y="210065"/>
                            </a:cubicBezTo>
                            <a:cubicBezTo>
                              <a:pt x="4169" y="234779"/>
                              <a:pt x="12407" y="259151"/>
                              <a:pt x="12407" y="284206"/>
                            </a:cubicBezTo>
                            <a:cubicBezTo>
                              <a:pt x="12407" y="341001"/>
                              <a:pt x="-15510" y="305716"/>
                              <a:pt x="12407" y="333633"/>
                            </a:cubicBezTo>
                          </a:path>
                        </a:pathLst>
                      </a:custGeom>
                      <a:noFill/>
                      <a:ln w="381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algn="ctr" defTabSz="914400" rtl="1" eaLnBrk="1" latinLnBrk="0" hangingPunct="1"/>
                        <a:endParaRPr lang="en-US" dirty="0"/>
                      </a:p>
                    </p:txBody>
                  </p:sp>
                  <p:sp>
                    <p:nvSpPr>
                      <p:cNvPr id="182" name="Freeform 181">
                        <a:extLst>
                          <a:ext uri="{FF2B5EF4-FFF2-40B4-BE49-F238E27FC236}">
                            <a16:creationId xmlns:a16="http://schemas.microsoft.com/office/drawing/2014/main" id="{2742109F-EB32-3A43-869B-F1150CFA9ED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464059" y="4076470"/>
                        <a:ext cx="25209" cy="333633"/>
                      </a:xfrm>
                      <a:custGeom>
                        <a:avLst/>
                        <a:gdLst>
                          <a:gd name="connsiteX0" fmla="*/ 50 w 25209"/>
                          <a:gd name="connsiteY0" fmla="*/ 0 h 333633"/>
                          <a:gd name="connsiteX1" fmla="*/ 24764 w 25209"/>
                          <a:gd name="connsiteY1" fmla="*/ 61784 h 333633"/>
                          <a:gd name="connsiteX2" fmla="*/ 50 w 25209"/>
                          <a:gd name="connsiteY2" fmla="*/ 210065 h 333633"/>
                          <a:gd name="connsiteX3" fmla="*/ 12407 w 25209"/>
                          <a:gd name="connsiteY3" fmla="*/ 284206 h 333633"/>
                          <a:gd name="connsiteX4" fmla="*/ 12407 w 25209"/>
                          <a:gd name="connsiteY4" fmla="*/ 333633 h 33363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5209" h="333633">
                            <a:moveTo>
                              <a:pt x="50" y="0"/>
                            </a:moveTo>
                            <a:cubicBezTo>
                              <a:pt x="8288" y="20595"/>
                              <a:pt x="23063" y="39668"/>
                              <a:pt x="24764" y="61784"/>
                            </a:cubicBezTo>
                            <a:cubicBezTo>
                              <a:pt x="28167" y="106024"/>
                              <a:pt x="11324" y="164970"/>
                              <a:pt x="50" y="210065"/>
                            </a:cubicBezTo>
                            <a:cubicBezTo>
                              <a:pt x="4169" y="234779"/>
                              <a:pt x="12407" y="259151"/>
                              <a:pt x="12407" y="284206"/>
                            </a:cubicBezTo>
                            <a:cubicBezTo>
                              <a:pt x="12407" y="341001"/>
                              <a:pt x="-15510" y="305716"/>
                              <a:pt x="12407" y="333633"/>
                            </a:cubicBezTo>
                          </a:path>
                        </a:pathLst>
                      </a:custGeom>
                      <a:noFill/>
                      <a:ln w="381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algn="ctr" defTabSz="914400" rtl="1" eaLnBrk="1" latinLnBrk="0" hangingPunct="1"/>
                        <a:endParaRPr lang="en-US" dirty="0"/>
                      </a:p>
                    </p:txBody>
                  </p:sp>
                  <p:sp>
                    <p:nvSpPr>
                      <p:cNvPr id="183" name="Freeform 182">
                        <a:extLst>
                          <a:ext uri="{FF2B5EF4-FFF2-40B4-BE49-F238E27FC236}">
                            <a16:creationId xmlns:a16="http://schemas.microsoft.com/office/drawing/2014/main" id="{0522B533-4399-5844-A7AA-C0EA64DCA33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621456" y="4076470"/>
                        <a:ext cx="25209" cy="333633"/>
                      </a:xfrm>
                      <a:custGeom>
                        <a:avLst/>
                        <a:gdLst>
                          <a:gd name="connsiteX0" fmla="*/ 50 w 25209"/>
                          <a:gd name="connsiteY0" fmla="*/ 0 h 333633"/>
                          <a:gd name="connsiteX1" fmla="*/ 24764 w 25209"/>
                          <a:gd name="connsiteY1" fmla="*/ 61784 h 333633"/>
                          <a:gd name="connsiteX2" fmla="*/ 50 w 25209"/>
                          <a:gd name="connsiteY2" fmla="*/ 210065 h 333633"/>
                          <a:gd name="connsiteX3" fmla="*/ 12407 w 25209"/>
                          <a:gd name="connsiteY3" fmla="*/ 284206 h 333633"/>
                          <a:gd name="connsiteX4" fmla="*/ 12407 w 25209"/>
                          <a:gd name="connsiteY4" fmla="*/ 333633 h 33363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5209" h="333633">
                            <a:moveTo>
                              <a:pt x="50" y="0"/>
                            </a:moveTo>
                            <a:cubicBezTo>
                              <a:pt x="8288" y="20595"/>
                              <a:pt x="23063" y="39668"/>
                              <a:pt x="24764" y="61784"/>
                            </a:cubicBezTo>
                            <a:cubicBezTo>
                              <a:pt x="28167" y="106024"/>
                              <a:pt x="11324" y="164970"/>
                              <a:pt x="50" y="210065"/>
                            </a:cubicBezTo>
                            <a:cubicBezTo>
                              <a:pt x="4169" y="234779"/>
                              <a:pt x="12407" y="259151"/>
                              <a:pt x="12407" y="284206"/>
                            </a:cubicBezTo>
                            <a:cubicBezTo>
                              <a:pt x="12407" y="341001"/>
                              <a:pt x="-15510" y="305716"/>
                              <a:pt x="12407" y="333633"/>
                            </a:cubicBezTo>
                          </a:path>
                        </a:pathLst>
                      </a:custGeom>
                      <a:noFill/>
                      <a:ln w="381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algn="ctr" defTabSz="914400" rtl="1" eaLnBrk="1" latinLnBrk="0" hangingPunct="1"/>
                        <a:endParaRPr lang="en-US" dirty="0"/>
                      </a:p>
                    </p:txBody>
                  </p:sp>
                </p:grpSp>
                <p:grpSp>
                  <p:nvGrpSpPr>
                    <p:cNvPr id="171" name="Group 170">
                      <a:extLst>
                        <a:ext uri="{FF2B5EF4-FFF2-40B4-BE49-F238E27FC236}">
                          <a16:creationId xmlns:a16="http://schemas.microsoft.com/office/drawing/2014/main" id="{CFFAE0E3-EC57-0440-A0AB-FAB841B706B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306356" y="4738629"/>
                      <a:ext cx="375604" cy="191130"/>
                      <a:chOff x="4987767" y="4076470"/>
                      <a:chExt cx="658898" cy="341382"/>
                    </a:xfrm>
                  </p:grpSpPr>
                  <p:sp>
                    <p:nvSpPr>
                      <p:cNvPr id="174" name="Freeform 173">
                        <a:extLst>
                          <a:ext uri="{FF2B5EF4-FFF2-40B4-BE49-F238E27FC236}">
                            <a16:creationId xmlns:a16="http://schemas.microsoft.com/office/drawing/2014/main" id="{27E62054-0E5B-A648-825E-C10A3428DE8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987767" y="4082493"/>
                        <a:ext cx="25209" cy="333633"/>
                      </a:xfrm>
                      <a:custGeom>
                        <a:avLst/>
                        <a:gdLst>
                          <a:gd name="connsiteX0" fmla="*/ 50 w 25209"/>
                          <a:gd name="connsiteY0" fmla="*/ 0 h 333633"/>
                          <a:gd name="connsiteX1" fmla="*/ 24764 w 25209"/>
                          <a:gd name="connsiteY1" fmla="*/ 61784 h 333633"/>
                          <a:gd name="connsiteX2" fmla="*/ 50 w 25209"/>
                          <a:gd name="connsiteY2" fmla="*/ 210065 h 333633"/>
                          <a:gd name="connsiteX3" fmla="*/ 12407 w 25209"/>
                          <a:gd name="connsiteY3" fmla="*/ 284206 h 333633"/>
                          <a:gd name="connsiteX4" fmla="*/ 12407 w 25209"/>
                          <a:gd name="connsiteY4" fmla="*/ 333633 h 33363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5209" h="333633">
                            <a:moveTo>
                              <a:pt x="50" y="0"/>
                            </a:moveTo>
                            <a:cubicBezTo>
                              <a:pt x="8288" y="20595"/>
                              <a:pt x="23063" y="39668"/>
                              <a:pt x="24764" y="61784"/>
                            </a:cubicBezTo>
                            <a:cubicBezTo>
                              <a:pt x="28167" y="106024"/>
                              <a:pt x="11324" y="164970"/>
                              <a:pt x="50" y="210065"/>
                            </a:cubicBezTo>
                            <a:cubicBezTo>
                              <a:pt x="4169" y="234779"/>
                              <a:pt x="12407" y="259151"/>
                              <a:pt x="12407" y="284206"/>
                            </a:cubicBezTo>
                            <a:cubicBezTo>
                              <a:pt x="12407" y="341001"/>
                              <a:pt x="-15510" y="305716"/>
                              <a:pt x="12407" y="333633"/>
                            </a:cubicBezTo>
                          </a:path>
                        </a:pathLst>
                      </a:custGeom>
                      <a:noFill/>
                      <a:ln w="381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algn="ctr" defTabSz="914400" rtl="1" eaLnBrk="1" latinLnBrk="0" hangingPunct="1"/>
                        <a:endParaRPr lang="en-US" dirty="0"/>
                      </a:p>
                    </p:txBody>
                  </p:sp>
                  <p:sp>
                    <p:nvSpPr>
                      <p:cNvPr id="175" name="Freeform 174">
                        <a:extLst>
                          <a:ext uri="{FF2B5EF4-FFF2-40B4-BE49-F238E27FC236}">
                            <a16:creationId xmlns:a16="http://schemas.microsoft.com/office/drawing/2014/main" id="{3414BFFF-1062-5249-8ACA-B24F035D980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145164" y="4082493"/>
                        <a:ext cx="25209" cy="333633"/>
                      </a:xfrm>
                      <a:custGeom>
                        <a:avLst/>
                        <a:gdLst>
                          <a:gd name="connsiteX0" fmla="*/ 50 w 25209"/>
                          <a:gd name="connsiteY0" fmla="*/ 0 h 333633"/>
                          <a:gd name="connsiteX1" fmla="*/ 24764 w 25209"/>
                          <a:gd name="connsiteY1" fmla="*/ 61784 h 333633"/>
                          <a:gd name="connsiteX2" fmla="*/ 50 w 25209"/>
                          <a:gd name="connsiteY2" fmla="*/ 210065 h 333633"/>
                          <a:gd name="connsiteX3" fmla="*/ 12407 w 25209"/>
                          <a:gd name="connsiteY3" fmla="*/ 284206 h 333633"/>
                          <a:gd name="connsiteX4" fmla="*/ 12407 w 25209"/>
                          <a:gd name="connsiteY4" fmla="*/ 333633 h 33363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5209" h="333633">
                            <a:moveTo>
                              <a:pt x="50" y="0"/>
                            </a:moveTo>
                            <a:cubicBezTo>
                              <a:pt x="8288" y="20595"/>
                              <a:pt x="23063" y="39668"/>
                              <a:pt x="24764" y="61784"/>
                            </a:cubicBezTo>
                            <a:cubicBezTo>
                              <a:pt x="28167" y="106024"/>
                              <a:pt x="11324" y="164970"/>
                              <a:pt x="50" y="210065"/>
                            </a:cubicBezTo>
                            <a:cubicBezTo>
                              <a:pt x="4169" y="234779"/>
                              <a:pt x="12407" y="259151"/>
                              <a:pt x="12407" y="284206"/>
                            </a:cubicBezTo>
                            <a:cubicBezTo>
                              <a:pt x="12407" y="341001"/>
                              <a:pt x="-15510" y="305716"/>
                              <a:pt x="12407" y="333633"/>
                            </a:cubicBezTo>
                          </a:path>
                        </a:pathLst>
                      </a:custGeom>
                      <a:noFill/>
                      <a:ln w="381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algn="ctr" defTabSz="914400" rtl="1" eaLnBrk="1" latinLnBrk="0" hangingPunct="1"/>
                        <a:endParaRPr lang="en-US" dirty="0"/>
                      </a:p>
                    </p:txBody>
                  </p:sp>
                  <p:sp>
                    <p:nvSpPr>
                      <p:cNvPr id="176" name="Freeform 175">
                        <a:extLst>
                          <a:ext uri="{FF2B5EF4-FFF2-40B4-BE49-F238E27FC236}">
                            <a16:creationId xmlns:a16="http://schemas.microsoft.com/office/drawing/2014/main" id="{FC95AF8D-B442-2E45-985E-A698F0CF95C1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5302561" y="4084219"/>
                        <a:ext cx="25209" cy="333633"/>
                      </a:xfrm>
                      <a:custGeom>
                        <a:avLst/>
                        <a:gdLst>
                          <a:gd name="connsiteX0" fmla="*/ 50 w 25209"/>
                          <a:gd name="connsiteY0" fmla="*/ 0 h 333633"/>
                          <a:gd name="connsiteX1" fmla="*/ 24764 w 25209"/>
                          <a:gd name="connsiteY1" fmla="*/ 61784 h 333633"/>
                          <a:gd name="connsiteX2" fmla="*/ 50 w 25209"/>
                          <a:gd name="connsiteY2" fmla="*/ 210065 h 333633"/>
                          <a:gd name="connsiteX3" fmla="*/ 12407 w 25209"/>
                          <a:gd name="connsiteY3" fmla="*/ 284206 h 333633"/>
                          <a:gd name="connsiteX4" fmla="*/ 12407 w 25209"/>
                          <a:gd name="connsiteY4" fmla="*/ 333633 h 33363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5209" h="333633">
                            <a:moveTo>
                              <a:pt x="50" y="0"/>
                            </a:moveTo>
                            <a:cubicBezTo>
                              <a:pt x="8288" y="20595"/>
                              <a:pt x="23063" y="39668"/>
                              <a:pt x="24764" y="61784"/>
                            </a:cubicBezTo>
                            <a:cubicBezTo>
                              <a:pt x="28167" y="106024"/>
                              <a:pt x="11324" y="164970"/>
                              <a:pt x="50" y="210065"/>
                            </a:cubicBezTo>
                            <a:cubicBezTo>
                              <a:pt x="4169" y="234779"/>
                              <a:pt x="12407" y="259151"/>
                              <a:pt x="12407" y="284206"/>
                            </a:cubicBezTo>
                            <a:cubicBezTo>
                              <a:pt x="12407" y="341001"/>
                              <a:pt x="-15510" y="305716"/>
                              <a:pt x="12407" y="333633"/>
                            </a:cubicBezTo>
                          </a:path>
                        </a:pathLst>
                      </a:custGeom>
                      <a:noFill/>
                      <a:ln w="381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algn="ctr" defTabSz="914400" rtl="1" eaLnBrk="1" latinLnBrk="0" hangingPunct="1"/>
                        <a:endParaRPr lang="en-US" dirty="0"/>
                      </a:p>
                    </p:txBody>
                  </p:sp>
                  <p:sp>
                    <p:nvSpPr>
                      <p:cNvPr id="177" name="Freeform 176">
                        <a:extLst>
                          <a:ext uri="{FF2B5EF4-FFF2-40B4-BE49-F238E27FC236}">
                            <a16:creationId xmlns:a16="http://schemas.microsoft.com/office/drawing/2014/main" id="{C981837D-F1FE-CA47-A937-C8F2ACA6B32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464059" y="4076470"/>
                        <a:ext cx="25209" cy="333633"/>
                      </a:xfrm>
                      <a:custGeom>
                        <a:avLst/>
                        <a:gdLst>
                          <a:gd name="connsiteX0" fmla="*/ 50 w 25209"/>
                          <a:gd name="connsiteY0" fmla="*/ 0 h 333633"/>
                          <a:gd name="connsiteX1" fmla="*/ 24764 w 25209"/>
                          <a:gd name="connsiteY1" fmla="*/ 61784 h 333633"/>
                          <a:gd name="connsiteX2" fmla="*/ 50 w 25209"/>
                          <a:gd name="connsiteY2" fmla="*/ 210065 h 333633"/>
                          <a:gd name="connsiteX3" fmla="*/ 12407 w 25209"/>
                          <a:gd name="connsiteY3" fmla="*/ 284206 h 333633"/>
                          <a:gd name="connsiteX4" fmla="*/ 12407 w 25209"/>
                          <a:gd name="connsiteY4" fmla="*/ 333633 h 33363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5209" h="333633">
                            <a:moveTo>
                              <a:pt x="50" y="0"/>
                            </a:moveTo>
                            <a:cubicBezTo>
                              <a:pt x="8288" y="20595"/>
                              <a:pt x="23063" y="39668"/>
                              <a:pt x="24764" y="61784"/>
                            </a:cubicBezTo>
                            <a:cubicBezTo>
                              <a:pt x="28167" y="106024"/>
                              <a:pt x="11324" y="164970"/>
                              <a:pt x="50" y="210065"/>
                            </a:cubicBezTo>
                            <a:cubicBezTo>
                              <a:pt x="4169" y="234779"/>
                              <a:pt x="12407" y="259151"/>
                              <a:pt x="12407" y="284206"/>
                            </a:cubicBezTo>
                            <a:cubicBezTo>
                              <a:pt x="12407" y="341001"/>
                              <a:pt x="-15510" y="305716"/>
                              <a:pt x="12407" y="333633"/>
                            </a:cubicBezTo>
                          </a:path>
                        </a:pathLst>
                      </a:custGeom>
                      <a:noFill/>
                      <a:ln w="381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algn="ctr" defTabSz="914400" rtl="1" eaLnBrk="1" latinLnBrk="0" hangingPunct="1"/>
                        <a:endParaRPr lang="en-US" dirty="0"/>
                      </a:p>
                    </p:txBody>
                  </p:sp>
                  <p:sp>
                    <p:nvSpPr>
                      <p:cNvPr id="178" name="Freeform 177">
                        <a:extLst>
                          <a:ext uri="{FF2B5EF4-FFF2-40B4-BE49-F238E27FC236}">
                            <a16:creationId xmlns:a16="http://schemas.microsoft.com/office/drawing/2014/main" id="{E2EC746E-2CA4-AE48-A8A6-6CCE592E2D9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621456" y="4076470"/>
                        <a:ext cx="25209" cy="333633"/>
                      </a:xfrm>
                      <a:custGeom>
                        <a:avLst/>
                        <a:gdLst>
                          <a:gd name="connsiteX0" fmla="*/ 50 w 25209"/>
                          <a:gd name="connsiteY0" fmla="*/ 0 h 333633"/>
                          <a:gd name="connsiteX1" fmla="*/ 24764 w 25209"/>
                          <a:gd name="connsiteY1" fmla="*/ 61784 h 333633"/>
                          <a:gd name="connsiteX2" fmla="*/ 50 w 25209"/>
                          <a:gd name="connsiteY2" fmla="*/ 210065 h 333633"/>
                          <a:gd name="connsiteX3" fmla="*/ 12407 w 25209"/>
                          <a:gd name="connsiteY3" fmla="*/ 284206 h 333633"/>
                          <a:gd name="connsiteX4" fmla="*/ 12407 w 25209"/>
                          <a:gd name="connsiteY4" fmla="*/ 333633 h 33363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5209" h="333633">
                            <a:moveTo>
                              <a:pt x="50" y="0"/>
                            </a:moveTo>
                            <a:cubicBezTo>
                              <a:pt x="8288" y="20595"/>
                              <a:pt x="23063" y="39668"/>
                              <a:pt x="24764" y="61784"/>
                            </a:cubicBezTo>
                            <a:cubicBezTo>
                              <a:pt x="28167" y="106024"/>
                              <a:pt x="11324" y="164970"/>
                              <a:pt x="50" y="210065"/>
                            </a:cubicBezTo>
                            <a:cubicBezTo>
                              <a:pt x="4169" y="234779"/>
                              <a:pt x="12407" y="259151"/>
                              <a:pt x="12407" y="284206"/>
                            </a:cubicBezTo>
                            <a:cubicBezTo>
                              <a:pt x="12407" y="341001"/>
                              <a:pt x="-15510" y="305716"/>
                              <a:pt x="12407" y="333633"/>
                            </a:cubicBezTo>
                          </a:path>
                        </a:pathLst>
                      </a:custGeom>
                      <a:noFill/>
                      <a:ln w="381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algn="ctr" defTabSz="914400" rtl="1" eaLnBrk="1" latinLnBrk="0" hangingPunct="1"/>
                        <a:endParaRPr lang="en-US" dirty="0"/>
                      </a:p>
                    </p:txBody>
                  </p:sp>
                </p:grpSp>
                <p:sp>
                  <p:nvSpPr>
                    <p:cNvPr id="172" name="Freeform 171">
                      <a:extLst>
                        <a:ext uri="{FF2B5EF4-FFF2-40B4-BE49-F238E27FC236}">
                          <a16:creationId xmlns:a16="http://schemas.microsoft.com/office/drawing/2014/main" id="{9E78008A-FF1F-844F-AE08-127E8AA446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744078" y="4738629"/>
                      <a:ext cx="14371" cy="186792"/>
                    </a:xfrm>
                    <a:custGeom>
                      <a:avLst/>
                      <a:gdLst>
                        <a:gd name="connsiteX0" fmla="*/ 50 w 25209"/>
                        <a:gd name="connsiteY0" fmla="*/ 0 h 333633"/>
                        <a:gd name="connsiteX1" fmla="*/ 24764 w 25209"/>
                        <a:gd name="connsiteY1" fmla="*/ 61784 h 333633"/>
                        <a:gd name="connsiteX2" fmla="*/ 50 w 25209"/>
                        <a:gd name="connsiteY2" fmla="*/ 210065 h 333633"/>
                        <a:gd name="connsiteX3" fmla="*/ 12407 w 25209"/>
                        <a:gd name="connsiteY3" fmla="*/ 284206 h 333633"/>
                        <a:gd name="connsiteX4" fmla="*/ 12407 w 25209"/>
                        <a:gd name="connsiteY4" fmla="*/ 333633 h 33363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5209" h="333633">
                          <a:moveTo>
                            <a:pt x="50" y="0"/>
                          </a:moveTo>
                          <a:cubicBezTo>
                            <a:pt x="8288" y="20595"/>
                            <a:pt x="23063" y="39668"/>
                            <a:pt x="24764" y="61784"/>
                          </a:cubicBezTo>
                          <a:cubicBezTo>
                            <a:pt x="28167" y="106024"/>
                            <a:pt x="11324" y="164970"/>
                            <a:pt x="50" y="210065"/>
                          </a:cubicBezTo>
                          <a:cubicBezTo>
                            <a:pt x="4169" y="234779"/>
                            <a:pt x="12407" y="259151"/>
                            <a:pt x="12407" y="284206"/>
                          </a:cubicBezTo>
                          <a:cubicBezTo>
                            <a:pt x="12407" y="341001"/>
                            <a:pt x="-15510" y="305716"/>
                            <a:pt x="12407" y="333633"/>
                          </a:cubicBezTo>
                        </a:path>
                      </a:pathLst>
                    </a:custGeom>
                    <a:noFill/>
                    <a:ln w="381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algn="ctr" defTabSz="914400" rtl="0" eaLnBrk="1" latinLnBrk="0" hangingPunct="1"/>
                      <a:endParaRPr lang="en-US" dirty="0"/>
                    </a:p>
                  </p:txBody>
                </p:sp>
                <p:sp>
                  <p:nvSpPr>
                    <p:cNvPr id="173" name="Freeform 172">
                      <a:extLst>
                        <a:ext uri="{FF2B5EF4-FFF2-40B4-BE49-F238E27FC236}">
                          <a16:creationId xmlns:a16="http://schemas.microsoft.com/office/drawing/2014/main" id="{E8DFDE4D-B272-4C4A-B8C6-4A5C5AC60BE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33802" y="4738629"/>
                      <a:ext cx="14371" cy="186792"/>
                    </a:xfrm>
                    <a:custGeom>
                      <a:avLst/>
                      <a:gdLst>
                        <a:gd name="connsiteX0" fmla="*/ 50 w 25209"/>
                        <a:gd name="connsiteY0" fmla="*/ 0 h 333633"/>
                        <a:gd name="connsiteX1" fmla="*/ 24764 w 25209"/>
                        <a:gd name="connsiteY1" fmla="*/ 61784 h 333633"/>
                        <a:gd name="connsiteX2" fmla="*/ 50 w 25209"/>
                        <a:gd name="connsiteY2" fmla="*/ 210065 h 333633"/>
                        <a:gd name="connsiteX3" fmla="*/ 12407 w 25209"/>
                        <a:gd name="connsiteY3" fmla="*/ 284206 h 333633"/>
                        <a:gd name="connsiteX4" fmla="*/ 12407 w 25209"/>
                        <a:gd name="connsiteY4" fmla="*/ 333633 h 33363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5209" h="333633">
                          <a:moveTo>
                            <a:pt x="50" y="0"/>
                          </a:moveTo>
                          <a:cubicBezTo>
                            <a:pt x="8288" y="20595"/>
                            <a:pt x="23063" y="39668"/>
                            <a:pt x="24764" y="61784"/>
                          </a:cubicBezTo>
                          <a:cubicBezTo>
                            <a:pt x="28167" y="106024"/>
                            <a:pt x="11324" y="164970"/>
                            <a:pt x="50" y="210065"/>
                          </a:cubicBezTo>
                          <a:cubicBezTo>
                            <a:pt x="4169" y="234779"/>
                            <a:pt x="12407" y="259151"/>
                            <a:pt x="12407" y="284206"/>
                          </a:cubicBezTo>
                          <a:cubicBezTo>
                            <a:pt x="12407" y="341001"/>
                            <a:pt x="-15510" y="305716"/>
                            <a:pt x="12407" y="333633"/>
                          </a:cubicBezTo>
                        </a:path>
                      </a:pathLst>
                    </a:custGeom>
                    <a:noFill/>
                    <a:ln w="381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algn="ctr" defTabSz="914400" rtl="0" eaLnBrk="1" latinLnBrk="0" hangingPunct="1"/>
                      <a:endParaRPr lang="en-US" dirty="0"/>
                    </a:p>
                  </p:txBody>
                </p:sp>
              </p:grpSp>
              <p:sp>
                <p:nvSpPr>
                  <p:cNvPr id="166" name="Content Placeholder 2">
                    <a:extLst>
                      <a:ext uri="{FF2B5EF4-FFF2-40B4-BE49-F238E27FC236}">
                        <a16:creationId xmlns:a16="http://schemas.microsoft.com/office/drawing/2014/main" id="{B4D9F1DF-5501-8C4B-8F29-2F812DA7A172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5108867" y="3890190"/>
                    <a:ext cx="1157021" cy="398241"/>
                  </a:xfrm>
                  <a:prstGeom prst="rect">
                    <a:avLst/>
                  </a:prstGeom>
                </p:spPr>
                <p:txBody>
                  <a:bodyPr vert="horz" lIns="91440" tIns="45720" rIns="91440" bIns="45720" rtlCol="0">
                    <a:normAutofit/>
                  </a:bodyPr>
                  <a:lstStyle>
                    <a:lvl1pPr marL="2286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1000"/>
                      </a:spcBef>
                      <a:buFont typeface="Arial" panose="020B0604020202020204" pitchFamily="34" charset="0"/>
                      <a:buChar char="•"/>
                      <a:defRPr sz="2000" kern="1200">
                        <a:solidFill>
                          <a:schemeClr val="tx1"/>
                        </a:solidFill>
                        <a:latin typeface="Times New Roman"/>
                        <a:ea typeface="+mn-ea"/>
                        <a:cs typeface="Times New Roman"/>
                      </a:defRPr>
                    </a:lvl1pPr>
                    <a:lvl2pPr marL="717550" indent="-260350" algn="l" defTabSz="914400" rtl="0" eaLnBrk="1" latinLnBrk="0" hangingPunct="1">
                      <a:lnSpc>
                        <a:spcPct val="90000"/>
                      </a:lnSpc>
                      <a:spcBef>
                        <a:spcPts val="1000"/>
                      </a:spcBef>
                      <a:buSzPct val="50000"/>
                      <a:buFont typeface="Wingdings" charset="2"/>
                      <a:buChar char="q"/>
                      <a:defRPr sz="2000" kern="1200">
                        <a:solidFill>
                          <a:schemeClr val="tx1"/>
                        </a:solidFill>
                        <a:latin typeface="Times New Roman"/>
                        <a:ea typeface="+mn-ea"/>
                        <a:cs typeface="Times New Roman"/>
                      </a:defRPr>
                    </a:lvl2pPr>
                    <a:lvl3pPr marL="1143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2000" kern="1200">
                        <a:solidFill>
                          <a:schemeClr val="tx1"/>
                        </a:solidFill>
                        <a:latin typeface="Times New Roman"/>
                        <a:ea typeface="+mn-ea"/>
                        <a:cs typeface="Times New Roman"/>
                      </a:defRPr>
                    </a:lvl3pPr>
                    <a:lvl4pPr marL="16002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2000" kern="1200">
                        <a:solidFill>
                          <a:schemeClr val="tx1"/>
                        </a:solidFill>
                        <a:latin typeface="Times New Roman"/>
                        <a:ea typeface="+mn-ea"/>
                        <a:cs typeface="Times New Roman"/>
                      </a:defRPr>
                    </a:lvl4pPr>
                    <a:lvl5pPr marL="20574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2000" kern="1200">
                        <a:solidFill>
                          <a:schemeClr val="tx1"/>
                        </a:solidFill>
                        <a:latin typeface="Times New Roman"/>
                        <a:ea typeface="+mn-ea"/>
                        <a:cs typeface="Times New Roman"/>
                      </a:defRPr>
                    </a:lvl5pPr>
                    <a:lvl6pPr marL="25146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9718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429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8862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indent="0">
                      <a:buFont typeface="Arial" panose="020B0604020202020204" pitchFamily="34" charset="0"/>
                      <a:buNone/>
                    </a:pPr>
                    <a:r>
                      <a:rPr lang="en-US" sz="1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. . .</a:t>
                    </a:r>
                  </a:p>
                </p:txBody>
              </p:sp>
            </p:grpSp>
          </p:grpSp>
        </p:grpSp>
        <p:grpSp>
          <p:nvGrpSpPr>
            <p:cNvPr id="199" name="Group 198">
              <a:extLst>
                <a:ext uri="{FF2B5EF4-FFF2-40B4-BE49-F238E27FC236}">
                  <a16:creationId xmlns:a16="http://schemas.microsoft.com/office/drawing/2014/main" id="{04E875CF-EB28-824D-B301-4AA1B06A118C}"/>
                </a:ext>
              </a:extLst>
            </p:cNvPr>
            <p:cNvGrpSpPr/>
            <p:nvPr/>
          </p:nvGrpSpPr>
          <p:grpSpPr>
            <a:xfrm>
              <a:off x="834037" y="4349926"/>
              <a:ext cx="3227979" cy="475035"/>
              <a:chOff x="1428555" y="5474819"/>
              <a:chExt cx="3227979" cy="475035"/>
            </a:xfrm>
          </p:grpSpPr>
          <p:sp>
            <p:nvSpPr>
              <p:cNvPr id="200" name="Content Placeholder 2">
                <a:extLst>
                  <a:ext uri="{FF2B5EF4-FFF2-40B4-BE49-F238E27FC236}">
                    <a16:creationId xmlns:a16="http://schemas.microsoft.com/office/drawing/2014/main" id="{D8DD3386-9B0F-444F-B559-D9F29475954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28555" y="5551613"/>
                <a:ext cx="1041784" cy="39824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Times New Roman"/>
                    <a:ea typeface="+mn-ea"/>
                    <a:cs typeface="Times New Roman"/>
                  </a:defRPr>
                </a:lvl1pPr>
                <a:lvl2pPr marL="717550" indent="-26035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SzPct val="50000"/>
                  <a:buFont typeface="Wingdings" charset="2"/>
                  <a:buChar char="q"/>
                  <a:defRPr sz="2000" kern="1200">
                    <a:solidFill>
                      <a:schemeClr val="tx1"/>
                    </a:solidFill>
                    <a:latin typeface="Times New Roman"/>
                    <a:ea typeface="+mn-ea"/>
                    <a:cs typeface="Times New Roman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Times New Roman"/>
                    <a:ea typeface="+mn-ea"/>
                    <a:cs typeface="Times New Roman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Times New Roman"/>
                    <a:ea typeface="+mn-ea"/>
                    <a:cs typeface="Times New Roman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Times New Roman"/>
                    <a:ea typeface="+mn-ea"/>
                    <a:cs typeface="Times New Roman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1600" dirty="0"/>
                  <a:t>Roman:</a:t>
                </a:r>
              </a:p>
            </p:txBody>
          </p:sp>
          <p:sp>
            <p:nvSpPr>
              <p:cNvPr id="201" name="Rectangle 200">
                <a:extLst>
                  <a:ext uri="{FF2B5EF4-FFF2-40B4-BE49-F238E27FC236}">
                    <a16:creationId xmlns:a16="http://schemas.microsoft.com/office/drawing/2014/main" id="{EFEF1337-9EEB-4649-9B8E-9BA4F4210468}"/>
                  </a:ext>
                </a:extLst>
              </p:cNvPr>
              <p:cNvSpPr/>
              <p:nvPr/>
            </p:nvSpPr>
            <p:spPr>
              <a:xfrm>
                <a:off x="2564295" y="5474819"/>
                <a:ext cx="2092239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MMMMMMDVII</a:t>
                </a:r>
              </a:p>
            </p:txBody>
          </p:sp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352E1189-AA53-134C-A31D-DCBDD16AE410}"/>
                </a:ext>
              </a:extLst>
            </p:cNvPr>
            <p:cNvGrpSpPr/>
            <p:nvPr/>
          </p:nvGrpSpPr>
          <p:grpSpPr>
            <a:xfrm>
              <a:off x="794990" y="3227119"/>
              <a:ext cx="2906299" cy="1006533"/>
              <a:chOff x="794990" y="3227119"/>
              <a:chExt cx="2906299" cy="1006533"/>
            </a:xfrm>
          </p:grpSpPr>
          <p:sp>
            <p:nvSpPr>
              <p:cNvPr id="159" name="Content Placeholder 2">
                <a:extLst>
                  <a:ext uri="{FF2B5EF4-FFF2-40B4-BE49-F238E27FC236}">
                    <a16:creationId xmlns:a16="http://schemas.microsoft.com/office/drawing/2014/main" id="{68B36C7B-B8BB-9444-B849-859721B7E3C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94990" y="3550747"/>
                <a:ext cx="2672077" cy="39824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Times New Roman"/>
                    <a:ea typeface="+mn-ea"/>
                    <a:cs typeface="Times New Roman"/>
                  </a:defRPr>
                </a:lvl1pPr>
                <a:lvl2pPr marL="717550" indent="-26035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SzPct val="50000"/>
                  <a:buFont typeface="Wingdings" charset="2"/>
                  <a:buChar char="q"/>
                  <a:defRPr sz="2000" kern="1200">
                    <a:solidFill>
                      <a:schemeClr val="tx1"/>
                    </a:solidFill>
                    <a:latin typeface="Times New Roman"/>
                    <a:ea typeface="+mn-ea"/>
                    <a:cs typeface="Times New Roman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Times New Roman"/>
                    <a:ea typeface="+mn-ea"/>
                    <a:cs typeface="Times New Roman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Times New Roman"/>
                    <a:ea typeface="+mn-ea"/>
                    <a:cs typeface="Times New Roman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Times New Roman"/>
                    <a:ea typeface="+mn-ea"/>
                    <a:cs typeface="Times New Roman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1600" dirty="0"/>
                  <a:t>Egyptian:</a:t>
                </a:r>
              </a:p>
            </p:txBody>
          </p:sp>
          <p:pic>
            <p:nvPicPr>
              <p:cNvPr id="99" name="Picture 98">
                <a:extLst>
                  <a:ext uri="{FF2B5EF4-FFF2-40B4-BE49-F238E27FC236}">
                    <a16:creationId xmlns:a16="http://schemas.microsoft.com/office/drawing/2014/main" id="{8F129707-28FA-404D-8888-6692884433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977136" y="3227119"/>
                <a:ext cx="1724153" cy="1006533"/>
              </a:xfrm>
              <a:prstGeom prst="rect">
                <a:avLst/>
              </a:prstGeom>
            </p:spPr>
          </p:pic>
        </p:grpSp>
      </p:grpSp>
      <p:grpSp>
        <p:nvGrpSpPr>
          <p:cNvPr id="217" name="Group 216">
            <a:extLst>
              <a:ext uri="{FF2B5EF4-FFF2-40B4-BE49-F238E27FC236}">
                <a16:creationId xmlns:a16="http://schemas.microsoft.com/office/drawing/2014/main" id="{B2560357-9B0D-5E44-9BE8-F9CEC2BD50C8}"/>
              </a:ext>
            </a:extLst>
          </p:cNvPr>
          <p:cNvGrpSpPr/>
          <p:nvPr/>
        </p:nvGrpSpPr>
        <p:grpSpPr>
          <a:xfrm>
            <a:off x="1138708" y="1113225"/>
            <a:ext cx="5107902" cy="1161838"/>
            <a:chOff x="1138708" y="1189425"/>
            <a:chExt cx="5107902" cy="1161838"/>
          </a:xfrm>
        </p:grpSpPr>
        <p:grpSp>
          <p:nvGrpSpPr>
            <p:cNvPr id="218" name="Group 217">
              <a:extLst>
                <a:ext uri="{FF2B5EF4-FFF2-40B4-BE49-F238E27FC236}">
                  <a16:creationId xmlns:a16="http://schemas.microsoft.com/office/drawing/2014/main" id="{43C8708A-5E49-314A-BEF2-4586A3E0AEC7}"/>
                </a:ext>
              </a:extLst>
            </p:cNvPr>
            <p:cNvGrpSpPr/>
            <p:nvPr/>
          </p:nvGrpSpPr>
          <p:grpSpPr>
            <a:xfrm>
              <a:off x="1138708" y="1189425"/>
              <a:ext cx="4864377" cy="1161838"/>
              <a:chOff x="1417241" y="1260587"/>
              <a:chExt cx="6193605" cy="1522719"/>
            </a:xfrm>
          </p:grpSpPr>
          <p:pic>
            <p:nvPicPr>
              <p:cNvPr id="220" name="Picture 219">
                <a:extLst>
                  <a:ext uri="{FF2B5EF4-FFF2-40B4-BE49-F238E27FC236}">
                    <a16:creationId xmlns:a16="http://schemas.microsoft.com/office/drawing/2014/main" id="{15D86A56-EF58-3444-AFA3-0B17ABB1CC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flipH="1">
                <a:off x="1770417" y="1501640"/>
                <a:ext cx="220647" cy="299250"/>
              </a:xfrm>
              <a:prstGeom prst="rect">
                <a:avLst/>
              </a:prstGeom>
            </p:spPr>
          </p:pic>
          <p:pic>
            <p:nvPicPr>
              <p:cNvPr id="221" name="Picture 220">
                <a:extLst>
                  <a:ext uri="{FF2B5EF4-FFF2-40B4-BE49-F238E27FC236}">
                    <a16:creationId xmlns:a16="http://schemas.microsoft.com/office/drawing/2014/main" id="{1D56C163-B159-9749-9BAC-6EBBB62EAA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60409" y="1744995"/>
                <a:ext cx="224903" cy="305023"/>
              </a:xfrm>
              <a:prstGeom prst="rect">
                <a:avLst/>
              </a:prstGeom>
            </p:spPr>
          </p:pic>
          <p:pic>
            <p:nvPicPr>
              <p:cNvPr id="222" name="Picture 221">
                <a:extLst>
                  <a:ext uri="{FF2B5EF4-FFF2-40B4-BE49-F238E27FC236}">
                    <a16:creationId xmlns:a16="http://schemas.microsoft.com/office/drawing/2014/main" id="{632A152D-84AF-6349-8251-44995AB170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flipH="1">
                <a:off x="2238722" y="1435658"/>
                <a:ext cx="228084" cy="309337"/>
              </a:xfrm>
              <a:prstGeom prst="rect">
                <a:avLst/>
              </a:prstGeom>
            </p:spPr>
          </p:pic>
          <p:pic>
            <p:nvPicPr>
              <p:cNvPr id="223" name="Picture 222">
                <a:extLst>
                  <a:ext uri="{FF2B5EF4-FFF2-40B4-BE49-F238E27FC236}">
                    <a16:creationId xmlns:a16="http://schemas.microsoft.com/office/drawing/2014/main" id="{18218329-5F0B-DF47-ADBF-AD6FDA7FD5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flipH="1">
                <a:off x="1756515" y="1834933"/>
                <a:ext cx="228084" cy="309337"/>
              </a:xfrm>
              <a:prstGeom prst="rect">
                <a:avLst/>
              </a:prstGeom>
            </p:spPr>
          </p:pic>
          <p:pic>
            <p:nvPicPr>
              <p:cNvPr id="224" name="Picture 223">
                <a:extLst>
                  <a:ext uri="{FF2B5EF4-FFF2-40B4-BE49-F238E27FC236}">
                    <a16:creationId xmlns:a16="http://schemas.microsoft.com/office/drawing/2014/main" id="{04BEEA3D-0BC4-434D-9D2F-0028710A45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61253" y="1744995"/>
                <a:ext cx="224903" cy="305023"/>
              </a:xfrm>
              <a:prstGeom prst="rect">
                <a:avLst/>
              </a:prstGeom>
            </p:spPr>
          </p:pic>
          <p:pic>
            <p:nvPicPr>
              <p:cNvPr id="225" name="Picture 224">
                <a:extLst>
                  <a:ext uri="{FF2B5EF4-FFF2-40B4-BE49-F238E27FC236}">
                    <a16:creationId xmlns:a16="http://schemas.microsoft.com/office/drawing/2014/main" id="{83B6A510-BC9F-3B4D-8850-0E4290A830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flipH="1">
                <a:off x="2854920" y="1355372"/>
                <a:ext cx="220647" cy="299250"/>
              </a:xfrm>
              <a:prstGeom prst="rect">
                <a:avLst/>
              </a:prstGeom>
            </p:spPr>
          </p:pic>
          <p:pic>
            <p:nvPicPr>
              <p:cNvPr id="226" name="Picture 225">
                <a:extLst>
                  <a:ext uri="{FF2B5EF4-FFF2-40B4-BE49-F238E27FC236}">
                    <a16:creationId xmlns:a16="http://schemas.microsoft.com/office/drawing/2014/main" id="{A040DA02-C0F9-A84E-AE26-85E53F1263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144912" y="1598727"/>
                <a:ext cx="224903" cy="305023"/>
              </a:xfrm>
              <a:prstGeom prst="rect">
                <a:avLst/>
              </a:prstGeom>
            </p:spPr>
          </p:pic>
          <p:pic>
            <p:nvPicPr>
              <p:cNvPr id="227" name="Picture 226">
                <a:extLst>
                  <a:ext uri="{FF2B5EF4-FFF2-40B4-BE49-F238E27FC236}">
                    <a16:creationId xmlns:a16="http://schemas.microsoft.com/office/drawing/2014/main" id="{E600F19A-C013-D74B-8036-C134A7DA15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flipH="1">
                <a:off x="3323226" y="1289390"/>
                <a:ext cx="228084" cy="309337"/>
              </a:xfrm>
              <a:prstGeom prst="rect">
                <a:avLst/>
              </a:prstGeom>
            </p:spPr>
          </p:pic>
          <p:pic>
            <p:nvPicPr>
              <p:cNvPr id="228" name="Picture 227">
                <a:extLst>
                  <a:ext uri="{FF2B5EF4-FFF2-40B4-BE49-F238E27FC236}">
                    <a16:creationId xmlns:a16="http://schemas.microsoft.com/office/drawing/2014/main" id="{8E613682-9007-A947-BBDE-303DB5BC7D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flipH="1">
                <a:off x="2841018" y="1688665"/>
                <a:ext cx="228084" cy="309337"/>
              </a:xfrm>
              <a:prstGeom prst="rect">
                <a:avLst/>
              </a:prstGeom>
            </p:spPr>
          </p:pic>
          <p:pic>
            <p:nvPicPr>
              <p:cNvPr id="229" name="Picture 228">
                <a:extLst>
                  <a:ext uri="{FF2B5EF4-FFF2-40B4-BE49-F238E27FC236}">
                    <a16:creationId xmlns:a16="http://schemas.microsoft.com/office/drawing/2014/main" id="{F00586E7-CF29-314A-8BC7-C1DBAA7CC3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545756" y="1598727"/>
                <a:ext cx="224903" cy="305023"/>
              </a:xfrm>
              <a:prstGeom prst="rect">
                <a:avLst/>
              </a:prstGeom>
            </p:spPr>
          </p:pic>
          <p:pic>
            <p:nvPicPr>
              <p:cNvPr id="230" name="Picture 229">
                <a:extLst>
                  <a:ext uri="{FF2B5EF4-FFF2-40B4-BE49-F238E27FC236}">
                    <a16:creationId xmlns:a16="http://schemas.microsoft.com/office/drawing/2014/main" id="{8D44DC8E-3AB3-2D40-8FF7-BB3B16C041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flipH="1">
                <a:off x="3881378" y="1378592"/>
                <a:ext cx="220647" cy="299250"/>
              </a:xfrm>
              <a:prstGeom prst="rect">
                <a:avLst/>
              </a:prstGeom>
            </p:spPr>
          </p:pic>
          <p:pic>
            <p:nvPicPr>
              <p:cNvPr id="231" name="Picture 230">
                <a:extLst>
                  <a:ext uri="{FF2B5EF4-FFF2-40B4-BE49-F238E27FC236}">
                    <a16:creationId xmlns:a16="http://schemas.microsoft.com/office/drawing/2014/main" id="{5C11CA58-2E36-F64F-BF60-BAA1B9C334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67468" y="2260544"/>
                <a:ext cx="224903" cy="305023"/>
              </a:xfrm>
              <a:prstGeom prst="rect">
                <a:avLst/>
              </a:prstGeom>
            </p:spPr>
          </p:pic>
          <p:pic>
            <p:nvPicPr>
              <p:cNvPr id="232" name="Picture 231">
                <a:extLst>
                  <a:ext uri="{FF2B5EF4-FFF2-40B4-BE49-F238E27FC236}">
                    <a16:creationId xmlns:a16="http://schemas.microsoft.com/office/drawing/2014/main" id="{18568366-ECFC-9B42-A985-29F76F40DE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flipH="1">
                <a:off x="2573704" y="1260587"/>
                <a:ext cx="228084" cy="309337"/>
              </a:xfrm>
              <a:prstGeom prst="rect">
                <a:avLst/>
              </a:prstGeom>
            </p:spPr>
          </p:pic>
          <p:pic>
            <p:nvPicPr>
              <p:cNvPr id="233" name="Picture 232">
                <a:extLst>
                  <a:ext uri="{FF2B5EF4-FFF2-40B4-BE49-F238E27FC236}">
                    <a16:creationId xmlns:a16="http://schemas.microsoft.com/office/drawing/2014/main" id="{80DFC483-2A8C-F64B-AD5A-657720DDA6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17241" y="1776811"/>
                <a:ext cx="224903" cy="305023"/>
              </a:xfrm>
              <a:prstGeom prst="rect">
                <a:avLst/>
              </a:prstGeom>
            </p:spPr>
          </p:pic>
          <p:pic>
            <p:nvPicPr>
              <p:cNvPr id="234" name="Picture 233">
                <a:extLst>
                  <a:ext uri="{FF2B5EF4-FFF2-40B4-BE49-F238E27FC236}">
                    <a16:creationId xmlns:a16="http://schemas.microsoft.com/office/drawing/2014/main" id="{C0E05FED-C2E7-3D44-A3C8-C8AA196581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flipH="1">
                <a:off x="2223767" y="2156804"/>
                <a:ext cx="220647" cy="299250"/>
              </a:xfrm>
              <a:prstGeom prst="rect">
                <a:avLst/>
              </a:prstGeom>
            </p:spPr>
          </p:pic>
          <p:pic>
            <p:nvPicPr>
              <p:cNvPr id="235" name="Picture 234">
                <a:extLst>
                  <a:ext uri="{FF2B5EF4-FFF2-40B4-BE49-F238E27FC236}">
                    <a16:creationId xmlns:a16="http://schemas.microsoft.com/office/drawing/2014/main" id="{B1862EB3-A090-5B47-8E9B-E5C52E34D8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13759" y="2400159"/>
                <a:ext cx="224903" cy="305023"/>
              </a:xfrm>
              <a:prstGeom prst="rect">
                <a:avLst/>
              </a:prstGeom>
            </p:spPr>
          </p:pic>
          <p:pic>
            <p:nvPicPr>
              <p:cNvPr id="236" name="Picture 235">
                <a:extLst>
                  <a:ext uri="{FF2B5EF4-FFF2-40B4-BE49-F238E27FC236}">
                    <a16:creationId xmlns:a16="http://schemas.microsoft.com/office/drawing/2014/main" id="{142DF722-CA4F-0E40-B00C-62DA4D6B48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flipH="1">
                <a:off x="2692073" y="2090823"/>
                <a:ext cx="228084" cy="309337"/>
              </a:xfrm>
              <a:prstGeom prst="rect">
                <a:avLst/>
              </a:prstGeom>
            </p:spPr>
          </p:pic>
          <p:pic>
            <p:nvPicPr>
              <p:cNvPr id="237" name="Picture 236">
                <a:extLst>
                  <a:ext uri="{FF2B5EF4-FFF2-40B4-BE49-F238E27FC236}">
                    <a16:creationId xmlns:a16="http://schemas.microsoft.com/office/drawing/2014/main" id="{C3C1F68C-C71D-C248-9467-68798092E6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flipH="1">
                <a:off x="1885026" y="2226479"/>
                <a:ext cx="228084" cy="309337"/>
              </a:xfrm>
              <a:prstGeom prst="rect">
                <a:avLst/>
              </a:prstGeom>
            </p:spPr>
          </p:pic>
          <p:pic>
            <p:nvPicPr>
              <p:cNvPr id="238" name="Picture 237">
                <a:extLst>
                  <a:ext uri="{FF2B5EF4-FFF2-40B4-BE49-F238E27FC236}">
                    <a16:creationId xmlns:a16="http://schemas.microsoft.com/office/drawing/2014/main" id="{796BF595-C743-0C46-B615-F658807858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914604" y="2400159"/>
                <a:ext cx="224903" cy="305023"/>
              </a:xfrm>
              <a:prstGeom prst="rect">
                <a:avLst/>
              </a:prstGeom>
            </p:spPr>
          </p:pic>
          <p:pic>
            <p:nvPicPr>
              <p:cNvPr id="239" name="Picture 238">
                <a:extLst>
                  <a:ext uri="{FF2B5EF4-FFF2-40B4-BE49-F238E27FC236}">
                    <a16:creationId xmlns:a16="http://schemas.microsoft.com/office/drawing/2014/main" id="{FEACE05E-F973-2D49-9820-135117ACDA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flipH="1">
                <a:off x="3402675" y="2076854"/>
                <a:ext cx="220647" cy="299250"/>
              </a:xfrm>
              <a:prstGeom prst="rect">
                <a:avLst/>
              </a:prstGeom>
            </p:spPr>
          </p:pic>
          <p:pic>
            <p:nvPicPr>
              <p:cNvPr id="240" name="Picture 239">
                <a:extLst>
                  <a:ext uri="{FF2B5EF4-FFF2-40B4-BE49-F238E27FC236}">
                    <a16:creationId xmlns:a16="http://schemas.microsoft.com/office/drawing/2014/main" id="{808F7FD8-B732-714D-BBAC-A11CC8016F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692667" y="2320209"/>
                <a:ext cx="224903" cy="305023"/>
              </a:xfrm>
              <a:prstGeom prst="rect">
                <a:avLst/>
              </a:prstGeom>
            </p:spPr>
          </p:pic>
          <p:pic>
            <p:nvPicPr>
              <p:cNvPr id="241" name="Picture 240">
                <a:extLst>
                  <a:ext uri="{FF2B5EF4-FFF2-40B4-BE49-F238E27FC236}">
                    <a16:creationId xmlns:a16="http://schemas.microsoft.com/office/drawing/2014/main" id="{19ADE7BF-4E97-114C-A1D2-FC764DFBA0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flipH="1">
                <a:off x="3940379" y="1831527"/>
                <a:ext cx="228084" cy="309337"/>
              </a:xfrm>
              <a:prstGeom prst="rect">
                <a:avLst/>
              </a:prstGeom>
            </p:spPr>
          </p:pic>
          <p:pic>
            <p:nvPicPr>
              <p:cNvPr id="242" name="Picture 241">
                <a:extLst>
                  <a:ext uri="{FF2B5EF4-FFF2-40B4-BE49-F238E27FC236}">
                    <a16:creationId xmlns:a16="http://schemas.microsoft.com/office/drawing/2014/main" id="{E7A7DF1B-8A58-9048-9D69-3EABC187FD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flipH="1">
                <a:off x="3388773" y="2410147"/>
                <a:ext cx="228084" cy="309337"/>
              </a:xfrm>
              <a:prstGeom prst="rect">
                <a:avLst/>
              </a:prstGeom>
            </p:spPr>
          </p:pic>
          <p:pic>
            <p:nvPicPr>
              <p:cNvPr id="243" name="Picture 242">
                <a:extLst>
                  <a:ext uri="{FF2B5EF4-FFF2-40B4-BE49-F238E27FC236}">
                    <a16:creationId xmlns:a16="http://schemas.microsoft.com/office/drawing/2014/main" id="{8AC23960-668F-1F4F-BACF-1DAF67161E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046032" y="1955521"/>
                <a:ext cx="224903" cy="305023"/>
              </a:xfrm>
              <a:prstGeom prst="rect">
                <a:avLst/>
              </a:prstGeom>
            </p:spPr>
          </p:pic>
          <p:pic>
            <p:nvPicPr>
              <p:cNvPr id="244" name="Picture 243">
                <a:extLst>
                  <a:ext uri="{FF2B5EF4-FFF2-40B4-BE49-F238E27FC236}">
                    <a16:creationId xmlns:a16="http://schemas.microsoft.com/office/drawing/2014/main" id="{2053E9CC-B483-0740-8C89-C4D28F0F1E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038008" y="2362093"/>
                <a:ext cx="224903" cy="305023"/>
              </a:xfrm>
              <a:prstGeom prst="rect">
                <a:avLst/>
              </a:prstGeom>
            </p:spPr>
          </p:pic>
          <p:pic>
            <p:nvPicPr>
              <p:cNvPr id="245" name="Picture 244">
                <a:extLst>
                  <a:ext uri="{FF2B5EF4-FFF2-40B4-BE49-F238E27FC236}">
                    <a16:creationId xmlns:a16="http://schemas.microsoft.com/office/drawing/2014/main" id="{85063552-7186-564C-8DAE-0947C6E12B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flipH="1">
                <a:off x="4696571" y="1565462"/>
                <a:ext cx="220647" cy="299250"/>
              </a:xfrm>
              <a:prstGeom prst="rect">
                <a:avLst/>
              </a:prstGeom>
            </p:spPr>
          </p:pic>
          <p:pic>
            <p:nvPicPr>
              <p:cNvPr id="246" name="Picture 245">
                <a:extLst>
                  <a:ext uri="{FF2B5EF4-FFF2-40B4-BE49-F238E27FC236}">
                    <a16:creationId xmlns:a16="http://schemas.microsoft.com/office/drawing/2014/main" id="{12D96E68-A1BB-014D-B858-CC08C82F36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986563" y="1808817"/>
                <a:ext cx="224903" cy="305023"/>
              </a:xfrm>
              <a:prstGeom prst="rect">
                <a:avLst/>
              </a:prstGeom>
            </p:spPr>
          </p:pic>
          <p:pic>
            <p:nvPicPr>
              <p:cNvPr id="247" name="Picture 246">
                <a:extLst>
                  <a:ext uri="{FF2B5EF4-FFF2-40B4-BE49-F238E27FC236}">
                    <a16:creationId xmlns:a16="http://schemas.microsoft.com/office/drawing/2014/main" id="{A43E0765-70EF-7A49-BFD7-B0762D4EF9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flipH="1">
                <a:off x="5164876" y="1499480"/>
                <a:ext cx="228084" cy="309337"/>
              </a:xfrm>
              <a:prstGeom prst="rect">
                <a:avLst/>
              </a:prstGeom>
            </p:spPr>
          </p:pic>
          <p:pic>
            <p:nvPicPr>
              <p:cNvPr id="248" name="Picture 247">
                <a:extLst>
                  <a:ext uri="{FF2B5EF4-FFF2-40B4-BE49-F238E27FC236}">
                    <a16:creationId xmlns:a16="http://schemas.microsoft.com/office/drawing/2014/main" id="{7F989566-71D8-3D4E-9509-F3D506A790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flipH="1">
                <a:off x="4682669" y="1898755"/>
                <a:ext cx="228084" cy="309337"/>
              </a:xfrm>
              <a:prstGeom prst="rect">
                <a:avLst/>
              </a:prstGeom>
            </p:spPr>
          </p:pic>
          <p:pic>
            <p:nvPicPr>
              <p:cNvPr id="249" name="Picture 248">
                <a:extLst>
                  <a:ext uri="{FF2B5EF4-FFF2-40B4-BE49-F238E27FC236}">
                    <a16:creationId xmlns:a16="http://schemas.microsoft.com/office/drawing/2014/main" id="{D6EEDDF3-57CE-8C47-BDC8-D30F8B8532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87407" y="1808817"/>
                <a:ext cx="224903" cy="305023"/>
              </a:xfrm>
              <a:prstGeom prst="rect">
                <a:avLst/>
              </a:prstGeom>
            </p:spPr>
          </p:pic>
          <p:pic>
            <p:nvPicPr>
              <p:cNvPr id="250" name="Picture 249">
                <a:extLst>
                  <a:ext uri="{FF2B5EF4-FFF2-40B4-BE49-F238E27FC236}">
                    <a16:creationId xmlns:a16="http://schemas.microsoft.com/office/drawing/2014/main" id="{45E8C411-9898-CA43-8F49-2749E00B0E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flipH="1">
                <a:off x="5781074" y="1419194"/>
                <a:ext cx="220647" cy="299250"/>
              </a:xfrm>
              <a:prstGeom prst="rect">
                <a:avLst/>
              </a:prstGeom>
            </p:spPr>
          </p:pic>
          <p:pic>
            <p:nvPicPr>
              <p:cNvPr id="251" name="Picture 250">
                <a:extLst>
                  <a:ext uri="{FF2B5EF4-FFF2-40B4-BE49-F238E27FC236}">
                    <a16:creationId xmlns:a16="http://schemas.microsoft.com/office/drawing/2014/main" id="{6FACCACD-72DA-4041-B53B-AB847366D3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071066" y="1662549"/>
                <a:ext cx="224903" cy="305023"/>
              </a:xfrm>
              <a:prstGeom prst="rect">
                <a:avLst/>
              </a:prstGeom>
            </p:spPr>
          </p:pic>
          <p:pic>
            <p:nvPicPr>
              <p:cNvPr id="252" name="Picture 251">
                <a:extLst>
                  <a:ext uri="{FF2B5EF4-FFF2-40B4-BE49-F238E27FC236}">
                    <a16:creationId xmlns:a16="http://schemas.microsoft.com/office/drawing/2014/main" id="{4EFD94F3-E9E0-8147-AF6A-50E9A18383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flipH="1">
                <a:off x="6249380" y="1353212"/>
                <a:ext cx="228084" cy="309337"/>
              </a:xfrm>
              <a:prstGeom prst="rect">
                <a:avLst/>
              </a:prstGeom>
            </p:spPr>
          </p:pic>
          <p:pic>
            <p:nvPicPr>
              <p:cNvPr id="253" name="Picture 252">
                <a:extLst>
                  <a:ext uri="{FF2B5EF4-FFF2-40B4-BE49-F238E27FC236}">
                    <a16:creationId xmlns:a16="http://schemas.microsoft.com/office/drawing/2014/main" id="{80A7F59E-E952-674F-8654-28577F48E7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flipH="1">
                <a:off x="5767172" y="1752487"/>
                <a:ext cx="228084" cy="309337"/>
              </a:xfrm>
              <a:prstGeom prst="rect">
                <a:avLst/>
              </a:prstGeom>
            </p:spPr>
          </p:pic>
          <p:pic>
            <p:nvPicPr>
              <p:cNvPr id="254" name="Picture 253">
                <a:extLst>
                  <a:ext uri="{FF2B5EF4-FFF2-40B4-BE49-F238E27FC236}">
                    <a16:creationId xmlns:a16="http://schemas.microsoft.com/office/drawing/2014/main" id="{29E931E2-2E6E-0941-9B83-07B8042CF3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471910" y="1662549"/>
                <a:ext cx="224903" cy="305023"/>
              </a:xfrm>
              <a:prstGeom prst="rect">
                <a:avLst/>
              </a:prstGeom>
            </p:spPr>
          </p:pic>
          <p:pic>
            <p:nvPicPr>
              <p:cNvPr id="255" name="Picture 254">
                <a:extLst>
                  <a:ext uri="{FF2B5EF4-FFF2-40B4-BE49-F238E27FC236}">
                    <a16:creationId xmlns:a16="http://schemas.microsoft.com/office/drawing/2014/main" id="{833BFF45-78B2-3442-BC8B-9566C490FE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flipH="1">
                <a:off x="6807532" y="1442414"/>
                <a:ext cx="220647" cy="299250"/>
              </a:xfrm>
              <a:prstGeom prst="rect">
                <a:avLst/>
              </a:prstGeom>
            </p:spPr>
          </p:pic>
          <p:pic>
            <p:nvPicPr>
              <p:cNvPr id="256" name="Picture 255">
                <a:extLst>
                  <a:ext uri="{FF2B5EF4-FFF2-40B4-BE49-F238E27FC236}">
                    <a16:creationId xmlns:a16="http://schemas.microsoft.com/office/drawing/2014/main" id="{F71CCA1B-C371-8649-A917-A04F896825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393622" y="2324366"/>
                <a:ext cx="224903" cy="305023"/>
              </a:xfrm>
              <a:prstGeom prst="rect">
                <a:avLst/>
              </a:prstGeom>
            </p:spPr>
          </p:pic>
          <p:pic>
            <p:nvPicPr>
              <p:cNvPr id="257" name="Picture 256">
                <a:extLst>
                  <a:ext uri="{FF2B5EF4-FFF2-40B4-BE49-F238E27FC236}">
                    <a16:creationId xmlns:a16="http://schemas.microsoft.com/office/drawing/2014/main" id="{E651C04F-B780-3A41-B1E4-0CC278B4A5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flipH="1">
                <a:off x="5499858" y="1324409"/>
                <a:ext cx="228084" cy="309337"/>
              </a:xfrm>
              <a:prstGeom prst="rect">
                <a:avLst/>
              </a:prstGeom>
            </p:spPr>
          </p:pic>
          <p:pic>
            <p:nvPicPr>
              <p:cNvPr id="258" name="Picture 257">
                <a:extLst>
                  <a:ext uri="{FF2B5EF4-FFF2-40B4-BE49-F238E27FC236}">
                    <a16:creationId xmlns:a16="http://schemas.microsoft.com/office/drawing/2014/main" id="{959AF1D4-99FE-D847-B810-92F3B2A0E2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343395" y="1840633"/>
                <a:ext cx="224903" cy="305023"/>
              </a:xfrm>
              <a:prstGeom prst="rect">
                <a:avLst/>
              </a:prstGeom>
            </p:spPr>
          </p:pic>
          <p:pic>
            <p:nvPicPr>
              <p:cNvPr id="259" name="Picture 258">
                <a:extLst>
                  <a:ext uri="{FF2B5EF4-FFF2-40B4-BE49-F238E27FC236}">
                    <a16:creationId xmlns:a16="http://schemas.microsoft.com/office/drawing/2014/main" id="{8009E8AD-A112-8340-88D5-5F76EABCF4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flipH="1">
                <a:off x="5149921" y="2220626"/>
                <a:ext cx="220647" cy="299250"/>
              </a:xfrm>
              <a:prstGeom prst="rect">
                <a:avLst/>
              </a:prstGeom>
            </p:spPr>
          </p:pic>
          <p:pic>
            <p:nvPicPr>
              <p:cNvPr id="260" name="Picture 259">
                <a:extLst>
                  <a:ext uri="{FF2B5EF4-FFF2-40B4-BE49-F238E27FC236}">
                    <a16:creationId xmlns:a16="http://schemas.microsoft.com/office/drawing/2014/main" id="{CE0C7E2E-1558-5042-ACAC-76AA8435B6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439913" y="2463981"/>
                <a:ext cx="224903" cy="305023"/>
              </a:xfrm>
              <a:prstGeom prst="rect">
                <a:avLst/>
              </a:prstGeom>
            </p:spPr>
          </p:pic>
          <p:pic>
            <p:nvPicPr>
              <p:cNvPr id="261" name="Picture 260">
                <a:extLst>
                  <a:ext uri="{FF2B5EF4-FFF2-40B4-BE49-F238E27FC236}">
                    <a16:creationId xmlns:a16="http://schemas.microsoft.com/office/drawing/2014/main" id="{0511ED2D-B6D6-7847-8D2F-EE6B05B032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flipH="1">
                <a:off x="5618227" y="2154645"/>
                <a:ext cx="228084" cy="309337"/>
              </a:xfrm>
              <a:prstGeom prst="rect">
                <a:avLst/>
              </a:prstGeom>
            </p:spPr>
          </p:pic>
          <p:pic>
            <p:nvPicPr>
              <p:cNvPr id="262" name="Picture 261">
                <a:extLst>
                  <a:ext uri="{FF2B5EF4-FFF2-40B4-BE49-F238E27FC236}">
                    <a16:creationId xmlns:a16="http://schemas.microsoft.com/office/drawing/2014/main" id="{E46979A4-4646-2B42-B0B2-36541A0E92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flipH="1">
                <a:off x="4811180" y="2290301"/>
                <a:ext cx="228084" cy="309337"/>
              </a:xfrm>
              <a:prstGeom prst="rect">
                <a:avLst/>
              </a:prstGeom>
            </p:spPr>
          </p:pic>
          <p:pic>
            <p:nvPicPr>
              <p:cNvPr id="263" name="Picture 262">
                <a:extLst>
                  <a:ext uri="{FF2B5EF4-FFF2-40B4-BE49-F238E27FC236}">
                    <a16:creationId xmlns:a16="http://schemas.microsoft.com/office/drawing/2014/main" id="{F7A5780E-DA1A-0745-B149-1A7E5105A7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840758" y="2463981"/>
                <a:ext cx="224903" cy="305023"/>
              </a:xfrm>
              <a:prstGeom prst="rect">
                <a:avLst/>
              </a:prstGeom>
            </p:spPr>
          </p:pic>
          <p:pic>
            <p:nvPicPr>
              <p:cNvPr id="264" name="Picture 263">
                <a:extLst>
                  <a:ext uri="{FF2B5EF4-FFF2-40B4-BE49-F238E27FC236}">
                    <a16:creationId xmlns:a16="http://schemas.microsoft.com/office/drawing/2014/main" id="{CA9FEC26-B8F9-B14F-BFF2-C267C2567E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flipH="1">
                <a:off x="6328829" y="2140676"/>
                <a:ext cx="220647" cy="299250"/>
              </a:xfrm>
              <a:prstGeom prst="rect">
                <a:avLst/>
              </a:prstGeom>
            </p:spPr>
          </p:pic>
          <p:pic>
            <p:nvPicPr>
              <p:cNvPr id="265" name="Picture 264">
                <a:extLst>
                  <a:ext uri="{FF2B5EF4-FFF2-40B4-BE49-F238E27FC236}">
                    <a16:creationId xmlns:a16="http://schemas.microsoft.com/office/drawing/2014/main" id="{5C538AB8-2680-ED46-8E27-617578AC93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618821" y="2384031"/>
                <a:ext cx="224903" cy="305023"/>
              </a:xfrm>
              <a:prstGeom prst="rect">
                <a:avLst/>
              </a:prstGeom>
            </p:spPr>
          </p:pic>
          <p:pic>
            <p:nvPicPr>
              <p:cNvPr id="266" name="Picture 265">
                <a:extLst>
                  <a:ext uri="{FF2B5EF4-FFF2-40B4-BE49-F238E27FC236}">
                    <a16:creationId xmlns:a16="http://schemas.microsoft.com/office/drawing/2014/main" id="{5337AA63-F510-0140-8DAF-0CD6336D8E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flipH="1">
                <a:off x="7382762" y="1890730"/>
                <a:ext cx="228084" cy="309337"/>
              </a:xfrm>
              <a:prstGeom prst="rect">
                <a:avLst/>
              </a:prstGeom>
            </p:spPr>
          </p:pic>
          <p:pic>
            <p:nvPicPr>
              <p:cNvPr id="267" name="Picture 266">
                <a:extLst>
                  <a:ext uri="{FF2B5EF4-FFF2-40B4-BE49-F238E27FC236}">
                    <a16:creationId xmlns:a16="http://schemas.microsoft.com/office/drawing/2014/main" id="{E19E7ECC-0C3E-4845-AD35-6534E3EE9D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flipH="1">
                <a:off x="6314927" y="2473969"/>
                <a:ext cx="228084" cy="309337"/>
              </a:xfrm>
              <a:prstGeom prst="rect">
                <a:avLst/>
              </a:prstGeom>
            </p:spPr>
          </p:pic>
          <p:pic>
            <p:nvPicPr>
              <p:cNvPr id="268" name="Picture 267">
                <a:extLst>
                  <a:ext uri="{FF2B5EF4-FFF2-40B4-BE49-F238E27FC236}">
                    <a16:creationId xmlns:a16="http://schemas.microsoft.com/office/drawing/2014/main" id="{73A67259-D862-644C-90B7-28D918B80E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322359" y="1410064"/>
                <a:ext cx="224903" cy="305023"/>
              </a:xfrm>
              <a:prstGeom prst="rect">
                <a:avLst/>
              </a:prstGeom>
            </p:spPr>
          </p:pic>
          <p:pic>
            <p:nvPicPr>
              <p:cNvPr id="269" name="Picture 268">
                <a:extLst>
                  <a:ext uri="{FF2B5EF4-FFF2-40B4-BE49-F238E27FC236}">
                    <a16:creationId xmlns:a16="http://schemas.microsoft.com/office/drawing/2014/main" id="{35B86340-FAD7-5F47-BE09-0B359B9CC6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972186" y="2019343"/>
                <a:ext cx="224903" cy="305023"/>
              </a:xfrm>
              <a:prstGeom prst="rect">
                <a:avLst/>
              </a:prstGeom>
            </p:spPr>
          </p:pic>
          <p:pic>
            <p:nvPicPr>
              <p:cNvPr id="270" name="Picture 269">
                <a:extLst>
                  <a:ext uri="{FF2B5EF4-FFF2-40B4-BE49-F238E27FC236}">
                    <a16:creationId xmlns:a16="http://schemas.microsoft.com/office/drawing/2014/main" id="{0A762DC4-1D34-804A-AE06-8F792933C5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964162" y="2425915"/>
                <a:ext cx="224903" cy="305023"/>
              </a:xfrm>
              <a:prstGeom prst="rect">
                <a:avLst/>
              </a:prstGeom>
            </p:spPr>
          </p:pic>
        </p:grpSp>
        <p:sp>
          <p:nvSpPr>
            <p:cNvPr id="219" name="TextBox 218">
              <a:extLst>
                <a:ext uri="{FF2B5EF4-FFF2-40B4-BE49-F238E27FC236}">
                  <a16:creationId xmlns:a16="http://schemas.microsoft.com/office/drawing/2014/main" id="{E1FB9020-D858-0B44-B7BD-C9469818C638}"/>
                </a:ext>
              </a:extLst>
            </p:cNvPr>
            <p:cNvSpPr txBox="1"/>
            <p:nvPr/>
          </p:nvSpPr>
          <p:spPr>
            <a:xfrm>
              <a:off x="5370923" y="1585302"/>
              <a:ext cx="875687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2000" b="1" dirty="0">
                  <a:solidFill>
                    <a:schemeClr val="bg1">
                      <a:lumMod val="50000"/>
                    </a:schemeClr>
                  </a:solidFill>
                </a:rPr>
                <a:t>. . .</a:t>
              </a:r>
            </a:p>
          </p:txBody>
        </p:sp>
      </p:grpSp>
      <p:sp>
        <p:nvSpPr>
          <p:cNvPr id="271" name="Rectangle 270">
            <a:extLst>
              <a:ext uri="{FF2B5EF4-FFF2-40B4-BE49-F238E27FC236}">
                <a16:creationId xmlns:a16="http://schemas.microsoft.com/office/drawing/2014/main" id="{05E4E94E-4FD6-CC41-9C60-AA93439D08C5}"/>
              </a:ext>
            </a:extLst>
          </p:cNvPr>
          <p:cNvSpPr/>
          <p:nvPr/>
        </p:nvSpPr>
        <p:spPr>
          <a:xfrm>
            <a:off x="6337426" y="1250835"/>
            <a:ext cx="238679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Six </a:t>
            </a:r>
            <a:r>
              <a:rPr lang="en-US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thousands, </a:t>
            </a:r>
            <a:br>
              <a:rPr lang="en-US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five hundreds,</a:t>
            </a:r>
            <a:br>
              <a:rPr lang="en-US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seven goats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8050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Positional numeral system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AD448C3-A6C8-5547-82E7-C34952AFCE41}"/>
              </a:ext>
            </a:extLst>
          </p:cNvPr>
          <p:cNvGrpSpPr/>
          <p:nvPr/>
        </p:nvGrpSpPr>
        <p:grpSpPr>
          <a:xfrm>
            <a:off x="708443" y="3498494"/>
            <a:ext cx="1773368" cy="2002694"/>
            <a:chOff x="708443" y="3362699"/>
            <a:chExt cx="1773368" cy="2002694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9525DB93-EEAC-A746-90AC-8F797FAF9F50}"/>
                </a:ext>
              </a:extLst>
            </p:cNvPr>
            <p:cNvGrpSpPr/>
            <p:nvPr/>
          </p:nvGrpSpPr>
          <p:grpSpPr>
            <a:xfrm>
              <a:off x="1087030" y="3362699"/>
              <a:ext cx="1394781" cy="778418"/>
              <a:chOff x="1087030" y="3362699"/>
              <a:chExt cx="1394781" cy="77841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FF1AD86D-715E-AC48-AF9D-930E7A9FF7CE}"/>
                      </a:ext>
                    </a:extLst>
                  </p:cNvPr>
                  <p:cNvSpPr txBox="1"/>
                  <p:nvPr/>
                </p:nvSpPr>
                <p:spPr>
                  <a:xfrm>
                    <a:off x="1087030" y="3362699"/>
                    <a:ext cx="1129989" cy="77841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en-US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FF1AD86D-715E-AC48-AF9D-930E7A9FF7C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87030" y="3362699"/>
                    <a:ext cx="1129989" cy="778418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l="-72222" t="-111290" b="-17258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2" name="TextBox 101">
                    <a:extLst>
                      <a:ext uri="{FF2B5EF4-FFF2-40B4-BE49-F238E27FC236}">
                        <a16:creationId xmlns:a16="http://schemas.microsoft.com/office/drawing/2014/main" id="{19E487AC-A1D5-BC44-8494-DC66848C6080}"/>
                      </a:ext>
                    </a:extLst>
                  </p:cNvPr>
                  <p:cNvSpPr txBox="1"/>
                  <p:nvPr/>
                </p:nvSpPr>
                <p:spPr>
                  <a:xfrm>
                    <a:off x="2255787" y="3657072"/>
                    <a:ext cx="226024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=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02" name="TextBox 101">
                    <a:extLst>
                      <a:ext uri="{FF2B5EF4-FFF2-40B4-BE49-F238E27FC236}">
                        <a16:creationId xmlns:a16="http://schemas.microsoft.com/office/drawing/2014/main" id="{19E487AC-A1D5-BC44-8494-DC66848C608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55787" y="3657072"/>
                    <a:ext cx="226024" cy="276999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11111" r="-1111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03" name="Content Placeholder 2">
              <a:extLst>
                <a:ext uri="{FF2B5EF4-FFF2-40B4-BE49-F238E27FC236}">
                  <a16:creationId xmlns:a16="http://schemas.microsoft.com/office/drawing/2014/main" id="{517CDF1D-DB61-C047-A0E2-02F806ACC0FF}"/>
                </a:ext>
              </a:extLst>
            </p:cNvPr>
            <p:cNvSpPr txBox="1">
              <a:spLocks/>
            </p:cNvSpPr>
            <p:nvPr/>
          </p:nvSpPr>
          <p:spPr>
            <a:xfrm>
              <a:off x="708443" y="4200572"/>
              <a:ext cx="1129989" cy="1164821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1pPr>
              <a:lvl2pPr marL="717550" indent="-26035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SzPct val="50000"/>
                <a:buFont typeface="Wingdings" charset="2"/>
                <a:buChar char="q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1200" dirty="0"/>
                <a:t>Where </a:t>
              </a:r>
              <a:r>
                <a:rPr lang="en-US" sz="1200" i="1" dirty="0"/>
                <a:t>n</a:t>
              </a:r>
              <a:r>
                <a:rPr lang="en-US" sz="1200" dirty="0"/>
                <a:t> is the number of digits in the numeral, and </a:t>
              </a:r>
              <a:r>
                <a:rPr lang="en-US" sz="1200" i="1" dirty="0"/>
                <a:t>d</a:t>
              </a:r>
              <a:r>
                <a:rPr lang="en-US" sz="1200" i="1" baseline="-25000" dirty="0"/>
                <a:t>i</a:t>
              </a:r>
              <a:r>
                <a:rPr lang="en-US" sz="1200" dirty="0"/>
                <a:t> is the digit in position i</a:t>
              </a:r>
            </a:p>
          </p:txBody>
        </p:sp>
      </p:grpSp>
      <p:sp>
        <p:nvSpPr>
          <p:cNvPr id="138" name="Rectangle 137">
            <a:extLst>
              <a:ext uri="{FF2B5EF4-FFF2-40B4-BE49-F238E27FC236}">
                <a16:creationId xmlns:a16="http://schemas.microsoft.com/office/drawing/2014/main" id="{0297D875-F976-114C-B641-54C9E6ABCE5C}"/>
              </a:ext>
            </a:extLst>
          </p:cNvPr>
          <p:cNvSpPr/>
          <p:nvPr/>
        </p:nvSpPr>
        <p:spPr>
          <a:xfrm>
            <a:off x="2241845" y="2752254"/>
            <a:ext cx="38030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rgbClr val="212121"/>
                </a:solidFill>
                <a:effectLst/>
                <a:latin typeface="arial" panose="020B0604020202020204" pitchFamily="34" charset="0"/>
              </a:rPr>
              <a:t>6 5 0 7</a:t>
            </a:r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A1EF405-3983-3945-A299-7595D937F309}"/>
              </a:ext>
            </a:extLst>
          </p:cNvPr>
          <p:cNvGrpSpPr/>
          <p:nvPr/>
        </p:nvGrpSpPr>
        <p:grpSpPr>
          <a:xfrm>
            <a:off x="3322838" y="3746700"/>
            <a:ext cx="3857798" cy="369332"/>
            <a:chOff x="3322838" y="3610905"/>
            <a:chExt cx="3857798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47D5A186-6299-E542-BE40-F8E3C049A22B}"/>
                    </a:ext>
                  </a:extLst>
                </p:cNvPr>
                <p:cNvSpPr txBox="1"/>
                <p:nvPr/>
              </p:nvSpPr>
              <p:spPr>
                <a:xfrm>
                  <a:off x="3322838" y="3657073"/>
                  <a:ext cx="22602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47D5A186-6299-E542-BE40-F8E3C049A22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22838" y="3657073"/>
                  <a:ext cx="226024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16667" r="-222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9F75EB61-524C-0848-8165-8A41CE38F5CD}"/>
                    </a:ext>
                  </a:extLst>
                </p:cNvPr>
                <p:cNvSpPr txBox="1"/>
                <p:nvPr/>
              </p:nvSpPr>
              <p:spPr>
                <a:xfrm>
                  <a:off x="4301462" y="3678039"/>
                  <a:ext cx="22602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9F75EB61-524C-0848-8165-8A41CE38F5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01462" y="3678039"/>
                  <a:ext cx="226024" cy="276999"/>
                </a:xfrm>
                <a:prstGeom prst="rect">
                  <a:avLst/>
                </a:prstGeom>
                <a:blipFill>
                  <a:blip r:embed="rId7"/>
                  <a:stretch>
                    <a:fillRect l="-16667" r="-22222" b="-454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6DED122F-6026-5A41-BB07-B119159A329A}"/>
                    </a:ext>
                  </a:extLst>
                </p:cNvPr>
                <p:cNvSpPr txBox="1"/>
                <p:nvPr/>
              </p:nvSpPr>
              <p:spPr>
                <a:xfrm>
                  <a:off x="5212985" y="3678038"/>
                  <a:ext cx="22602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6DED122F-6026-5A41-BB07-B119159A329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12985" y="3678038"/>
                  <a:ext cx="226024" cy="276999"/>
                </a:xfrm>
                <a:prstGeom prst="rect">
                  <a:avLst/>
                </a:prstGeom>
                <a:blipFill>
                  <a:blip r:embed="rId8"/>
                  <a:stretch>
                    <a:fillRect l="-10526" r="-21053" b="-454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0" name="TextBox 139">
                  <a:extLst>
                    <a:ext uri="{FF2B5EF4-FFF2-40B4-BE49-F238E27FC236}">
                      <a16:creationId xmlns:a16="http://schemas.microsoft.com/office/drawing/2014/main" id="{37782C84-4B36-E742-BF56-AF1B6DBF3006}"/>
                    </a:ext>
                  </a:extLst>
                </p:cNvPr>
                <p:cNvSpPr txBox="1"/>
                <p:nvPr/>
              </p:nvSpPr>
              <p:spPr>
                <a:xfrm>
                  <a:off x="6250687" y="3657072"/>
                  <a:ext cx="22602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0" name="TextBox 139">
                  <a:extLst>
                    <a:ext uri="{FF2B5EF4-FFF2-40B4-BE49-F238E27FC236}">
                      <a16:creationId xmlns:a16="http://schemas.microsoft.com/office/drawing/2014/main" id="{37782C84-4B36-E742-BF56-AF1B6DBF30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50687" y="3657072"/>
                  <a:ext cx="226024" cy="276999"/>
                </a:xfrm>
                <a:prstGeom prst="rect">
                  <a:avLst/>
                </a:prstGeom>
                <a:blipFill>
                  <a:blip r:embed="rId9"/>
                  <a:stretch>
                    <a:fillRect l="-11111" r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8E39F045-AD80-C04E-AF67-C1080E01091E}"/>
                </a:ext>
              </a:extLst>
            </p:cNvPr>
            <p:cNvSpPr/>
            <p:nvPr/>
          </p:nvSpPr>
          <p:spPr>
            <a:xfrm>
              <a:off x="6466242" y="3610905"/>
              <a:ext cx="71439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b="0" i="0" dirty="0">
                  <a:solidFill>
                    <a:srgbClr val="21212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6507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F643EEC-D978-5549-AAB8-8C11611817F7}"/>
              </a:ext>
            </a:extLst>
          </p:cNvPr>
          <p:cNvGrpSpPr/>
          <p:nvPr/>
        </p:nvGrpSpPr>
        <p:grpSpPr>
          <a:xfrm>
            <a:off x="2565067" y="3078983"/>
            <a:ext cx="1168494" cy="1003586"/>
            <a:chOff x="2565067" y="2943188"/>
            <a:chExt cx="1168494" cy="100358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B54F7484-09DE-9649-9F0E-4005EC61D2CA}"/>
                    </a:ext>
                  </a:extLst>
                </p:cNvPr>
                <p:cNvSpPr txBox="1"/>
                <p:nvPr/>
              </p:nvSpPr>
              <p:spPr>
                <a:xfrm>
                  <a:off x="2565067" y="3669775"/>
                  <a:ext cx="71327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6</m:t>
                        </m:r>
                        <m:r>
                          <a:rPr lang="en-US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p>
                          <m:sSupPr>
                            <m:ctrlPr>
                              <a:rPr lang="en-US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B54F7484-09DE-9649-9F0E-4005EC61D2C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65067" y="3669775"/>
                  <a:ext cx="713272" cy="276999"/>
                </a:xfrm>
                <a:prstGeom prst="rect">
                  <a:avLst/>
                </a:prstGeom>
                <a:blipFill>
                  <a:blip r:embed="rId15"/>
                  <a:stretch>
                    <a:fillRect l="-5263" r="-1754" b="-434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78EF7503-EF10-6040-A670-B0E7555EF4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09314" y="2943188"/>
              <a:ext cx="1024247" cy="64018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D027115-A4DF-A84C-94CD-5FB21C10F841}"/>
              </a:ext>
            </a:extLst>
          </p:cNvPr>
          <p:cNvGrpSpPr/>
          <p:nvPr/>
        </p:nvGrpSpPr>
        <p:grpSpPr>
          <a:xfrm>
            <a:off x="3584996" y="3091582"/>
            <a:ext cx="713272" cy="978286"/>
            <a:chOff x="3584996" y="2955787"/>
            <a:chExt cx="713272" cy="97828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D5E76543-8943-D140-8DE3-E721B4908BEF}"/>
                    </a:ext>
                  </a:extLst>
                </p:cNvPr>
                <p:cNvSpPr txBox="1"/>
                <p:nvPr/>
              </p:nvSpPr>
              <p:spPr>
                <a:xfrm>
                  <a:off x="3584996" y="3657074"/>
                  <a:ext cx="71327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5</m:t>
                        </m:r>
                        <m:r>
                          <a:rPr lang="en-US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p>
                          <m:sSupPr>
                            <m:ctrlPr>
                              <a:rPr lang="en-US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D5E76543-8943-D140-8DE3-E721B4908BE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84996" y="3657074"/>
                  <a:ext cx="713272" cy="276999"/>
                </a:xfrm>
                <a:prstGeom prst="rect">
                  <a:avLst/>
                </a:prstGeom>
                <a:blipFill>
                  <a:blip r:embed="rId16"/>
                  <a:stretch>
                    <a:fillRect l="-7018" t="-4545" r="-3509" b="-90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0E71AAD9-3B76-064C-80F5-741DB1C6E58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05155" y="2955787"/>
              <a:ext cx="265206" cy="62759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51C1B05-CA5D-6549-A474-AA49407D1B07}"/>
              </a:ext>
            </a:extLst>
          </p:cNvPr>
          <p:cNvGrpSpPr/>
          <p:nvPr/>
        </p:nvGrpSpPr>
        <p:grpSpPr>
          <a:xfrm>
            <a:off x="4276894" y="3097026"/>
            <a:ext cx="955086" cy="993808"/>
            <a:chOff x="4276894" y="2961231"/>
            <a:chExt cx="955086" cy="99380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BB5804A2-F53E-854C-AABD-97F5D4C1BD53}"/>
                    </a:ext>
                  </a:extLst>
                </p:cNvPr>
                <p:cNvSpPr txBox="1"/>
                <p:nvPr/>
              </p:nvSpPr>
              <p:spPr>
                <a:xfrm>
                  <a:off x="4523646" y="3678040"/>
                  <a:ext cx="70833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p>
                          <m:sSupPr>
                            <m:ctrlPr>
                              <a:rPr lang="en-US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BB5804A2-F53E-854C-AABD-97F5D4C1BD5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23646" y="3678040"/>
                  <a:ext cx="708334" cy="276999"/>
                </a:xfrm>
                <a:prstGeom prst="rect">
                  <a:avLst/>
                </a:prstGeom>
                <a:blipFill>
                  <a:blip r:embed="rId17"/>
                  <a:stretch>
                    <a:fillRect l="-5263" t="-4545" r="-1754" b="-454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879CB05C-A1AD-7E4E-BBBC-102400A8520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276894" y="2961231"/>
              <a:ext cx="294095" cy="6259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4E3BDE0-DA4F-504C-9E74-597294861274}"/>
              </a:ext>
            </a:extLst>
          </p:cNvPr>
          <p:cNvGrpSpPr/>
          <p:nvPr/>
        </p:nvGrpSpPr>
        <p:grpSpPr>
          <a:xfrm>
            <a:off x="4570990" y="3073675"/>
            <a:ext cx="1584240" cy="1009844"/>
            <a:chOff x="4570990" y="2937880"/>
            <a:chExt cx="1584240" cy="100984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9C1DD6AB-C37F-C341-BDC1-D5D9D79510CA}"/>
                    </a:ext>
                  </a:extLst>
                </p:cNvPr>
                <p:cNvSpPr txBox="1"/>
                <p:nvPr/>
              </p:nvSpPr>
              <p:spPr>
                <a:xfrm>
                  <a:off x="5441958" y="3670725"/>
                  <a:ext cx="71327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7</m:t>
                        </m:r>
                        <m:r>
                          <a:rPr lang="en-US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p>
                          <m:sSupPr>
                            <m:ctrlPr>
                              <a:rPr lang="en-US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9C1DD6AB-C37F-C341-BDC1-D5D9D79510C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41958" y="3670725"/>
                  <a:ext cx="713272" cy="276999"/>
                </a:xfrm>
                <a:prstGeom prst="rect">
                  <a:avLst/>
                </a:prstGeom>
                <a:blipFill>
                  <a:blip r:embed="rId18"/>
                  <a:stretch>
                    <a:fillRect l="-7018" t="-9091" r="-1754" b="-454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EDEB36C0-B3D8-C44E-BD47-A983A081D54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570990" y="2937880"/>
              <a:ext cx="899504" cy="65656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D3109D9-4918-E844-8743-CDED8783DE51}"/>
              </a:ext>
            </a:extLst>
          </p:cNvPr>
          <p:cNvGrpSpPr/>
          <p:nvPr/>
        </p:nvGrpSpPr>
        <p:grpSpPr>
          <a:xfrm>
            <a:off x="3764963" y="2551425"/>
            <a:ext cx="742135" cy="270911"/>
            <a:chOff x="3764963" y="2415630"/>
            <a:chExt cx="742135" cy="270911"/>
          </a:xfrm>
        </p:grpSpPr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233E7FC1-13FE-1645-A8AA-50A925BE6B20}"/>
                </a:ext>
              </a:extLst>
            </p:cNvPr>
            <p:cNvSpPr/>
            <p:nvPr/>
          </p:nvSpPr>
          <p:spPr>
            <a:xfrm>
              <a:off x="3764963" y="2424931"/>
              <a:ext cx="153922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050" i="0" dirty="0">
                  <a:solidFill>
                    <a:srgbClr val="0432FF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  <a:endParaRPr lang="en-US" sz="1050" dirty="0">
                <a:solidFill>
                  <a:srgbClr val="0432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A59E081C-27B3-0748-A0B6-1C9F2AA7579E}"/>
                </a:ext>
              </a:extLst>
            </p:cNvPr>
            <p:cNvSpPr/>
            <p:nvPr/>
          </p:nvSpPr>
          <p:spPr>
            <a:xfrm>
              <a:off x="3969529" y="2421201"/>
              <a:ext cx="153922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050" dirty="0">
                  <a:solidFill>
                    <a:srgbClr val="0432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FC6AEEFC-7C4D-0641-AABA-1D60D1AFF11C}"/>
                </a:ext>
              </a:extLst>
            </p:cNvPr>
            <p:cNvSpPr/>
            <p:nvPr/>
          </p:nvSpPr>
          <p:spPr>
            <a:xfrm>
              <a:off x="4148610" y="2419360"/>
              <a:ext cx="153922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050" dirty="0">
                  <a:solidFill>
                    <a:srgbClr val="0432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B65AC4B5-5D31-EE44-B133-F8300E2F1BAD}"/>
                </a:ext>
              </a:extLst>
            </p:cNvPr>
            <p:cNvSpPr/>
            <p:nvPr/>
          </p:nvSpPr>
          <p:spPr>
            <a:xfrm>
              <a:off x="4353176" y="2415630"/>
              <a:ext cx="153922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050" dirty="0">
                  <a:solidFill>
                    <a:srgbClr val="0432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</p:grpSp>
      <p:sp>
        <p:nvSpPr>
          <p:cNvPr id="76" name="Rounded Rectangular Callout 75">
            <a:extLst>
              <a:ext uri="{FF2B5EF4-FFF2-40B4-BE49-F238E27FC236}">
                <a16:creationId xmlns:a16="http://schemas.microsoft.com/office/drawing/2014/main" id="{BA9610BC-3FA3-AB41-A3FE-D9CF73D7EA7E}"/>
              </a:ext>
            </a:extLst>
          </p:cNvPr>
          <p:cNvSpPr/>
          <p:nvPr/>
        </p:nvSpPr>
        <p:spPr>
          <a:xfrm>
            <a:off x="5517911" y="4162330"/>
            <a:ext cx="2998291" cy="504664"/>
          </a:xfrm>
          <a:prstGeom prst="wedgeRoundRectCallout">
            <a:avLst>
              <a:gd name="adj1" fmla="val -70754"/>
              <a:gd name="adj2" fmla="val 48671"/>
              <a:gd name="adj3" fmla="val 16667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0" rIns="0" bIns="36000" rtlCol="0" anchor="ctr" anchorCtr="0"/>
          <a:lstStyle/>
          <a:p>
            <a:pPr>
              <a:spcBef>
                <a:spcPts val="432"/>
              </a:spcBef>
            </a:pP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most important innovation, brought to the West from the East around 1200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6A8072DB-4A5C-D543-A021-0D14A48F4F50}"/>
              </a:ext>
            </a:extLst>
          </p:cNvPr>
          <p:cNvSpPr txBox="1"/>
          <p:nvPr/>
        </p:nvSpPr>
        <p:spPr>
          <a:xfrm>
            <a:off x="2382959" y="4444800"/>
            <a:ext cx="7818768" cy="18056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buSzPct val="100000"/>
              <a:defRPr/>
            </a:pPr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Positional representation</a:t>
            </a:r>
          </a:p>
          <a:p>
            <a:pPr marL="285750" indent="-285750">
              <a:spcBef>
                <a:spcPts val="400"/>
              </a:spcBef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Digits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A fixed set of symbols, including 0</a:t>
            </a:r>
          </a:p>
          <a:p>
            <a:pPr marL="285750" indent="-285750">
              <a:spcBef>
                <a:spcPts val="400"/>
              </a:spcBef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Base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The number of symbols</a:t>
            </a:r>
            <a:endParaRPr lang="en-US" sz="1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spcBef>
                <a:spcPts val="400"/>
              </a:spcBef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Numeral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An ordered sequence of digits</a:t>
            </a:r>
          </a:p>
          <a:p>
            <a:pPr marL="285750" indent="-285750">
              <a:spcBef>
                <a:spcPts val="400"/>
              </a:spcBef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Value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The digit in position 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(counting from right to left, and starting at 0) </a:t>
            </a:r>
            <a:b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encodes how many copies of 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</a:t>
            </a:r>
            <a:r>
              <a:rPr lang="en-US" sz="1600" i="1" spc="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spc="2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are added to the value.</a:t>
            </a:r>
          </a:p>
        </p:txBody>
      </p:sp>
      <p:sp>
        <p:nvSpPr>
          <p:cNvPr id="68" name="Rounded Rectangular Callout 67">
            <a:extLst>
              <a:ext uri="{FF2B5EF4-FFF2-40B4-BE49-F238E27FC236}">
                <a16:creationId xmlns:a16="http://schemas.microsoft.com/office/drawing/2014/main" id="{AC65479C-4C5F-BC4F-AC3F-0D9A52A197F5}"/>
              </a:ext>
            </a:extLst>
          </p:cNvPr>
          <p:cNvSpPr/>
          <p:nvPr/>
        </p:nvSpPr>
        <p:spPr>
          <a:xfrm>
            <a:off x="6280839" y="4926849"/>
            <a:ext cx="1812284" cy="530190"/>
          </a:xfrm>
          <a:prstGeom prst="wedgeRoundRectCallout">
            <a:avLst>
              <a:gd name="adj1" fmla="val -95236"/>
              <a:gd name="adj2" fmla="val 1351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46800" rIns="0" rtlCol="0" anchor="ctr" anchorCtr="0"/>
          <a:lstStyle/>
          <a:p>
            <a:pPr>
              <a:spcBef>
                <a:spcPts val="432"/>
              </a:spcBef>
            </a:pP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method mentions no specific base.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D2A0EBA-A236-8043-A69F-CE665CFA860A}"/>
              </a:ext>
            </a:extLst>
          </p:cNvPr>
          <p:cNvGrpSpPr/>
          <p:nvPr/>
        </p:nvGrpSpPr>
        <p:grpSpPr>
          <a:xfrm>
            <a:off x="1138708" y="1113225"/>
            <a:ext cx="5107902" cy="1161838"/>
            <a:chOff x="1138708" y="1189425"/>
            <a:chExt cx="5107902" cy="1161838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BBA12A5F-C7C2-AE43-8528-0F58B37C9051}"/>
                </a:ext>
              </a:extLst>
            </p:cNvPr>
            <p:cNvGrpSpPr/>
            <p:nvPr/>
          </p:nvGrpSpPr>
          <p:grpSpPr>
            <a:xfrm>
              <a:off x="1138708" y="1189425"/>
              <a:ext cx="4864377" cy="1161838"/>
              <a:chOff x="1417241" y="1260587"/>
              <a:chExt cx="6193605" cy="1522719"/>
            </a:xfrm>
          </p:grpSpPr>
          <p:pic>
            <p:nvPicPr>
              <p:cNvPr id="70" name="Picture 69">
                <a:extLst>
                  <a:ext uri="{FF2B5EF4-FFF2-40B4-BE49-F238E27FC236}">
                    <a16:creationId xmlns:a16="http://schemas.microsoft.com/office/drawing/2014/main" id="{BE0981C3-C64B-034C-9DC6-A8219D23A0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 flipH="1">
                <a:off x="1770417" y="1501640"/>
                <a:ext cx="220647" cy="299250"/>
              </a:xfrm>
              <a:prstGeom prst="rect">
                <a:avLst/>
              </a:prstGeom>
            </p:spPr>
          </p:pic>
          <p:pic>
            <p:nvPicPr>
              <p:cNvPr id="71" name="Picture 70">
                <a:extLst>
                  <a:ext uri="{FF2B5EF4-FFF2-40B4-BE49-F238E27FC236}">
                    <a16:creationId xmlns:a16="http://schemas.microsoft.com/office/drawing/2014/main" id="{EA7A760C-C23A-8E40-A648-A127E18EFA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060409" y="1744995"/>
                <a:ext cx="224903" cy="305023"/>
              </a:xfrm>
              <a:prstGeom prst="rect">
                <a:avLst/>
              </a:prstGeom>
            </p:spPr>
          </p:pic>
          <p:pic>
            <p:nvPicPr>
              <p:cNvPr id="72" name="Picture 71">
                <a:extLst>
                  <a:ext uri="{FF2B5EF4-FFF2-40B4-BE49-F238E27FC236}">
                    <a16:creationId xmlns:a16="http://schemas.microsoft.com/office/drawing/2014/main" id="{BB2FF791-17C1-3440-9457-A9AC6E26CD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 flipH="1">
                <a:off x="2238722" y="1435658"/>
                <a:ext cx="228084" cy="309337"/>
              </a:xfrm>
              <a:prstGeom prst="rect">
                <a:avLst/>
              </a:prstGeom>
            </p:spPr>
          </p:pic>
          <p:pic>
            <p:nvPicPr>
              <p:cNvPr id="73" name="Picture 72">
                <a:extLst>
                  <a:ext uri="{FF2B5EF4-FFF2-40B4-BE49-F238E27FC236}">
                    <a16:creationId xmlns:a16="http://schemas.microsoft.com/office/drawing/2014/main" id="{F74211CC-D13B-344C-BB4D-491711F227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 flipH="1">
                <a:off x="1756515" y="1834933"/>
                <a:ext cx="228084" cy="309337"/>
              </a:xfrm>
              <a:prstGeom prst="rect">
                <a:avLst/>
              </a:prstGeom>
            </p:spPr>
          </p:pic>
          <p:pic>
            <p:nvPicPr>
              <p:cNvPr id="74" name="Picture 73">
                <a:extLst>
                  <a:ext uri="{FF2B5EF4-FFF2-40B4-BE49-F238E27FC236}">
                    <a16:creationId xmlns:a16="http://schemas.microsoft.com/office/drawing/2014/main" id="{910D0A07-45E8-F042-8038-5C0C16B2EF8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461253" y="1744995"/>
                <a:ext cx="224903" cy="305023"/>
              </a:xfrm>
              <a:prstGeom prst="rect">
                <a:avLst/>
              </a:prstGeom>
            </p:spPr>
          </p:pic>
          <p:pic>
            <p:nvPicPr>
              <p:cNvPr id="75" name="Picture 74">
                <a:extLst>
                  <a:ext uri="{FF2B5EF4-FFF2-40B4-BE49-F238E27FC236}">
                    <a16:creationId xmlns:a16="http://schemas.microsoft.com/office/drawing/2014/main" id="{4AC3D4C9-52D7-0C44-AD6B-24F81A34CC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 flipH="1">
                <a:off x="2854920" y="1355372"/>
                <a:ext cx="220647" cy="299250"/>
              </a:xfrm>
              <a:prstGeom prst="rect">
                <a:avLst/>
              </a:prstGeom>
            </p:spPr>
          </p:pic>
          <p:pic>
            <p:nvPicPr>
              <p:cNvPr id="77" name="Picture 76">
                <a:extLst>
                  <a:ext uri="{FF2B5EF4-FFF2-40B4-BE49-F238E27FC236}">
                    <a16:creationId xmlns:a16="http://schemas.microsoft.com/office/drawing/2014/main" id="{AA4046F3-1499-954B-8816-22D04FE58D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144912" y="1598727"/>
                <a:ext cx="224903" cy="305023"/>
              </a:xfrm>
              <a:prstGeom prst="rect">
                <a:avLst/>
              </a:prstGeom>
            </p:spPr>
          </p:pic>
          <p:pic>
            <p:nvPicPr>
              <p:cNvPr id="78" name="Picture 77">
                <a:extLst>
                  <a:ext uri="{FF2B5EF4-FFF2-40B4-BE49-F238E27FC236}">
                    <a16:creationId xmlns:a16="http://schemas.microsoft.com/office/drawing/2014/main" id="{07BC7B71-42E2-E94C-82B8-80CA9DE3ED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 flipH="1">
                <a:off x="3323226" y="1289390"/>
                <a:ext cx="228084" cy="309337"/>
              </a:xfrm>
              <a:prstGeom prst="rect">
                <a:avLst/>
              </a:prstGeom>
            </p:spPr>
          </p:pic>
          <p:pic>
            <p:nvPicPr>
              <p:cNvPr id="79" name="Picture 78">
                <a:extLst>
                  <a:ext uri="{FF2B5EF4-FFF2-40B4-BE49-F238E27FC236}">
                    <a16:creationId xmlns:a16="http://schemas.microsoft.com/office/drawing/2014/main" id="{CBDD807C-0DE9-DD4D-AC0F-39F48BAF17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 flipH="1">
                <a:off x="2841018" y="1688665"/>
                <a:ext cx="228084" cy="309337"/>
              </a:xfrm>
              <a:prstGeom prst="rect">
                <a:avLst/>
              </a:prstGeom>
            </p:spPr>
          </p:pic>
          <p:pic>
            <p:nvPicPr>
              <p:cNvPr id="80" name="Picture 79">
                <a:extLst>
                  <a:ext uri="{FF2B5EF4-FFF2-40B4-BE49-F238E27FC236}">
                    <a16:creationId xmlns:a16="http://schemas.microsoft.com/office/drawing/2014/main" id="{CE9D37F5-8C66-5244-ABB4-52AA4AE9EF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545756" y="1598727"/>
                <a:ext cx="224903" cy="305023"/>
              </a:xfrm>
              <a:prstGeom prst="rect">
                <a:avLst/>
              </a:prstGeom>
            </p:spPr>
          </p:pic>
          <p:pic>
            <p:nvPicPr>
              <p:cNvPr id="82" name="Picture 81">
                <a:extLst>
                  <a:ext uri="{FF2B5EF4-FFF2-40B4-BE49-F238E27FC236}">
                    <a16:creationId xmlns:a16="http://schemas.microsoft.com/office/drawing/2014/main" id="{5F1FA16F-AF43-164D-A38D-5CD460DEEE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 flipH="1">
                <a:off x="3881378" y="1378592"/>
                <a:ext cx="220647" cy="299250"/>
              </a:xfrm>
              <a:prstGeom prst="rect">
                <a:avLst/>
              </a:prstGeom>
            </p:spPr>
          </p:pic>
          <p:pic>
            <p:nvPicPr>
              <p:cNvPr id="115" name="Picture 114">
                <a:extLst>
                  <a:ext uri="{FF2B5EF4-FFF2-40B4-BE49-F238E27FC236}">
                    <a16:creationId xmlns:a16="http://schemas.microsoft.com/office/drawing/2014/main" id="{0607624B-6091-BB46-8269-8167F8376C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467468" y="2260544"/>
                <a:ext cx="224903" cy="305023"/>
              </a:xfrm>
              <a:prstGeom prst="rect">
                <a:avLst/>
              </a:prstGeom>
            </p:spPr>
          </p:pic>
          <p:pic>
            <p:nvPicPr>
              <p:cNvPr id="129" name="Picture 128">
                <a:extLst>
                  <a:ext uri="{FF2B5EF4-FFF2-40B4-BE49-F238E27FC236}">
                    <a16:creationId xmlns:a16="http://schemas.microsoft.com/office/drawing/2014/main" id="{1F58551B-81F8-DE4B-8140-CA38D9B519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 flipH="1">
                <a:off x="2573704" y="1260587"/>
                <a:ext cx="228084" cy="309337"/>
              </a:xfrm>
              <a:prstGeom prst="rect">
                <a:avLst/>
              </a:prstGeom>
            </p:spPr>
          </p:pic>
          <p:pic>
            <p:nvPicPr>
              <p:cNvPr id="132" name="Picture 131">
                <a:extLst>
                  <a:ext uri="{FF2B5EF4-FFF2-40B4-BE49-F238E27FC236}">
                    <a16:creationId xmlns:a16="http://schemas.microsoft.com/office/drawing/2014/main" id="{B76E979D-4691-5F4F-A071-BF82C468C6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417241" y="1776811"/>
                <a:ext cx="224903" cy="305023"/>
              </a:xfrm>
              <a:prstGeom prst="rect">
                <a:avLst/>
              </a:prstGeom>
            </p:spPr>
          </p:pic>
          <p:pic>
            <p:nvPicPr>
              <p:cNvPr id="133" name="Picture 132">
                <a:extLst>
                  <a:ext uri="{FF2B5EF4-FFF2-40B4-BE49-F238E27FC236}">
                    <a16:creationId xmlns:a16="http://schemas.microsoft.com/office/drawing/2014/main" id="{185EBA46-994C-B242-918B-0F2DCD798E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 flipH="1">
                <a:off x="2223767" y="2156804"/>
                <a:ext cx="220647" cy="299250"/>
              </a:xfrm>
              <a:prstGeom prst="rect">
                <a:avLst/>
              </a:prstGeom>
            </p:spPr>
          </p:pic>
          <p:pic>
            <p:nvPicPr>
              <p:cNvPr id="134" name="Picture 133">
                <a:extLst>
                  <a:ext uri="{FF2B5EF4-FFF2-40B4-BE49-F238E27FC236}">
                    <a16:creationId xmlns:a16="http://schemas.microsoft.com/office/drawing/2014/main" id="{CB23560B-8F5F-0E4B-898B-9C45316F8E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513759" y="2400159"/>
                <a:ext cx="224903" cy="305023"/>
              </a:xfrm>
              <a:prstGeom prst="rect">
                <a:avLst/>
              </a:prstGeom>
            </p:spPr>
          </p:pic>
          <p:pic>
            <p:nvPicPr>
              <p:cNvPr id="135" name="Picture 134">
                <a:extLst>
                  <a:ext uri="{FF2B5EF4-FFF2-40B4-BE49-F238E27FC236}">
                    <a16:creationId xmlns:a16="http://schemas.microsoft.com/office/drawing/2014/main" id="{720846FB-8C51-644B-8013-303735F3DC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 flipH="1">
                <a:off x="2692073" y="2090823"/>
                <a:ext cx="228084" cy="309337"/>
              </a:xfrm>
              <a:prstGeom prst="rect">
                <a:avLst/>
              </a:prstGeom>
            </p:spPr>
          </p:pic>
          <p:pic>
            <p:nvPicPr>
              <p:cNvPr id="136" name="Picture 135">
                <a:extLst>
                  <a:ext uri="{FF2B5EF4-FFF2-40B4-BE49-F238E27FC236}">
                    <a16:creationId xmlns:a16="http://schemas.microsoft.com/office/drawing/2014/main" id="{496A3FB3-F202-744B-8E52-1C60A062AB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 flipH="1">
                <a:off x="1885026" y="2226479"/>
                <a:ext cx="228084" cy="309337"/>
              </a:xfrm>
              <a:prstGeom prst="rect">
                <a:avLst/>
              </a:prstGeom>
            </p:spPr>
          </p:pic>
          <p:pic>
            <p:nvPicPr>
              <p:cNvPr id="137" name="Picture 136">
                <a:extLst>
                  <a:ext uri="{FF2B5EF4-FFF2-40B4-BE49-F238E27FC236}">
                    <a16:creationId xmlns:a16="http://schemas.microsoft.com/office/drawing/2014/main" id="{8E265252-C5FB-1F49-BAF3-80589E08BB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914604" y="2400159"/>
                <a:ext cx="224903" cy="305023"/>
              </a:xfrm>
              <a:prstGeom prst="rect">
                <a:avLst/>
              </a:prstGeom>
            </p:spPr>
          </p:pic>
          <p:pic>
            <p:nvPicPr>
              <p:cNvPr id="139" name="Picture 138">
                <a:extLst>
                  <a:ext uri="{FF2B5EF4-FFF2-40B4-BE49-F238E27FC236}">
                    <a16:creationId xmlns:a16="http://schemas.microsoft.com/office/drawing/2014/main" id="{459512D3-350B-5C49-9601-8DFF163F67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 flipH="1">
                <a:off x="3402675" y="2076854"/>
                <a:ext cx="220647" cy="299250"/>
              </a:xfrm>
              <a:prstGeom prst="rect">
                <a:avLst/>
              </a:prstGeom>
            </p:spPr>
          </p:pic>
          <p:pic>
            <p:nvPicPr>
              <p:cNvPr id="142" name="Picture 141">
                <a:extLst>
                  <a:ext uri="{FF2B5EF4-FFF2-40B4-BE49-F238E27FC236}">
                    <a16:creationId xmlns:a16="http://schemas.microsoft.com/office/drawing/2014/main" id="{3084DDEC-1CA5-C242-A0DA-767E9B5016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692667" y="2320209"/>
                <a:ext cx="224903" cy="305023"/>
              </a:xfrm>
              <a:prstGeom prst="rect">
                <a:avLst/>
              </a:prstGeom>
            </p:spPr>
          </p:pic>
          <p:pic>
            <p:nvPicPr>
              <p:cNvPr id="143" name="Picture 142">
                <a:extLst>
                  <a:ext uri="{FF2B5EF4-FFF2-40B4-BE49-F238E27FC236}">
                    <a16:creationId xmlns:a16="http://schemas.microsoft.com/office/drawing/2014/main" id="{11F7E206-13D9-5146-BA92-9A87E7FEE1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 flipH="1">
                <a:off x="3940379" y="1831527"/>
                <a:ext cx="228084" cy="309337"/>
              </a:xfrm>
              <a:prstGeom prst="rect">
                <a:avLst/>
              </a:prstGeom>
            </p:spPr>
          </p:pic>
          <p:pic>
            <p:nvPicPr>
              <p:cNvPr id="145" name="Picture 144">
                <a:extLst>
                  <a:ext uri="{FF2B5EF4-FFF2-40B4-BE49-F238E27FC236}">
                    <a16:creationId xmlns:a16="http://schemas.microsoft.com/office/drawing/2014/main" id="{8E2F15CE-9E8B-8542-A040-9D08DF98DB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 flipH="1">
                <a:off x="3388773" y="2410147"/>
                <a:ext cx="228084" cy="309337"/>
              </a:xfrm>
              <a:prstGeom prst="rect">
                <a:avLst/>
              </a:prstGeom>
            </p:spPr>
          </p:pic>
          <p:pic>
            <p:nvPicPr>
              <p:cNvPr id="147" name="Picture 146">
                <a:extLst>
                  <a:ext uri="{FF2B5EF4-FFF2-40B4-BE49-F238E27FC236}">
                    <a16:creationId xmlns:a16="http://schemas.microsoft.com/office/drawing/2014/main" id="{96825D0A-6BDA-2145-8E9B-895E0D3355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046032" y="1955521"/>
                <a:ext cx="224903" cy="305023"/>
              </a:xfrm>
              <a:prstGeom prst="rect">
                <a:avLst/>
              </a:prstGeom>
            </p:spPr>
          </p:pic>
          <p:pic>
            <p:nvPicPr>
              <p:cNvPr id="149" name="Picture 148">
                <a:extLst>
                  <a:ext uri="{FF2B5EF4-FFF2-40B4-BE49-F238E27FC236}">
                    <a16:creationId xmlns:a16="http://schemas.microsoft.com/office/drawing/2014/main" id="{7A512DD8-0D3B-D04E-BB55-157D43E837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038008" y="2362093"/>
                <a:ext cx="224903" cy="305023"/>
              </a:xfrm>
              <a:prstGeom prst="rect">
                <a:avLst/>
              </a:prstGeom>
            </p:spPr>
          </p:pic>
          <p:pic>
            <p:nvPicPr>
              <p:cNvPr id="150" name="Picture 149">
                <a:extLst>
                  <a:ext uri="{FF2B5EF4-FFF2-40B4-BE49-F238E27FC236}">
                    <a16:creationId xmlns:a16="http://schemas.microsoft.com/office/drawing/2014/main" id="{01AB02CD-F19B-2E4F-880E-378482036B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 flipH="1">
                <a:off x="4696571" y="1565462"/>
                <a:ext cx="220647" cy="299250"/>
              </a:xfrm>
              <a:prstGeom prst="rect">
                <a:avLst/>
              </a:prstGeom>
            </p:spPr>
          </p:pic>
          <p:pic>
            <p:nvPicPr>
              <p:cNvPr id="151" name="Picture 150">
                <a:extLst>
                  <a:ext uri="{FF2B5EF4-FFF2-40B4-BE49-F238E27FC236}">
                    <a16:creationId xmlns:a16="http://schemas.microsoft.com/office/drawing/2014/main" id="{5B1CE35A-0E6C-2F4D-8974-E6D64D65A4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986563" y="1808817"/>
                <a:ext cx="224903" cy="305023"/>
              </a:xfrm>
              <a:prstGeom prst="rect">
                <a:avLst/>
              </a:prstGeom>
            </p:spPr>
          </p:pic>
          <p:pic>
            <p:nvPicPr>
              <p:cNvPr id="153" name="Picture 152">
                <a:extLst>
                  <a:ext uri="{FF2B5EF4-FFF2-40B4-BE49-F238E27FC236}">
                    <a16:creationId xmlns:a16="http://schemas.microsoft.com/office/drawing/2014/main" id="{57F9233F-A48A-964E-989D-C66DECDB34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 flipH="1">
                <a:off x="5164876" y="1499480"/>
                <a:ext cx="228084" cy="309337"/>
              </a:xfrm>
              <a:prstGeom prst="rect">
                <a:avLst/>
              </a:prstGeom>
            </p:spPr>
          </p:pic>
          <p:pic>
            <p:nvPicPr>
              <p:cNvPr id="154" name="Picture 153">
                <a:extLst>
                  <a:ext uri="{FF2B5EF4-FFF2-40B4-BE49-F238E27FC236}">
                    <a16:creationId xmlns:a16="http://schemas.microsoft.com/office/drawing/2014/main" id="{5B621757-1B78-CF43-9C71-77B02366BF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 flipH="1">
                <a:off x="4682669" y="1898755"/>
                <a:ext cx="228084" cy="309337"/>
              </a:xfrm>
              <a:prstGeom prst="rect">
                <a:avLst/>
              </a:prstGeom>
            </p:spPr>
          </p:pic>
          <p:pic>
            <p:nvPicPr>
              <p:cNvPr id="156" name="Picture 155">
                <a:extLst>
                  <a:ext uri="{FF2B5EF4-FFF2-40B4-BE49-F238E27FC236}">
                    <a16:creationId xmlns:a16="http://schemas.microsoft.com/office/drawing/2014/main" id="{C49112FB-A24A-EA42-9578-638D6CD6EF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387407" y="1808817"/>
                <a:ext cx="224903" cy="305023"/>
              </a:xfrm>
              <a:prstGeom prst="rect">
                <a:avLst/>
              </a:prstGeom>
            </p:spPr>
          </p:pic>
          <p:pic>
            <p:nvPicPr>
              <p:cNvPr id="157" name="Picture 156">
                <a:extLst>
                  <a:ext uri="{FF2B5EF4-FFF2-40B4-BE49-F238E27FC236}">
                    <a16:creationId xmlns:a16="http://schemas.microsoft.com/office/drawing/2014/main" id="{A631E8B3-9F33-2C4C-9E8F-05A87F48EA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 flipH="1">
                <a:off x="5781074" y="1419194"/>
                <a:ext cx="220647" cy="299250"/>
              </a:xfrm>
              <a:prstGeom prst="rect">
                <a:avLst/>
              </a:prstGeom>
            </p:spPr>
          </p:pic>
          <p:pic>
            <p:nvPicPr>
              <p:cNvPr id="158" name="Picture 157">
                <a:extLst>
                  <a:ext uri="{FF2B5EF4-FFF2-40B4-BE49-F238E27FC236}">
                    <a16:creationId xmlns:a16="http://schemas.microsoft.com/office/drawing/2014/main" id="{E0AE8E39-50CD-E447-B859-A7155235FA8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071066" y="1662549"/>
                <a:ext cx="224903" cy="305023"/>
              </a:xfrm>
              <a:prstGeom prst="rect">
                <a:avLst/>
              </a:prstGeom>
            </p:spPr>
          </p:pic>
          <p:pic>
            <p:nvPicPr>
              <p:cNvPr id="159" name="Picture 158">
                <a:extLst>
                  <a:ext uri="{FF2B5EF4-FFF2-40B4-BE49-F238E27FC236}">
                    <a16:creationId xmlns:a16="http://schemas.microsoft.com/office/drawing/2014/main" id="{88E7734F-6C3D-9249-A88A-23FBA7A56E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 flipH="1">
                <a:off x="6249380" y="1353212"/>
                <a:ext cx="228084" cy="309337"/>
              </a:xfrm>
              <a:prstGeom prst="rect">
                <a:avLst/>
              </a:prstGeom>
            </p:spPr>
          </p:pic>
          <p:pic>
            <p:nvPicPr>
              <p:cNvPr id="160" name="Picture 159">
                <a:extLst>
                  <a:ext uri="{FF2B5EF4-FFF2-40B4-BE49-F238E27FC236}">
                    <a16:creationId xmlns:a16="http://schemas.microsoft.com/office/drawing/2014/main" id="{B94A59E8-9588-7548-A640-0314CD930D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 flipH="1">
                <a:off x="5767172" y="1752487"/>
                <a:ext cx="228084" cy="309337"/>
              </a:xfrm>
              <a:prstGeom prst="rect">
                <a:avLst/>
              </a:prstGeom>
            </p:spPr>
          </p:pic>
          <p:pic>
            <p:nvPicPr>
              <p:cNvPr id="161" name="Picture 160">
                <a:extLst>
                  <a:ext uri="{FF2B5EF4-FFF2-40B4-BE49-F238E27FC236}">
                    <a16:creationId xmlns:a16="http://schemas.microsoft.com/office/drawing/2014/main" id="{42161013-25A7-8E48-B346-9588A8E7F2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471910" y="1662549"/>
                <a:ext cx="224903" cy="305023"/>
              </a:xfrm>
              <a:prstGeom prst="rect">
                <a:avLst/>
              </a:prstGeom>
            </p:spPr>
          </p:pic>
          <p:pic>
            <p:nvPicPr>
              <p:cNvPr id="162" name="Picture 161">
                <a:extLst>
                  <a:ext uri="{FF2B5EF4-FFF2-40B4-BE49-F238E27FC236}">
                    <a16:creationId xmlns:a16="http://schemas.microsoft.com/office/drawing/2014/main" id="{493D2BB6-3A36-F34C-9787-00736374DC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 flipH="1">
                <a:off x="6807532" y="1442414"/>
                <a:ext cx="220647" cy="299250"/>
              </a:xfrm>
              <a:prstGeom prst="rect">
                <a:avLst/>
              </a:prstGeom>
            </p:spPr>
          </p:pic>
          <p:pic>
            <p:nvPicPr>
              <p:cNvPr id="163" name="Picture 162">
                <a:extLst>
                  <a:ext uri="{FF2B5EF4-FFF2-40B4-BE49-F238E27FC236}">
                    <a16:creationId xmlns:a16="http://schemas.microsoft.com/office/drawing/2014/main" id="{03B07F72-DCBE-094E-88A9-7CD1386B7F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393622" y="2324366"/>
                <a:ext cx="224903" cy="305023"/>
              </a:xfrm>
              <a:prstGeom prst="rect">
                <a:avLst/>
              </a:prstGeom>
            </p:spPr>
          </p:pic>
          <p:pic>
            <p:nvPicPr>
              <p:cNvPr id="165" name="Picture 164">
                <a:extLst>
                  <a:ext uri="{FF2B5EF4-FFF2-40B4-BE49-F238E27FC236}">
                    <a16:creationId xmlns:a16="http://schemas.microsoft.com/office/drawing/2014/main" id="{07235800-15EF-F541-B9E1-28CDDA8363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 flipH="1">
                <a:off x="5499858" y="1324409"/>
                <a:ext cx="228084" cy="309337"/>
              </a:xfrm>
              <a:prstGeom prst="rect">
                <a:avLst/>
              </a:prstGeom>
            </p:spPr>
          </p:pic>
          <p:pic>
            <p:nvPicPr>
              <p:cNvPr id="166" name="Picture 165">
                <a:extLst>
                  <a:ext uri="{FF2B5EF4-FFF2-40B4-BE49-F238E27FC236}">
                    <a16:creationId xmlns:a16="http://schemas.microsoft.com/office/drawing/2014/main" id="{E3F3720C-37BD-844E-A07E-FC781083A2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343395" y="1840633"/>
                <a:ext cx="224903" cy="305023"/>
              </a:xfrm>
              <a:prstGeom prst="rect">
                <a:avLst/>
              </a:prstGeom>
            </p:spPr>
          </p:pic>
          <p:pic>
            <p:nvPicPr>
              <p:cNvPr id="167" name="Picture 166">
                <a:extLst>
                  <a:ext uri="{FF2B5EF4-FFF2-40B4-BE49-F238E27FC236}">
                    <a16:creationId xmlns:a16="http://schemas.microsoft.com/office/drawing/2014/main" id="{209A79A0-4E81-A749-8F86-CEA8DA55BC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 flipH="1">
                <a:off x="5149921" y="2220626"/>
                <a:ext cx="220647" cy="299250"/>
              </a:xfrm>
              <a:prstGeom prst="rect">
                <a:avLst/>
              </a:prstGeom>
            </p:spPr>
          </p:pic>
          <p:pic>
            <p:nvPicPr>
              <p:cNvPr id="168" name="Picture 167">
                <a:extLst>
                  <a:ext uri="{FF2B5EF4-FFF2-40B4-BE49-F238E27FC236}">
                    <a16:creationId xmlns:a16="http://schemas.microsoft.com/office/drawing/2014/main" id="{03539782-F25C-D742-AAF5-970A4D87ED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439913" y="2463981"/>
                <a:ext cx="224903" cy="305023"/>
              </a:xfrm>
              <a:prstGeom prst="rect">
                <a:avLst/>
              </a:prstGeom>
            </p:spPr>
          </p:pic>
          <p:pic>
            <p:nvPicPr>
              <p:cNvPr id="169" name="Picture 168">
                <a:extLst>
                  <a:ext uri="{FF2B5EF4-FFF2-40B4-BE49-F238E27FC236}">
                    <a16:creationId xmlns:a16="http://schemas.microsoft.com/office/drawing/2014/main" id="{AB4DFB8D-37DA-E845-BB98-3559544892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 flipH="1">
                <a:off x="5618227" y="2154645"/>
                <a:ext cx="228084" cy="309337"/>
              </a:xfrm>
              <a:prstGeom prst="rect">
                <a:avLst/>
              </a:prstGeom>
            </p:spPr>
          </p:pic>
          <p:pic>
            <p:nvPicPr>
              <p:cNvPr id="170" name="Picture 169">
                <a:extLst>
                  <a:ext uri="{FF2B5EF4-FFF2-40B4-BE49-F238E27FC236}">
                    <a16:creationId xmlns:a16="http://schemas.microsoft.com/office/drawing/2014/main" id="{21ECF8D9-DAB7-A845-ADC9-6742506D52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 flipH="1">
                <a:off x="4811180" y="2290301"/>
                <a:ext cx="228084" cy="309337"/>
              </a:xfrm>
              <a:prstGeom prst="rect">
                <a:avLst/>
              </a:prstGeom>
            </p:spPr>
          </p:pic>
          <p:pic>
            <p:nvPicPr>
              <p:cNvPr id="171" name="Picture 170">
                <a:extLst>
                  <a:ext uri="{FF2B5EF4-FFF2-40B4-BE49-F238E27FC236}">
                    <a16:creationId xmlns:a16="http://schemas.microsoft.com/office/drawing/2014/main" id="{DEB054DF-44FB-7746-9EC7-CF95184442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840758" y="2463981"/>
                <a:ext cx="224903" cy="305023"/>
              </a:xfrm>
              <a:prstGeom prst="rect">
                <a:avLst/>
              </a:prstGeom>
            </p:spPr>
          </p:pic>
          <p:pic>
            <p:nvPicPr>
              <p:cNvPr id="172" name="Picture 171">
                <a:extLst>
                  <a:ext uri="{FF2B5EF4-FFF2-40B4-BE49-F238E27FC236}">
                    <a16:creationId xmlns:a16="http://schemas.microsoft.com/office/drawing/2014/main" id="{A8652184-4639-E64B-93E2-509D19A1DB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 flipH="1">
                <a:off x="6328829" y="2140676"/>
                <a:ext cx="220647" cy="299250"/>
              </a:xfrm>
              <a:prstGeom prst="rect">
                <a:avLst/>
              </a:prstGeom>
            </p:spPr>
          </p:pic>
          <p:pic>
            <p:nvPicPr>
              <p:cNvPr id="173" name="Picture 172">
                <a:extLst>
                  <a:ext uri="{FF2B5EF4-FFF2-40B4-BE49-F238E27FC236}">
                    <a16:creationId xmlns:a16="http://schemas.microsoft.com/office/drawing/2014/main" id="{111A0090-D2F9-1945-9A8E-84DA7D9F72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618821" y="2384031"/>
                <a:ext cx="224903" cy="305023"/>
              </a:xfrm>
              <a:prstGeom prst="rect">
                <a:avLst/>
              </a:prstGeom>
            </p:spPr>
          </p:pic>
          <p:pic>
            <p:nvPicPr>
              <p:cNvPr id="174" name="Picture 173">
                <a:extLst>
                  <a:ext uri="{FF2B5EF4-FFF2-40B4-BE49-F238E27FC236}">
                    <a16:creationId xmlns:a16="http://schemas.microsoft.com/office/drawing/2014/main" id="{531E9F2B-E61A-B043-9562-5A1225FA55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 flipH="1">
                <a:off x="7382762" y="1890730"/>
                <a:ext cx="228084" cy="309337"/>
              </a:xfrm>
              <a:prstGeom prst="rect">
                <a:avLst/>
              </a:prstGeom>
            </p:spPr>
          </p:pic>
          <p:pic>
            <p:nvPicPr>
              <p:cNvPr id="175" name="Picture 174">
                <a:extLst>
                  <a:ext uri="{FF2B5EF4-FFF2-40B4-BE49-F238E27FC236}">
                    <a16:creationId xmlns:a16="http://schemas.microsoft.com/office/drawing/2014/main" id="{59116D54-2C94-D74F-BD15-436147D236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 flipH="1">
                <a:off x="6314927" y="2473969"/>
                <a:ext cx="228084" cy="309337"/>
              </a:xfrm>
              <a:prstGeom prst="rect">
                <a:avLst/>
              </a:prstGeom>
            </p:spPr>
          </p:pic>
          <p:pic>
            <p:nvPicPr>
              <p:cNvPr id="176" name="Picture 175">
                <a:extLst>
                  <a:ext uri="{FF2B5EF4-FFF2-40B4-BE49-F238E27FC236}">
                    <a16:creationId xmlns:a16="http://schemas.microsoft.com/office/drawing/2014/main" id="{01F7E708-0AA5-0E44-A48E-FE122EDD5E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322359" y="1410064"/>
                <a:ext cx="224903" cy="305023"/>
              </a:xfrm>
              <a:prstGeom prst="rect">
                <a:avLst/>
              </a:prstGeom>
            </p:spPr>
          </p:pic>
          <p:pic>
            <p:nvPicPr>
              <p:cNvPr id="177" name="Picture 176">
                <a:extLst>
                  <a:ext uri="{FF2B5EF4-FFF2-40B4-BE49-F238E27FC236}">
                    <a16:creationId xmlns:a16="http://schemas.microsoft.com/office/drawing/2014/main" id="{2136928D-E811-C340-B7F7-95E60C5B806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972186" y="2019343"/>
                <a:ext cx="224903" cy="305023"/>
              </a:xfrm>
              <a:prstGeom prst="rect">
                <a:avLst/>
              </a:prstGeom>
            </p:spPr>
          </p:pic>
          <p:pic>
            <p:nvPicPr>
              <p:cNvPr id="178" name="Picture 177">
                <a:extLst>
                  <a:ext uri="{FF2B5EF4-FFF2-40B4-BE49-F238E27FC236}">
                    <a16:creationId xmlns:a16="http://schemas.microsoft.com/office/drawing/2014/main" id="{B87252B5-C838-BF4C-B7BE-F1E4EFB500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964162" y="2425915"/>
                <a:ext cx="224903" cy="305023"/>
              </a:xfrm>
              <a:prstGeom prst="rect">
                <a:avLst/>
              </a:prstGeom>
            </p:spPr>
          </p:pic>
        </p:grpSp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88D5B091-EA0D-E544-919F-ED518A11BAA5}"/>
                </a:ext>
              </a:extLst>
            </p:cNvPr>
            <p:cNvSpPr txBox="1"/>
            <p:nvPr/>
          </p:nvSpPr>
          <p:spPr>
            <a:xfrm>
              <a:off x="5370923" y="1585302"/>
              <a:ext cx="875687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2000" b="1" dirty="0">
                  <a:solidFill>
                    <a:schemeClr val="bg1">
                      <a:lumMod val="50000"/>
                    </a:schemeClr>
                  </a:solidFill>
                </a:rPr>
                <a:t>. . .</a:t>
              </a:r>
            </a:p>
          </p:txBody>
        </p:sp>
      </p:grpSp>
      <p:sp>
        <p:nvSpPr>
          <p:cNvPr id="180" name="Rectangle 179">
            <a:extLst>
              <a:ext uri="{FF2B5EF4-FFF2-40B4-BE49-F238E27FC236}">
                <a16:creationId xmlns:a16="http://schemas.microsoft.com/office/drawing/2014/main" id="{2816BE45-10C3-1A4D-8500-EDA84ACFF4CD}"/>
              </a:ext>
            </a:extLst>
          </p:cNvPr>
          <p:cNvSpPr/>
          <p:nvPr/>
        </p:nvSpPr>
        <p:spPr>
          <a:xfrm>
            <a:off x="6337426" y="1250835"/>
            <a:ext cx="238679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Six </a:t>
            </a:r>
            <a:r>
              <a:rPr lang="en-US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thousands, </a:t>
            </a:r>
            <a:br>
              <a:rPr lang="en-US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five hundreds,</a:t>
            </a:r>
            <a:br>
              <a:rPr lang="en-US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seven goats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1663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 animBg="1"/>
      <p:bldP spid="81" grpId="0"/>
      <p:bldP spid="6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3E1542F-F7E8-A445-8127-5C870910DED5}"/>
              </a:ext>
            </a:extLst>
          </p:cNvPr>
          <p:cNvSpPr txBox="1"/>
          <p:nvPr/>
        </p:nvSpPr>
        <p:spPr>
          <a:xfrm>
            <a:off x="4636171" y="1217249"/>
            <a:ext cx="507712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spcBef>
                <a:spcPts val="2400"/>
              </a:spcBef>
            </a:pPr>
            <a:r>
              <a:rPr lang="en-US" sz="2000" u="sng" dirty="0">
                <a:latin typeface="Times New Roman"/>
                <a:cs typeface="Times New Roman"/>
              </a:rPr>
              <a:t>Practice</a:t>
            </a:r>
          </a:p>
          <a:p>
            <a:pPr marL="677863" lvl="1" indent="-220663">
              <a:spcBef>
                <a:spcPts val="2400"/>
              </a:spcBef>
              <a:buFont typeface="Arial"/>
              <a:buChar char="•"/>
            </a:pPr>
            <a:r>
              <a:rPr lang="en-US" sz="2000" dirty="0">
                <a:latin typeface="Times New Roman"/>
                <a:cs typeface="Times New Roman"/>
              </a:rPr>
              <a:t>Arithmetic Logic Unit (ALU)</a:t>
            </a:r>
          </a:p>
          <a:p>
            <a:pPr marL="677863" lvl="1" indent="-220663">
              <a:spcBef>
                <a:spcPts val="2400"/>
              </a:spcBef>
              <a:buFont typeface="Arial"/>
              <a:buChar char="•"/>
            </a:pPr>
            <a:r>
              <a:rPr lang="en-US" sz="2000" dirty="0">
                <a:latin typeface="Times New Roman"/>
                <a:cs typeface="Times New Roman"/>
              </a:rPr>
              <a:t>Project 2: Chips</a:t>
            </a:r>
          </a:p>
          <a:p>
            <a:pPr marL="677863" lvl="1" indent="-220663">
              <a:spcBef>
                <a:spcPts val="2400"/>
              </a:spcBef>
              <a:buFont typeface="Arial"/>
              <a:buChar char="•"/>
            </a:pPr>
            <a:r>
              <a:rPr lang="en-US" sz="2000" dirty="0">
                <a:latin typeface="Times New Roman"/>
                <a:cs typeface="Times New Roman"/>
              </a:rPr>
              <a:t>Project 2: Guidelines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854722" y="1217249"/>
            <a:ext cx="426812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spcBef>
                <a:spcPts val="2400"/>
              </a:spcBef>
            </a:pPr>
            <a:r>
              <a:rPr lang="en-US" sz="2000" u="sng" dirty="0">
                <a:latin typeface="Times New Roman"/>
                <a:cs typeface="Times New Roman"/>
              </a:rPr>
              <a:t>Theory</a:t>
            </a:r>
          </a:p>
          <a:p>
            <a:pPr marL="677863" lvl="1" indent="-220663">
              <a:spcBef>
                <a:spcPts val="2400"/>
              </a:spcBef>
              <a:buFont typeface="Arial"/>
              <a:buChar char="•"/>
            </a:pPr>
            <a:r>
              <a:rPr lang="en-US" sz="2000" dirty="0">
                <a:latin typeface="Times New Roman"/>
                <a:cs typeface="Times New Roman"/>
              </a:rPr>
              <a:t>Representing numbers</a:t>
            </a:r>
          </a:p>
          <a:p>
            <a:pPr marL="677863" lvl="1" indent="-220663">
              <a:spcBef>
                <a:spcPts val="2400"/>
              </a:spcBef>
              <a:buFont typeface="Arial"/>
              <a:buChar char="•"/>
            </a:pPr>
            <a:r>
              <a:rPr lang="en-US" sz="2000" dirty="0">
                <a:latin typeface="Times New Roman"/>
                <a:cs typeface="Times New Roman"/>
              </a:rPr>
              <a:t>Binary numbers</a:t>
            </a:r>
          </a:p>
          <a:p>
            <a:pPr marL="677863" lvl="1" indent="-220663">
              <a:spcBef>
                <a:spcPts val="2400"/>
              </a:spcBef>
              <a:buFont typeface="Arial"/>
              <a:buChar char="•"/>
            </a:pPr>
            <a:r>
              <a:rPr lang="en-US" sz="2000" dirty="0">
                <a:latin typeface="Times New Roman"/>
                <a:cs typeface="Times New Roman"/>
              </a:rPr>
              <a:t>Boolean arithmetic</a:t>
            </a:r>
          </a:p>
          <a:p>
            <a:pPr marL="677863" lvl="1" indent="-220663">
              <a:spcBef>
                <a:spcPts val="2400"/>
              </a:spcBef>
              <a:buFont typeface="Arial"/>
              <a:buChar char="•"/>
            </a:pPr>
            <a:r>
              <a:rPr lang="en-US" sz="2000" dirty="0">
                <a:latin typeface="Times New Roman"/>
                <a:cs typeface="Times New Roman"/>
              </a:rPr>
              <a:t>Representing signed numbers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Chapter 2: Boolean Arithmetic</a:t>
            </a:r>
            <a:endParaRPr lang="en-US" sz="2000" dirty="0"/>
          </a:p>
        </p:txBody>
      </p:sp>
      <p:sp>
        <p:nvSpPr>
          <p:cNvPr id="3" name="Right Arrow 2"/>
          <p:cNvSpPr/>
          <p:nvPr/>
        </p:nvSpPr>
        <p:spPr>
          <a:xfrm>
            <a:off x="978571" y="2448141"/>
            <a:ext cx="537308" cy="400538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840842E-04D3-C74E-B32B-1B072060AF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477" r="20213"/>
          <a:stretch/>
        </p:blipFill>
        <p:spPr>
          <a:xfrm>
            <a:off x="1113621" y="1806028"/>
            <a:ext cx="488463" cy="486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815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Positional number system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8B92BA4-DE5D-0548-9983-E23392B30BEA}"/>
              </a:ext>
            </a:extLst>
          </p:cNvPr>
          <p:cNvGrpSpPr/>
          <p:nvPr/>
        </p:nvGrpSpPr>
        <p:grpSpPr>
          <a:xfrm>
            <a:off x="1087030" y="2551425"/>
            <a:ext cx="6093606" cy="1725487"/>
            <a:chOff x="1087030" y="2551425"/>
            <a:chExt cx="6093606" cy="1725487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424C1794-C473-DE49-8A9C-386D0FD6C72F}"/>
                </a:ext>
              </a:extLst>
            </p:cNvPr>
            <p:cNvGrpSpPr/>
            <p:nvPr/>
          </p:nvGrpSpPr>
          <p:grpSpPr>
            <a:xfrm>
              <a:off x="2565067" y="3078983"/>
              <a:ext cx="4615569" cy="1037049"/>
              <a:chOff x="2565067" y="3078983"/>
              <a:chExt cx="4615569" cy="1037049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2A1EF405-3983-3945-A299-7595D937F309}"/>
                  </a:ext>
                </a:extLst>
              </p:cNvPr>
              <p:cNvGrpSpPr/>
              <p:nvPr/>
            </p:nvGrpSpPr>
            <p:grpSpPr>
              <a:xfrm>
                <a:off x="3322838" y="3746700"/>
                <a:ext cx="3857798" cy="369332"/>
                <a:chOff x="3322838" y="3610905"/>
                <a:chExt cx="3857798" cy="369332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9" name="TextBox 98">
                      <a:extLst>
                        <a:ext uri="{FF2B5EF4-FFF2-40B4-BE49-F238E27FC236}">
                          <a16:creationId xmlns:a16="http://schemas.microsoft.com/office/drawing/2014/main" id="{47D5A186-6299-E542-BE40-F8E3C049A22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322838" y="3657073"/>
                      <a:ext cx="226024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99" name="TextBox 98">
                      <a:extLst>
                        <a:ext uri="{FF2B5EF4-FFF2-40B4-BE49-F238E27FC236}">
                          <a16:creationId xmlns:a16="http://schemas.microsoft.com/office/drawing/2014/main" id="{47D5A186-6299-E542-BE40-F8E3C049A22B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322838" y="3657073"/>
                      <a:ext cx="226024" cy="276999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 l="-16667" r="-2222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0" name="TextBox 99">
                      <a:extLst>
                        <a:ext uri="{FF2B5EF4-FFF2-40B4-BE49-F238E27FC236}">
                          <a16:creationId xmlns:a16="http://schemas.microsoft.com/office/drawing/2014/main" id="{9F75EB61-524C-0848-8165-8A41CE38F5C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301462" y="3678039"/>
                      <a:ext cx="226024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100" name="TextBox 99">
                      <a:extLst>
                        <a:ext uri="{FF2B5EF4-FFF2-40B4-BE49-F238E27FC236}">
                          <a16:creationId xmlns:a16="http://schemas.microsoft.com/office/drawing/2014/main" id="{9F75EB61-524C-0848-8165-8A41CE38F5CD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301462" y="3678039"/>
                      <a:ext cx="226024" cy="276999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 l="-16667" r="-22222" b="-454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1" name="TextBox 100">
                      <a:extLst>
                        <a:ext uri="{FF2B5EF4-FFF2-40B4-BE49-F238E27FC236}">
                          <a16:creationId xmlns:a16="http://schemas.microsoft.com/office/drawing/2014/main" id="{6DED122F-6026-5A41-BB07-B119159A329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212985" y="3678038"/>
                      <a:ext cx="226024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101" name="TextBox 100">
                      <a:extLst>
                        <a:ext uri="{FF2B5EF4-FFF2-40B4-BE49-F238E27FC236}">
                          <a16:creationId xmlns:a16="http://schemas.microsoft.com/office/drawing/2014/main" id="{6DED122F-6026-5A41-BB07-B119159A329A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212985" y="3678038"/>
                      <a:ext cx="226024" cy="276999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 l="-10526" r="-21053" b="-454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40" name="TextBox 139">
                      <a:extLst>
                        <a:ext uri="{FF2B5EF4-FFF2-40B4-BE49-F238E27FC236}">
                          <a16:creationId xmlns:a16="http://schemas.microsoft.com/office/drawing/2014/main" id="{37782C84-4B36-E742-BF56-AF1B6DBF300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250687" y="3657072"/>
                      <a:ext cx="226024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>
                                <a:latin typeface="Cambria Math" panose="02040503050406030204" pitchFamily="18" charset="0"/>
                              </a:rPr>
                              <m:t>=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140" name="TextBox 139">
                      <a:extLst>
                        <a:ext uri="{FF2B5EF4-FFF2-40B4-BE49-F238E27FC236}">
                          <a16:creationId xmlns:a16="http://schemas.microsoft.com/office/drawing/2014/main" id="{37782C84-4B36-E742-BF56-AF1B6DBF3006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250687" y="3657072"/>
                      <a:ext cx="226024" cy="276999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 l="-11111" r="-1111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41" name="Rectangle 140">
                  <a:extLst>
                    <a:ext uri="{FF2B5EF4-FFF2-40B4-BE49-F238E27FC236}">
                      <a16:creationId xmlns:a16="http://schemas.microsoft.com/office/drawing/2014/main" id="{8E39F045-AD80-C04E-AF67-C1080E01091E}"/>
                    </a:ext>
                  </a:extLst>
                </p:cNvPr>
                <p:cNvSpPr/>
                <p:nvPr/>
              </p:nvSpPr>
              <p:spPr>
                <a:xfrm>
                  <a:off x="6466242" y="3610905"/>
                  <a:ext cx="714394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rgbClr val="21212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7053</a:t>
                  </a:r>
                  <a:endPara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CF643EEC-D978-5549-AAB8-8C11611817F7}"/>
                  </a:ext>
                </a:extLst>
              </p:cNvPr>
              <p:cNvGrpSpPr/>
              <p:nvPr/>
            </p:nvGrpSpPr>
            <p:grpSpPr>
              <a:xfrm>
                <a:off x="2565067" y="3078983"/>
                <a:ext cx="1168494" cy="1003586"/>
                <a:chOff x="2565067" y="2943188"/>
                <a:chExt cx="1168494" cy="100358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" name="TextBox 4">
                      <a:extLst>
                        <a:ext uri="{FF2B5EF4-FFF2-40B4-BE49-F238E27FC236}">
                          <a16:creationId xmlns:a16="http://schemas.microsoft.com/office/drawing/2014/main" id="{B54F7484-09DE-9649-9F0E-4005EC61D2C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565067" y="3669775"/>
                      <a:ext cx="713272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7</m:t>
                            </m:r>
                            <m:r>
                              <a:rPr lang="en-US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sSup>
                              <m:sSupPr>
                                <m:ctrlPr>
                                  <a:rPr lang="en-US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10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rgbClr val="0432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</m:t>
                                </m:r>
                              </m:sup>
                            </m:sSup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5" name="TextBox 4">
                      <a:extLst>
                        <a:ext uri="{FF2B5EF4-FFF2-40B4-BE49-F238E27FC236}">
                          <a16:creationId xmlns:a16="http://schemas.microsoft.com/office/drawing/2014/main" id="{B54F7484-09DE-9649-9F0E-4005EC61D2CA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565067" y="3669775"/>
                      <a:ext cx="713272" cy="276999"/>
                    </a:xfrm>
                    <a:prstGeom prst="rect">
                      <a:avLst/>
                    </a:prstGeom>
                    <a:blipFill>
                      <a:blip r:embed="rId10"/>
                      <a:stretch>
                        <a:fillRect l="-5263" t="-9524" r="-1754" b="-9524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144" name="Straight Connector 143">
                  <a:extLst>
                    <a:ext uri="{FF2B5EF4-FFF2-40B4-BE49-F238E27FC236}">
                      <a16:creationId xmlns:a16="http://schemas.microsoft.com/office/drawing/2014/main" id="{78EF7503-EF10-6040-A670-B0E7555EF42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709314" y="2943188"/>
                  <a:ext cx="1024247" cy="64018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AD027115-A4DF-A84C-94CD-5FB21C10F841}"/>
                  </a:ext>
                </a:extLst>
              </p:cNvPr>
              <p:cNvGrpSpPr/>
              <p:nvPr/>
            </p:nvGrpSpPr>
            <p:grpSpPr>
              <a:xfrm>
                <a:off x="3584996" y="3113676"/>
                <a:ext cx="713272" cy="956192"/>
                <a:chOff x="3584996" y="2977881"/>
                <a:chExt cx="713272" cy="956192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6" name="TextBox 95">
                      <a:extLst>
                        <a:ext uri="{FF2B5EF4-FFF2-40B4-BE49-F238E27FC236}">
                          <a16:creationId xmlns:a16="http://schemas.microsoft.com/office/drawing/2014/main" id="{D5E76543-8943-D140-8DE3-E721B4908BE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584996" y="3657074"/>
                      <a:ext cx="713272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sSup>
                              <m:sSupPr>
                                <m:ctrlPr>
                                  <a:rPr lang="en-US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10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rgbClr val="0432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96" name="TextBox 95">
                      <a:extLst>
                        <a:ext uri="{FF2B5EF4-FFF2-40B4-BE49-F238E27FC236}">
                          <a16:creationId xmlns:a16="http://schemas.microsoft.com/office/drawing/2014/main" id="{D5E76543-8943-D140-8DE3-E721B4908BEF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584996" y="3657074"/>
                      <a:ext cx="713272" cy="276999"/>
                    </a:xfrm>
                    <a:prstGeom prst="rect">
                      <a:avLst/>
                    </a:prstGeom>
                    <a:blipFill>
                      <a:blip r:embed="rId11"/>
                      <a:stretch>
                        <a:fillRect l="-5263" t="-4545" r="-3509" b="-909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148" name="Straight Connector 147">
                  <a:extLst>
                    <a:ext uri="{FF2B5EF4-FFF2-40B4-BE49-F238E27FC236}">
                      <a16:creationId xmlns:a16="http://schemas.microsoft.com/office/drawing/2014/main" id="{0E71AAD9-3B76-064C-80F5-741DB1C6E58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705155" y="2977881"/>
                  <a:ext cx="261641" cy="60549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451C1B05-CA5D-6549-A474-AA49407D1B07}"/>
                  </a:ext>
                </a:extLst>
              </p:cNvPr>
              <p:cNvGrpSpPr/>
              <p:nvPr/>
            </p:nvGrpSpPr>
            <p:grpSpPr>
              <a:xfrm>
                <a:off x="4262624" y="3089786"/>
                <a:ext cx="969357" cy="1001048"/>
                <a:chOff x="4262624" y="2953991"/>
                <a:chExt cx="969357" cy="1001048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7" name="TextBox 96">
                      <a:extLst>
                        <a:ext uri="{FF2B5EF4-FFF2-40B4-BE49-F238E27FC236}">
                          <a16:creationId xmlns:a16="http://schemas.microsoft.com/office/drawing/2014/main" id="{BB5804A2-F53E-854C-AABD-97F5D4C1BD5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523646" y="3678040"/>
                      <a:ext cx="708335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5</m:t>
                            </m:r>
                            <m:r>
                              <a:rPr lang="en-US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sSup>
                              <m:sSupPr>
                                <m:ctrlPr>
                                  <a:rPr lang="en-US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10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rgbClr val="0432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p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97" name="TextBox 96">
                      <a:extLst>
                        <a:ext uri="{FF2B5EF4-FFF2-40B4-BE49-F238E27FC236}">
                          <a16:creationId xmlns:a16="http://schemas.microsoft.com/office/drawing/2014/main" id="{BB5804A2-F53E-854C-AABD-97F5D4C1BD53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523646" y="3678040"/>
                      <a:ext cx="708335" cy="276999"/>
                    </a:xfrm>
                    <a:prstGeom prst="rect">
                      <a:avLst/>
                    </a:prstGeom>
                    <a:blipFill>
                      <a:blip r:embed="rId12"/>
                      <a:stretch>
                        <a:fillRect l="-7018" t="-4545" r="-1754" b="-909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152" name="Straight Connector 151">
                  <a:extLst>
                    <a:ext uri="{FF2B5EF4-FFF2-40B4-BE49-F238E27FC236}">
                      <a16:creationId xmlns:a16="http://schemas.microsoft.com/office/drawing/2014/main" id="{879CB05C-A1AD-7E4E-BBBC-102400A8520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4262624" y="2953991"/>
                  <a:ext cx="304218" cy="64356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B4E3BDE0-DA4F-504C-9E74-597294861274}"/>
                  </a:ext>
                </a:extLst>
              </p:cNvPr>
              <p:cNvGrpSpPr/>
              <p:nvPr/>
            </p:nvGrpSpPr>
            <p:grpSpPr>
              <a:xfrm>
                <a:off x="4466520" y="3121586"/>
                <a:ext cx="1688710" cy="961933"/>
                <a:chOff x="4466520" y="2985791"/>
                <a:chExt cx="1688710" cy="961933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8" name="TextBox 97">
                      <a:extLst>
                        <a:ext uri="{FF2B5EF4-FFF2-40B4-BE49-F238E27FC236}">
                          <a16:creationId xmlns:a16="http://schemas.microsoft.com/office/drawing/2014/main" id="{9C1DD6AB-C37F-C341-BDC1-D5D9D79510C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441958" y="3670725"/>
                      <a:ext cx="713272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sSup>
                              <m:sSupPr>
                                <m:ctrlPr>
                                  <a:rPr lang="en-US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10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rgbClr val="0432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sup>
                            </m:sSup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98" name="TextBox 97">
                      <a:extLst>
                        <a:ext uri="{FF2B5EF4-FFF2-40B4-BE49-F238E27FC236}">
                          <a16:creationId xmlns:a16="http://schemas.microsoft.com/office/drawing/2014/main" id="{9C1DD6AB-C37F-C341-BDC1-D5D9D79510CA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441958" y="3670725"/>
                      <a:ext cx="713272" cy="276999"/>
                    </a:xfrm>
                    <a:prstGeom prst="rect">
                      <a:avLst/>
                    </a:prstGeom>
                    <a:blipFill>
                      <a:blip r:embed="rId13"/>
                      <a:stretch>
                        <a:fillRect l="-7018" t="-9091" r="-1754" b="-454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155" name="Straight Connector 154">
                  <a:extLst>
                    <a:ext uri="{FF2B5EF4-FFF2-40B4-BE49-F238E27FC236}">
                      <a16:creationId xmlns:a16="http://schemas.microsoft.com/office/drawing/2014/main" id="{EDEB36C0-B3D8-C44E-BD47-A983A081D54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4466520" y="2985791"/>
                  <a:ext cx="1003974" cy="608653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DD3109D9-4918-E844-8743-CDED8783DE51}"/>
                </a:ext>
              </a:extLst>
            </p:cNvPr>
            <p:cNvGrpSpPr/>
            <p:nvPr/>
          </p:nvGrpSpPr>
          <p:grpSpPr>
            <a:xfrm>
              <a:off x="3764963" y="2551425"/>
              <a:ext cx="742135" cy="286300"/>
              <a:chOff x="3764963" y="2415630"/>
              <a:chExt cx="742135" cy="286300"/>
            </a:xfrm>
          </p:grpSpPr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233E7FC1-13FE-1645-A8AA-50A925BE6B20}"/>
                  </a:ext>
                </a:extLst>
              </p:cNvPr>
              <p:cNvSpPr/>
              <p:nvPr/>
            </p:nvSpPr>
            <p:spPr>
              <a:xfrm>
                <a:off x="3764963" y="2424931"/>
                <a:ext cx="153922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200" i="0" dirty="0">
                    <a:solidFill>
                      <a:srgbClr val="0432FF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3</a:t>
                </a:r>
                <a:endParaRPr lang="en-US" sz="1200" dirty="0">
                  <a:solidFill>
                    <a:srgbClr val="0432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A59E081C-27B3-0748-A0B6-1C9F2AA7579E}"/>
                  </a:ext>
                </a:extLst>
              </p:cNvPr>
              <p:cNvSpPr/>
              <p:nvPr/>
            </p:nvSpPr>
            <p:spPr>
              <a:xfrm>
                <a:off x="3969529" y="2421201"/>
                <a:ext cx="153922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rgbClr val="0432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</a:p>
            </p:txBody>
          </p:sp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FC6AEEFC-7C4D-0641-AABA-1D60D1AFF11C}"/>
                  </a:ext>
                </a:extLst>
              </p:cNvPr>
              <p:cNvSpPr/>
              <p:nvPr/>
            </p:nvSpPr>
            <p:spPr>
              <a:xfrm>
                <a:off x="4148610" y="2419360"/>
                <a:ext cx="153922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rgbClr val="0432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B65AC4B5-5D31-EE44-B133-F8300E2F1BAD}"/>
                  </a:ext>
                </a:extLst>
              </p:cNvPr>
              <p:cNvSpPr/>
              <p:nvPr/>
            </p:nvSpPr>
            <p:spPr>
              <a:xfrm>
                <a:off x="4353176" y="2415630"/>
                <a:ext cx="153922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rgbClr val="0432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0</a:t>
                </a: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9525DB93-EEAC-A746-90AC-8F797FAF9F50}"/>
                </a:ext>
              </a:extLst>
            </p:cNvPr>
            <p:cNvGrpSpPr/>
            <p:nvPr/>
          </p:nvGrpSpPr>
          <p:grpSpPr>
            <a:xfrm>
              <a:off x="1087030" y="3498494"/>
              <a:ext cx="1394781" cy="778418"/>
              <a:chOff x="1087030" y="3362699"/>
              <a:chExt cx="1394781" cy="77841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FF1AD86D-715E-AC48-AF9D-930E7A9FF7CE}"/>
                      </a:ext>
                    </a:extLst>
                  </p:cNvPr>
                  <p:cNvSpPr txBox="1"/>
                  <p:nvPr/>
                </p:nvSpPr>
                <p:spPr>
                  <a:xfrm>
                    <a:off x="1087030" y="3362699"/>
                    <a:ext cx="1129989" cy="77841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en-US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FF1AD86D-715E-AC48-AF9D-930E7A9FF7C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87030" y="3362699"/>
                    <a:ext cx="1129989" cy="778418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l="-72222" t="-111290" b="-17258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2" name="TextBox 101">
                    <a:extLst>
                      <a:ext uri="{FF2B5EF4-FFF2-40B4-BE49-F238E27FC236}">
                        <a16:creationId xmlns:a16="http://schemas.microsoft.com/office/drawing/2014/main" id="{19E487AC-A1D5-BC44-8494-DC66848C6080}"/>
                      </a:ext>
                    </a:extLst>
                  </p:cNvPr>
                  <p:cNvSpPr txBox="1"/>
                  <p:nvPr/>
                </p:nvSpPr>
                <p:spPr>
                  <a:xfrm>
                    <a:off x="2255787" y="3657072"/>
                    <a:ext cx="226024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=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02" name="TextBox 101">
                    <a:extLst>
                      <a:ext uri="{FF2B5EF4-FFF2-40B4-BE49-F238E27FC236}">
                        <a16:creationId xmlns:a16="http://schemas.microsoft.com/office/drawing/2014/main" id="{19E487AC-A1D5-BC44-8494-DC66848C608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55787" y="3657072"/>
                    <a:ext cx="226024" cy="276999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11111" r="-1111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138" name="Rectangle 137">
            <a:extLst>
              <a:ext uri="{FF2B5EF4-FFF2-40B4-BE49-F238E27FC236}">
                <a16:creationId xmlns:a16="http://schemas.microsoft.com/office/drawing/2014/main" id="{0297D875-F976-114C-B641-54C9E6ABCE5C}"/>
              </a:ext>
            </a:extLst>
          </p:cNvPr>
          <p:cNvSpPr/>
          <p:nvPr/>
        </p:nvSpPr>
        <p:spPr>
          <a:xfrm>
            <a:off x="2932964" y="2752254"/>
            <a:ext cx="25475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212121"/>
                </a:solidFill>
                <a:latin typeface="arial" panose="020B0604020202020204" pitchFamily="34" charset="0"/>
              </a:rPr>
              <a:t>7</a:t>
            </a:r>
            <a:r>
              <a:rPr lang="en-US" b="0" i="0" dirty="0">
                <a:solidFill>
                  <a:srgbClr val="21212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dirty="0">
                <a:solidFill>
                  <a:srgbClr val="212121"/>
                </a:solidFill>
                <a:latin typeface="arial" panose="020B0604020202020204" pitchFamily="34" charset="0"/>
              </a:rPr>
              <a:t>0</a:t>
            </a:r>
            <a:r>
              <a:rPr lang="en-US" b="0" i="0" dirty="0">
                <a:solidFill>
                  <a:srgbClr val="212121"/>
                </a:solidFill>
                <a:effectLst/>
                <a:latin typeface="arial" panose="020B0604020202020204" pitchFamily="34" charset="0"/>
              </a:rPr>
              <a:t> 5 </a:t>
            </a:r>
            <a:r>
              <a:rPr lang="en-US" spc="150" dirty="0">
                <a:solidFill>
                  <a:srgbClr val="212121"/>
                </a:solidFill>
                <a:latin typeface="arial" panose="020B0604020202020204" pitchFamily="34" charset="0"/>
              </a:rPr>
              <a:t>3</a:t>
            </a:r>
            <a:r>
              <a:rPr lang="en-US" sz="1200" b="0" i="0" baseline="-25000" dirty="0">
                <a:solidFill>
                  <a:srgbClr val="212121"/>
                </a:solidFill>
                <a:effectLst/>
                <a:latin typeface="arial" panose="020B0604020202020204" pitchFamily="34" charset="0"/>
              </a:rPr>
              <a:t>10</a:t>
            </a:r>
            <a:endParaRPr lang="en-US" sz="1200" baseline="-25000" dirty="0"/>
          </a:p>
        </p:txBody>
      </p: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D421FC8F-5C1B-8447-AA24-228C70117144}"/>
              </a:ext>
            </a:extLst>
          </p:cNvPr>
          <p:cNvGrpSpPr/>
          <p:nvPr/>
        </p:nvGrpSpPr>
        <p:grpSpPr>
          <a:xfrm>
            <a:off x="2452376" y="973821"/>
            <a:ext cx="3566978" cy="1430094"/>
            <a:chOff x="1019908" y="1032831"/>
            <a:chExt cx="3566978" cy="1430094"/>
          </a:xfrm>
        </p:grpSpPr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44022C43-F71A-C04C-9741-DF02EADB0386}"/>
                </a:ext>
              </a:extLst>
            </p:cNvPr>
            <p:cNvGrpSpPr/>
            <p:nvPr/>
          </p:nvGrpSpPr>
          <p:grpSpPr>
            <a:xfrm>
              <a:off x="1019908" y="1032831"/>
              <a:ext cx="3236190" cy="1430094"/>
              <a:chOff x="1456865" y="1095247"/>
              <a:chExt cx="5963202" cy="2872714"/>
            </a:xfrm>
          </p:grpSpPr>
          <p:pic>
            <p:nvPicPr>
              <p:cNvPr id="128" name="Picture 127">
                <a:extLst>
                  <a:ext uri="{FF2B5EF4-FFF2-40B4-BE49-F238E27FC236}">
                    <a16:creationId xmlns:a16="http://schemas.microsoft.com/office/drawing/2014/main" id="{1D9AB248-BEEE-3140-8234-787374CE7C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 flipH="1">
                <a:off x="1482482" y="1521606"/>
                <a:ext cx="406577" cy="601122"/>
              </a:xfrm>
              <a:prstGeom prst="rect">
                <a:avLst/>
              </a:prstGeom>
            </p:spPr>
          </p:pic>
          <p:pic>
            <p:nvPicPr>
              <p:cNvPr id="130" name="Picture 129">
                <a:extLst>
                  <a:ext uri="{FF2B5EF4-FFF2-40B4-BE49-F238E27FC236}">
                    <a16:creationId xmlns:a16="http://schemas.microsoft.com/office/drawing/2014/main" id="{9FC4A5B5-BF9C-CD47-B6B5-823D9473BE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016839" y="2010448"/>
                <a:ext cx="414420" cy="612718"/>
              </a:xfrm>
              <a:prstGeom prst="rect">
                <a:avLst/>
              </a:prstGeom>
            </p:spPr>
          </p:pic>
          <p:pic>
            <p:nvPicPr>
              <p:cNvPr id="131" name="Picture 130">
                <a:extLst>
                  <a:ext uri="{FF2B5EF4-FFF2-40B4-BE49-F238E27FC236}">
                    <a16:creationId xmlns:a16="http://schemas.microsoft.com/office/drawing/2014/main" id="{BF97EA25-C77D-4F46-90A0-7C52757CDD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 flipH="1">
                <a:off x="2345410" y="1389065"/>
                <a:ext cx="420281" cy="621383"/>
              </a:xfrm>
              <a:prstGeom prst="rect">
                <a:avLst/>
              </a:prstGeom>
            </p:spPr>
          </p:pic>
          <p:pic>
            <p:nvPicPr>
              <p:cNvPr id="133" name="Picture 132">
                <a:extLst>
                  <a:ext uri="{FF2B5EF4-FFF2-40B4-BE49-F238E27FC236}">
                    <a16:creationId xmlns:a16="http://schemas.microsoft.com/office/drawing/2014/main" id="{FAC106C1-7F56-7C45-A12E-7B3D23CA35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 flipH="1">
                <a:off x="1456865" y="2191112"/>
                <a:ext cx="420281" cy="621383"/>
              </a:xfrm>
              <a:prstGeom prst="rect">
                <a:avLst/>
              </a:prstGeom>
            </p:spPr>
          </p:pic>
          <p:pic>
            <p:nvPicPr>
              <p:cNvPr id="136" name="Picture 135">
                <a:extLst>
                  <a:ext uri="{FF2B5EF4-FFF2-40B4-BE49-F238E27FC236}">
                    <a16:creationId xmlns:a16="http://schemas.microsoft.com/office/drawing/2014/main" id="{D4B1E0DC-18F3-7D4F-9ED2-6CC8D1DFB1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755459" y="2010448"/>
                <a:ext cx="414420" cy="612718"/>
              </a:xfrm>
              <a:prstGeom prst="rect">
                <a:avLst/>
              </a:prstGeom>
            </p:spPr>
          </p:pic>
          <p:pic>
            <p:nvPicPr>
              <p:cNvPr id="137" name="Picture 136">
                <a:extLst>
                  <a:ext uri="{FF2B5EF4-FFF2-40B4-BE49-F238E27FC236}">
                    <a16:creationId xmlns:a16="http://schemas.microsoft.com/office/drawing/2014/main" id="{AE46E8E3-9CB1-944D-BA85-0B7AEF3EB2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 flipH="1">
                <a:off x="3480854" y="1227788"/>
                <a:ext cx="406577" cy="601122"/>
              </a:xfrm>
              <a:prstGeom prst="rect">
                <a:avLst/>
              </a:prstGeom>
            </p:spPr>
          </p:pic>
          <p:pic>
            <p:nvPicPr>
              <p:cNvPr id="139" name="Picture 138">
                <a:extLst>
                  <a:ext uri="{FF2B5EF4-FFF2-40B4-BE49-F238E27FC236}">
                    <a16:creationId xmlns:a16="http://schemas.microsoft.com/office/drawing/2014/main" id="{22A7E1F6-F8B9-124E-BEB5-B484D17292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015211" y="1716630"/>
                <a:ext cx="414420" cy="612718"/>
              </a:xfrm>
              <a:prstGeom prst="rect">
                <a:avLst/>
              </a:prstGeom>
            </p:spPr>
          </p:pic>
          <p:pic>
            <p:nvPicPr>
              <p:cNvPr id="145" name="Picture 144">
                <a:extLst>
                  <a:ext uri="{FF2B5EF4-FFF2-40B4-BE49-F238E27FC236}">
                    <a16:creationId xmlns:a16="http://schemas.microsoft.com/office/drawing/2014/main" id="{2A109C3F-9808-B94E-BFF6-AF10A44D8D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 flipH="1">
                <a:off x="4343782" y="1095247"/>
                <a:ext cx="420281" cy="621383"/>
              </a:xfrm>
              <a:prstGeom prst="rect">
                <a:avLst/>
              </a:prstGeom>
            </p:spPr>
          </p:pic>
          <p:pic>
            <p:nvPicPr>
              <p:cNvPr id="146" name="Picture 145">
                <a:extLst>
                  <a:ext uri="{FF2B5EF4-FFF2-40B4-BE49-F238E27FC236}">
                    <a16:creationId xmlns:a16="http://schemas.microsoft.com/office/drawing/2014/main" id="{C8EC3F1D-A865-FA4D-8584-7337E72A39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 flipH="1">
                <a:off x="3455237" y="1897294"/>
                <a:ext cx="420281" cy="621383"/>
              </a:xfrm>
              <a:prstGeom prst="rect">
                <a:avLst/>
              </a:prstGeom>
            </p:spPr>
          </p:pic>
          <p:pic>
            <p:nvPicPr>
              <p:cNvPr id="147" name="Picture 146">
                <a:extLst>
                  <a:ext uri="{FF2B5EF4-FFF2-40B4-BE49-F238E27FC236}">
                    <a16:creationId xmlns:a16="http://schemas.microsoft.com/office/drawing/2014/main" id="{63F36673-9F6F-3644-9E7E-E115F1EEEB8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753831" y="1716630"/>
                <a:ext cx="414420" cy="612718"/>
              </a:xfrm>
              <a:prstGeom prst="rect">
                <a:avLst/>
              </a:prstGeom>
            </p:spPr>
          </p:pic>
          <p:pic>
            <p:nvPicPr>
              <p:cNvPr id="149" name="Picture 148">
                <a:extLst>
                  <a:ext uri="{FF2B5EF4-FFF2-40B4-BE49-F238E27FC236}">
                    <a16:creationId xmlns:a16="http://schemas.microsoft.com/office/drawing/2014/main" id="{F2FF7C0B-9595-9049-A42E-5677E804BE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 flipH="1">
                <a:off x="5732670" y="1309696"/>
                <a:ext cx="406577" cy="601122"/>
              </a:xfrm>
              <a:prstGeom prst="rect">
                <a:avLst/>
              </a:prstGeom>
            </p:spPr>
          </p:pic>
          <p:pic>
            <p:nvPicPr>
              <p:cNvPr id="150" name="Picture 149">
                <a:extLst>
                  <a:ext uri="{FF2B5EF4-FFF2-40B4-BE49-F238E27FC236}">
                    <a16:creationId xmlns:a16="http://schemas.microsoft.com/office/drawing/2014/main" id="{C90FADD7-5FB1-7642-B3D4-48DF91B3E0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267027" y="1798538"/>
                <a:ext cx="414420" cy="612718"/>
              </a:xfrm>
              <a:prstGeom prst="rect">
                <a:avLst/>
              </a:prstGeom>
            </p:spPr>
          </p:pic>
          <p:pic>
            <p:nvPicPr>
              <p:cNvPr id="151" name="Picture 150">
                <a:extLst>
                  <a:ext uri="{FF2B5EF4-FFF2-40B4-BE49-F238E27FC236}">
                    <a16:creationId xmlns:a16="http://schemas.microsoft.com/office/drawing/2014/main" id="{4ED539CB-F53F-E043-B368-B49087A9F3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 flipH="1">
                <a:off x="6595598" y="1177155"/>
                <a:ext cx="420281" cy="621383"/>
              </a:xfrm>
              <a:prstGeom prst="rect">
                <a:avLst/>
              </a:prstGeom>
            </p:spPr>
          </p:pic>
          <p:pic>
            <p:nvPicPr>
              <p:cNvPr id="153" name="Picture 152">
                <a:extLst>
                  <a:ext uri="{FF2B5EF4-FFF2-40B4-BE49-F238E27FC236}">
                    <a16:creationId xmlns:a16="http://schemas.microsoft.com/office/drawing/2014/main" id="{04F0D2BC-858F-0547-9165-7DC2A64343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 flipH="1">
                <a:off x="5707053" y="1979202"/>
                <a:ext cx="420281" cy="621383"/>
              </a:xfrm>
              <a:prstGeom prst="rect">
                <a:avLst/>
              </a:prstGeom>
            </p:spPr>
          </p:pic>
          <p:pic>
            <p:nvPicPr>
              <p:cNvPr id="154" name="Picture 153">
                <a:extLst>
                  <a:ext uri="{FF2B5EF4-FFF2-40B4-BE49-F238E27FC236}">
                    <a16:creationId xmlns:a16="http://schemas.microsoft.com/office/drawing/2014/main" id="{FE8A2B2E-90F6-8848-80E8-322F287E3D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005647" y="1798538"/>
                <a:ext cx="414420" cy="612718"/>
              </a:xfrm>
              <a:prstGeom prst="rect">
                <a:avLst/>
              </a:prstGeom>
            </p:spPr>
          </p:pic>
          <p:pic>
            <p:nvPicPr>
              <p:cNvPr id="156" name="Picture 155">
                <a:extLst>
                  <a:ext uri="{FF2B5EF4-FFF2-40B4-BE49-F238E27FC236}">
                    <a16:creationId xmlns:a16="http://schemas.microsoft.com/office/drawing/2014/main" id="{25DBF612-3D1E-0744-9AE7-31769479AE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 flipH="1">
                <a:off x="2317853" y="2837673"/>
                <a:ext cx="406577" cy="601122"/>
              </a:xfrm>
              <a:prstGeom prst="rect">
                <a:avLst/>
              </a:prstGeom>
            </p:spPr>
          </p:pic>
          <p:pic>
            <p:nvPicPr>
              <p:cNvPr id="157" name="Picture 156">
                <a:extLst>
                  <a:ext uri="{FF2B5EF4-FFF2-40B4-BE49-F238E27FC236}">
                    <a16:creationId xmlns:a16="http://schemas.microsoft.com/office/drawing/2014/main" id="{ED79E752-EDFD-7D41-8E6A-0C4C17B8E6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852210" y="3326515"/>
                <a:ext cx="414420" cy="612718"/>
              </a:xfrm>
              <a:prstGeom prst="rect">
                <a:avLst/>
              </a:prstGeom>
            </p:spPr>
          </p:pic>
          <p:pic>
            <p:nvPicPr>
              <p:cNvPr id="161" name="Picture 160">
                <a:extLst>
                  <a:ext uri="{FF2B5EF4-FFF2-40B4-BE49-F238E27FC236}">
                    <a16:creationId xmlns:a16="http://schemas.microsoft.com/office/drawing/2014/main" id="{061E5B7B-9B01-EC46-BB78-93FE670722D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 flipH="1">
                <a:off x="3180781" y="2705132"/>
                <a:ext cx="420281" cy="621383"/>
              </a:xfrm>
              <a:prstGeom prst="rect">
                <a:avLst/>
              </a:prstGeom>
            </p:spPr>
          </p:pic>
          <p:pic>
            <p:nvPicPr>
              <p:cNvPr id="162" name="Picture 161">
                <a:extLst>
                  <a:ext uri="{FF2B5EF4-FFF2-40B4-BE49-F238E27FC236}">
                    <a16:creationId xmlns:a16="http://schemas.microsoft.com/office/drawing/2014/main" id="{06835C07-9385-A247-B098-14C478698B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 flipH="1">
                <a:off x="1693667" y="2977633"/>
                <a:ext cx="420281" cy="621383"/>
              </a:xfrm>
              <a:prstGeom prst="rect">
                <a:avLst/>
              </a:prstGeom>
            </p:spPr>
          </p:pic>
          <p:pic>
            <p:nvPicPr>
              <p:cNvPr id="163" name="Picture 162">
                <a:extLst>
                  <a:ext uri="{FF2B5EF4-FFF2-40B4-BE49-F238E27FC236}">
                    <a16:creationId xmlns:a16="http://schemas.microsoft.com/office/drawing/2014/main" id="{037F015D-AFC1-114E-B27C-46A3BC8B32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590830" y="3326515"/>
                <a:ext cx="414420" cy="612718"/>
              </a:xfrm>
              <a:prstGeom prst="rect">
                <a:avLst/>
              </a:prstGeom>
            </p:spPr>
          </p:pic>
          <p:pic>
            <p:nvPicPr>
              <p:cNvPr id="164" name="Picture 163">
                <a:extLst>
                  <a:ext uri="{FF2B5EF4-FFF2-40B4-BE49-F238E27FC236}">
                    <a16:creationId xmlns:a16="http://schemas.microsoft.com/office/drawing/2014/main" id="{290199A6-48E5-104A-AC03-11059BDCD1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 flipH="1">
                <a:off x="4490181" y="2677072"/>
                <a:ext cx="406577" cy="601122"/>
              </a:xfrm>
              <a:prstGeom prst="rect">
                <a:avLst/>
              </a:prstGeom>
            </p:spPr>
          </p:pic>
          <p:pic>
            <p:nvPicPr>
              <p:cNvPr id="165" name="Picture 164">
                <a:extLst>
                  <a:ext uri="{FF2B5EF4-FFF2-40B4-BE49-F238E27FC236}">
                    <a16:creationId xmlns:a16="http://schemas.microsoft.com/office/drawing/2014/main" id="{549BE6CB-EEC0-3F44-A623-6D9083FC09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024538" y="3165914"/>
                <a:ext cx="414420" cy="612718"/>
              </a:xfrm>
              <a:prstGeom prst="rect">
                <a:avLst/>
              </a:prstGeom>
            </p:spPr>
          </p:pic>
          <p:pic>
            <p:nvPicPr>
              <p:cNvPr id="166" name="Picture 165">
                <a:extLst>
                  <a:ext uri="{FF2B5EF4-FFF2-40B4-BE49-F238E27FC236}">
                    <a16:creationId xmlns:a16="http://schemas.microsoft.com/office/drawing/2014/main" id="{6A77C9D1-664E-6F4A-AB2E-82C09A5BAE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 flipH="1">
                <a:off x="5353109" y="2544531"/>
                <a:ext cx="420281" cy="621383"/>
              </a:xfrm>
              <a:prstGeom prst="rect">
                <a:avLst/>
              </a:prstGeom>
            </p:spPr>
          </p:pic>
          <p:pic>
            <p:nvPicPr>
              <p:cNvPr id="168" name="Picture 167">
                <a:extLst>
                  <a:ext uri="{FF2B5EF4-FFF2-40B4-BE49-F238E27FC236}">
                    <a16:creationId xmlns:a16="http://schemas.microsoft.com/office/drawing/2014/main" id="{613796BE-5CB0-AE43-ABA9-35E7F1165A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 flipH="1">
                <a:off x="4464564" y="3346578"/>
                <a:ext cx="420281" cy="621383"/>
              </a:xfrm>
              <a:prstGeom prst="rect">
                <a:avLst/>
              </a:prstGeom>
            </p:spPr>
          </p:pic>
          <p:pic>
            <p:nvPicPr>
              <p:cNvPr id="169" name="Picture 168">
                <a:extLst>
                  <a:ext uri="{FF2B5EF4-FFF2-40B4-BE49-F238E27FC236}">
                    <a16:creationId xmlns:a16="http://schemas.microsoft.com/office/drawing/2014/main" id="{33C82DBF-3449-7F49-934E-BE32E07CF2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763158" y="3165914"/>
                <a:ext cx="414420" cy="612718"/>
              </a:xfrm>
              <a:prstGeom prst="rect">
                <a:avLst/>
              </a:prstGeom>
            </p:spPr>
          </p:pic>
          <p:pic>
            <p:nvPicPr>
              <p:cNvPr id="171" name="Picture 170">
                <a:extLst>
                  <a:ext uri="{FF2B5EF4-FFF2-40B4-BE49-F238E27FC236}">
                    <a16:creationId xmlns:a16="http://schemas.microsoft.com/office/drawing/2014/main" id="{1019708B-3FD4-7A40-8073-5F6A540E4A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833008" y="2433344"/>
                <a:ext cx="414420" cy="612718"/>
              </a:xfrm>
              <a:prstGeom prst="rect">
                <a:avLst/>
              </a:prstGeom>
            </p:spPr>
          </p:pic>
          <p:pic>
            <p:nvPicPr>
              <p:cNvPr id="172" name="Picture 171">
                <a:extLst>
                  <a:ext uri="{FF2B5EF4-FFF2-40B4-BE49-F238E27FC236}">
                    <a16:creationId xmlns:a16="http://schemas.microsoft.com/office/drawing/2014/main" id="{CCF9A106-0221-A642-98D4-4C969BAFD7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153965" y="1095247"/>
                <a:ext cx="414420" cy="612718"/>
              </a:xfrm>
              <a:prstGeom prst="rect">
                <a:avLst/>
              </a:prstGeom>
            </p:spPr>
          </p:pic>
        </p:grp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C6B0CE8E-879A-4244-9C10-99B0D290B467}"/>
                </a:ext>
              </a:extLst>
            </p:cNvPr>
            <p:cNvSpPr txBox="1"/>
            <p:nvPr/>
          </p:nvSpPr>
          <p:spPr>
            <a:xfrm>
              <a:off x="3711199" y="1698968"/>
              <a:ext cx="875687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b="1" dirty="0"/>
                <a:t>. . .</a:t>
              </a:r>
            </a:p>
          </p:txBody>
        </p:sp>
        <p:pic>
          <p:nvPicPr>
            <p:cNvPr id="126" name="Picture 125">
              <a:extLst>
                <a:ext uri="{FF2B5EF4-FFF2-40B4-BE49-F238E27FC236}">
                  <a16:creationId xmlns:a16="http://schemas.microsoft.com/office/drawing/2014/main" id="{9970FA39-3D1E-5B48-9866-D039992C99C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 flipH="1">
              <a:off x="4238902" y="1782850"/>
              <a:ext cx="220647" cy="299250"/>
            </a:xfrm>
            <a:prstGeom prst="rect">
              <a:avLst/>
            </a:prstGeom>
          </p:spPr>
        </p:pic>
        <p:pic>
          <p:nvPicPr>
            <p:cNvPr id="127" name="Picture 126">
              <a:extLst>
                <a:ext uri="{FF2B5EF4-FFF2-40B4-BE49-F238E27FC236}">
                  <a16:creationId xmlns:a16="http://schemas.microsoft.com/office/drawing/2014/main" id="{92D6DCEA-6283-2247-B351-72CC8A60CF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3797903" y="2085722"/>
              <a:ext cx="224903" cy="305023"/>
            </a:xfrm>
            <a:prstGeom prst="rect">
              <a:avLst/>
            </a:prstGeom>
          </p:spPr>
        </p:pic>
      </p:grpSp>
      <p:sp>
        <p:nvSpPr>
          <p:cNvPr id="123" name="Rectangle 122">
            <a:extLst>
              <a:ext uri="{FF2B5EF4-FFF2-40B4-BE49-F238E27FC236}">
                <a16:creationId xmlns:a16="http://schemas.microsoft.com/office/drawing/2014/main" id="{9F1C19C3-76D5-E54C-A93D-025C835DC03D}"/>
              </a:ext>
            </a:extLst>
          </p:cNvPr>
          <p:cNvSpPr/>
          <p:nvPr/>
        </p:nvSpPr>
        <p:spPr>
          <a:xfrm>
            <a:off x="6337426" y="1250835"/>
            <a:ext cx="238679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Seven </a:t>
            </a:r>
            <a:r>
              <a:rPr lang="en-US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thousands </a:t>
            </a:r>
            <a:br>
              <a:rPr lang="en-US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and fifty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three</a:t>
            </a:r>
            <a:br>
              <a:rPr lang="en-US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goats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17067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Positional number system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FE5CB1D0-4835-B043-BFE0-4FFEFAC06941}"/>
              </a:ext>
            </a:extLst>
          </p:cNvPr>
          <p:cNvSpPr/>
          <p:nvPr/>
        </p:nvSpPr>
        <p:spPr>
          <a:xfrm>
            <a:off x="2534361" y="4764304"/>
            <a:ext cx="38030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rgbClr val="212121"/>
                </a:solidFill>
                <a:effectLst/>
                <a:latin typeface="arial" panose="020B0604020202020204" pitchFamily="34" charset="0"/>
              </a:rPr>
              <a:t>1  1  0  </a:t>
            </a:r>
            <a:r>
              <a:rPr lang="en-US" dirty="0">
                <a:solidFill>
                  <a:srgbClr val="212121"/>
                </a:solidFill>
                <a:latin typeface="arial" panose="020B0604020202020204" pitchFamily="34" charset="0"/>
              </a:rPr>
              <a:t>1</a:t>
            </a:r>
            <a:r>
              <a:rPr lang="en-US" b="0" i="0" dirty="0">
                <a:solidFill>
                  <a:srgbClr val="212121"/>
                </a:solidFill>
                <a:effectLst/>
                <a:latin typeface="arial" panose="020B0604020202020204" pitchFamily="34" charset="0"/>
              </a:rPr>
              <a:t>  1  1  0  0  0  1  1  </a:t>
            </a:r>
            <a:r>
              <a:rPr lang="en-US" dirty="0">
                <a:solidFill>
                  <a:srgbClr val="212121"/>
                </a:solidFill>
                <a:latin typeface="arial" panose="020B0604020202020204" pitchFamily="34" charset="0"/>
              </a:rPr>
              <a:t>0</a:t>
            </a:r>
            <a:r>
              <a:rPr lang="en-US" b="0" i="0" dirty="0">
                <a:solidFill>
                  <a:srgbClr val="212121"/>
                </a:solidFill>
                <a:effectLst/>
                <a:latin typeface="arial" panose="020B0604020202020204" pitchFamily="34" charset="0"/>
              </a:rPr>
              <a:t>  </a:t>
            </a:r>
            <a:r>
              <a:rPr lang="en-US" spc="200" dirty="0">
                <a:solidFill>
                  <a:srgbClr val="212121"/>
                </a:solidFill>
                <a:latin typeface="arial" panose="020B0604020202020204" pitchFamily="34" charset="0"/>
              </a:rPr>
              <a:t>1</a:t>
            </a:r>
            <a:r>
              <a:rPr lang="en-US" sz="1600" baseline="-25000" dirty="0">
                <a:solidFill>
                  <a:srgbClr val="2121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sz="12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2910348-C3C0-9D48-8E0E-0423371BD17D}"/>
              </a:ext>
            </a:extLst>
          </p:cNvPr>
          <p:cNvGrpSpPr/>
          <p:nvPr/>
        </p:nvGrpSpPr>
        <p:grpSpPr>
          <a:xfrm>
            <a:off x="1180312" y="5528916"/>
            <a:ext cx="6136200" cy="778418"/>
            <a:chOff x="1180312" y="5528916"/>
            <a:chExt cx="6136200" cy="778418"/>
          </a:xfrm>
        </p:grpSpPr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14EBA8C3-019D-6344-94CC-3375ABC5DF83}"/>
                </a:ext>
              </a:extLst>
            </p:cNvPr>
            <p:cNvSpPr/>
            <p:nvPr/>
          </p:nvSpPr>
          <p:spPr>
            <a:xfrm>
              <a:off x="6602118" y="5702757"/>
              <a:ext cx="71439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b="0" i="0" dirty="0">
                  <a:solidFill>
                    <a:srgbClr val="21212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7053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05DBE2C9-F1D6-FF4B-8C0E-223D5DDF438D}"/>
                </a:ext>
              </a:extLst>
            </p:cNvPr>
            <p:cNvGrpSpPr/>
            <p:nvPr/>
          </p:nvGrpSpPr>
          <p:grpSpPr>
            <a:xfrm>
              <a:off x="1180312" y="5528916"/>
              <a:ext cx="5432275" cy="778418"/>
              <a:chOff x="1180312" y="5528916"/>
              <a:chExt cx="5432275" cy="77841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0" name="TextBox 109">
                    <a:extLst>
                      <a:ext uri="{FF2B5EF4-FFF2-40B4-BE49-F238E27FC236}">
                        <a16:creationId xmlns:a16="http://schemas.microsoft.com/office/drawing/2014/main" id="{F849BE77-FB38-154C-A14F-B462FC6DD76D}"/>
                      </a:ext>
                    </a:extLst>
                  </p:cNvPr>
                  <p:cNvSpPr txBox="1"/>
                  <p:nvPr/>
                </p:nvSpPr>
                <p:spPr>
                  <a:xfrm>
                    <a:off x="5057587" y="5762136"/>
                    <a:ext cx="226024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10" name="TextBox 109">
                    <a:extLst>
                      <a:ext uri="{FF2B5EF4-FFF2-40B4-BE49-F238E27FC236}">
                        <a16:creationId xmlns:a16="http://schemas.microsoft.com/office/drawing/2014/main" id="{F849BE77-FB38-154C-A14F-B462FC6DD76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057587" y="5762136"/>
                    <a:ext cx="226024" cy="276999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l="-15789" r="-1578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15CF550F-145A-9445-9F74-5AC8463775CD}"/>
                  </a:ext>
                </a:extLst>
              </p:cNvPr>
              <p:cNvGrpSpPr/>
              <p:nvPr/>
            </p:nvGrpSpPr>
            <p:grpSpPr>
              <a:xfrm>
                <a:off x="1180312" y="5528916"/>
                <a:ext cx="5432275" cy="778418"/>
                <a:chOff x="1180312" y="5528916"/>
                <a:chExt cx="5432275" cy="778418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8" name="TextBox 107">
                      <a:extLst>
                        <a:ext uri="{FF2B5EF4-FFF2-40B4-BE49-F238E27FC236}">
                          <a16:creationId xmlns:a16="http://schemas.microsoft.com/office/drawing/2014/main" id="{812228F2-344F-ED43-9527-3F0E0F33EAA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232757" y="5776796"/>
                      <a:ext cx="226024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108" name="TextBox 107">
                      <a:extLst>
                        <a:ext uri="{FF2B5EF4-FFF2-40B4-BE49-F238E27FC236}">
                          <a16:creationId xmlns:a16="http://schemas.microsoft.com/office/drawing/2014/main" id="{812228F2-344F-ED43-9527-3F0E0F33EAA8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232757" y="5776796"/>
                      <a:ext cx="226024" cy="276999"/>
                    </a:xfrm>
                    <a:prstGeom prst="rect">
                      <a:avLst/>
                    </a:prstGeom>
                    <a:blipFill>
                      <a:blip r:embed="rId3"/>
                      <a:stretch>
                        <a:fillRect l="-16667" r="-2222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9" name="TextBox 108">
                      <a:extLst>
                        <a:ext uri="{FF2B5EF4-FFF2-40B4-BE49-F238E27FC236}">
                          <a16:creationId xmlns:a16="http://schemas.microsoft.com/office/drawing/2014/main" id="{AA7095D8-4D58-D84B-B9F5-F6AE7DCBC19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163881" y="5762137"/>
                      <a:ext cx="226024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109" name="TextBox 108">
                      <a:extLst>
                        <a:ext uri="{FF2B5EF4-FFF2-40B4-BE49-F238E27FC236}">
                          <a16:creationId xmlns:a16="http://schemas.microsoft.com/office/drawing/2014/main" id="{AA7095D8-4D58-D84B-B9F5-F6AE7DCBC19D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163881" y="5762137"/>
                      <a:ext cx="226024" cy="276999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 l="-15789" r="-1578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34" name="TextBox 133">
                      <a:extLst>
                        <a:ext uri="{FF2B5EF4-FFF2-40B4-BE49-F238E27FC236}">
                          <a16:creationId xmlns:a16="http://schemas.microsoft.com/office/drawing/2014/main" id="{6B669B51-1F1C-1744-A76F-6F89AE00BAD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571914" y="5753872"/>
                      <a:ext cx="226024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134" name="TextBox 133">
                      <a:extLst>
                        <a:ext uri="{FF2B5EF4-FFF2-40B4-BE49-F238E27FC236}">
                          <a16:creationId xmlns:a16="http://schemas.microsoft.com/office/drawing/2014/main" id="{6B669B51-1F1C-1744-A76F-6F89AE00BAD1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571914" y="5753872"/>
                      <a:ext cx="226024" cy="276999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 l="-21053" r="-1578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42" name="TextBox 141">
                      <a:extLst>
                        <a:ext uri="{FF2B5EF4-FFF2-40B4-BE49-F238E27FC236}">
                          <a16:creationId xmlns:a16="http://schemas.microsoft.com/office/drawing/2014/main" id="{E5464CCF-A68C-F74B-BA84-73B1E341757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386563" y="5748924"/>
                      <a:ext cx="226024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>
                                <a:latin typeface="Cambria Math" panose="02040503050406030204" pitchFamily="18" charset="0"/>
                              </a:rPr>
                              <m:t>=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142" name="TextBox 141">
                      <a:extLst>
                        <a:ext uri="{FF2B5EF4-FFF2-40B4-BE49-F238E27FC236}">
                          <a16:creationId xmlns:a16="http://schemas.microsoft.com/office/drawing/2014/main" id="{E5464CCF-A68C-F74B-BA84-73B1E341757A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86563" y="5748924"/>
                      <a:ext cx="226024" cy="276999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 l="-10526" r="-526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7287DA64-EB7D-F148-B567-C632B47E7AF6}"/>
                    </a:ext>
                  </a:extLst>
                </p:cNvPr>
                <p:cNvGrpSpPr/>
                <p:nvPr/>
              </p:nvGrpSpPr>
              <p:grpSpPr>
                <a:xfrm>
                  <a:off x="1180312" y="5528916"/>
                  <a:ext cx="1270793" cy="778418"/>
                  <a:chOff x="1180312" y="5393121"/>
                  <a:chExt cx="1270793" cy="778418"/>
                </a:xfrm>
              </p:grpSpPr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11" name="TextBox 110">
                        <a:extLst>
                          <a:ext uri="{FF2B5EF4-FFF2-40B4-BE49-F238E27FC236}">
                            <a16:creationId xmlns:a16="http://schemas.microsoft.com/office/drawing/2014/main" id="{508B8748-D873-254A-B2C6-56B9A1D7FDC8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180312" y="5393121"/>
                        <a:ext cx="1001749" cy="778418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nary>
                                <m:naryPr>
                                  <m:chr m:val="∑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b="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nary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111" name="TextBox 110">
                        <a:extLst>
                          <a:ext uri="{FF2B5EF4-FFF2-40B4-BE49-F238E27FC236}">
                            <a16:creationId xmlns:a16="http://schemas.microsoft.com/office/drawing/2014/main" id="{508B8748-D873-254A-B2C6-56B9A1D7FDC8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180312" y="5393121"/>
                        <a:ext cx="1001749" cy="778418"/>
                      </a:xfrm>
                      <a:prstGeom prst="rect">
                        <a:avLst/>
                      </a:prstGeom>
                      <a:blipFill>
                        <a:blip r:embed="rId7"/>
                        <a:stretch>
                          <a:fillRect l="-80000" t="-111290" b="-172581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12" name="TextBox 111">
                        <a:extLst>
                          <a:ext uri="{FF2B5EF4-FFF2-40B4-BE49-F238E27FC236}">
                            <a16:creationId xmlns:a16="http://schemas.microsoft.com/office/drawing/2014/main" id="{5B2611BD-8107-444C-8892-F8AD34CFC028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225081" y="5641000"/>
                        <a:ext cx="226024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112" name="TextBox 111">
                        <a:extLst>
                          <a:ext uri="{FF2B5EF4-FFF2-40B4-BE49-F238E27FC236}">
                            <a16:creationId xmlns:a16="http://schemas.microsoft.com/office/drawing/2014/main" id="{5B2611BD-8107-444C-8892-F8AD34CFC028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225081" y="5641000"/>
                        <a:ext cx="226024" cy="276999"/>
                      </a:xfrm>
                      <a:prstGeom prst="rect">
                        <a:avLst/>
                      </a:prstGeom>
                      <a:blipFill>
                        <a:blip r:embed="rId8"/>
                        <a:stretch>
                          <a:fillRect l="-5263" r="-5263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</p:grpSp>
        </p:grp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1D5D3965-EA12-6049-A59F-44E40A92767C}"/>
              </a:ext>
            </a:extLst>
          </p:cNvPr>
          <p:cNvGrpSpPr/>
          <p:nvPr/>
        </p:nvGrpSpPr>
        <p:grpSpPr>
          <a:xfrm>
            <a:off x="2534361" y="5133636"/>
            <a:ext cx="677878" cy="932861"/>
            <a:chOff x="2534361" y="5133636"/>
            <a:chExt cx="677878" cy="93286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7969866E-F0A0-844D-A970-58432C100040}"/>
                    </a:ext>
                  </a:extLst>
                </p:cNvPr>
                <p:cNvSpPr txBox="1"/>
                <p:nvPr/>
              </p:nvSpPr>
              <p:spPr>
                <a:xfrm>
                  <a:off x="2534361" y="5789498"/>
                  <a:ext cx="67787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p>
                          <m:sSupPr>
                            <m:ctrlPr>
                              <a:rPr lang="en-US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12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7969866E-F0A0-844D-A970-58432C10004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34361" y="5789498"/>
                  <a:ext cx="677878" cy="276999"/>
                </a:xfrm>
                <a:prstGeom prst="rect">
                  <a:avLst/>
                </a:prstGeom>
                <a:blipFill>
                  <a:blip r:embed="rId9"/>
                  <a:stretch>
                    <a:fillRect l="-7407" t="-9091" r="-1852" b="-454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0C334DC6-A8F1-F547-9B4D-83CEF4B99A6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09314" y="5133636"/>
              <a:ext cx="169841" cy="54483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46439558-F780-A54A-9293-57E94795E627}"/>
              </a:ext>
            </a:extLst>
          </p:cNvPr>
          <p:cNvGrpSpPr/>
          <p:nvPr/>
        </p:nvGrpSpPr>
        <p:grpSpPr>
          <a:xfrm>
            <a:off x="3146554" y="5133636"/>
            <a:ext cx="1002489" cy="920160"/>
            <a:chOff x="3146554" y="5133636"/>
            <a:chExt cx="1002489" cy="92016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5" name="TextBox 104">
                  <a:extLst>
                    <a:ext uri="{FF2B5EF4-FFF2-40B4-BE49-F238E27FC236}">
                      <a16:creationId xmlns:a16="http://schemas.microsoft.com/office/drawing/2014/main" id="{CA5571EE-62F7-614D-A784-3BE0E45DEBA4}"/>
                    </a:ext>
                  </a:extLst>
                </p:cNvPr>
                <p:cNvSpPr txBox="1"/>
                <p:nvPr/>
              </p:nvSpPr>
              <p:spPr>
                <a:xfrm>
                  <a:off x="3471165" y="5776797"/>
                  <a:ext cx="67787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p>
                          <m:sSupPr>
                            <m:ctrlPr>
                              <a:rPr lang="en-US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11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5" name="TextBox 104">
                  <a:extLst>
                    <a:ext uri="{FF2B5EF4-FFF2-40B4-BE49-F238E27FC236}">
                      <a16:creationId xmlns:a16="http://schemas.microsoft.com/office/drawing/2014/main" id="{CA5571EE-62F7-614D-A784-3BE0E45DEBA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71165" y="5776797"/>
                  <a:ext cx="677878" cy="276999"/>
                </a:xfrm>
                <a:prstGeom prst="rect">
                  <a:avLst/>
                </a:prstGeom>
                <a:blipFill>
                  <a:blip r:embed="rId10"/>
                  <a:stretch>
                    <a:fillRect l="-5455" t="-4348" r="-1818" b="-434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95FA7FF0-9F73-064C-B09D-09ABCE5E9C7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46554" y="5133636"/>
              <a:ext cx="427904" cy="58123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10F4B2A3-D652-1146-94C8-5E29E6E17603}"/>
              </a:ext>
            </a:extLst>
          </p:cNvPr>
          <p:cNvGrpSpPr/>
          <p:nvPr/>
        </p:nvGrpSpPr>
        <p:grpSpPr>
          <a:xfrm>
            <a:off x="3471165" y="5133637"/>
            <a:ext cx="1592778" cy="905500"/>
            <a:chOff x="3471165" y="5133637"/>
            <a:chExt cx="1592778" cy="90550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33DDCB5E-FDA9-0E4D-A009-43D6B299C1EF}"/>
                    </a:ext>
                  </a:extLst>
                </p:cNvPr>
                <p:cNvSpPr txBox="1"/>
                <p:nvPr/>
              </p:nvSpPr>
              <p:spPr>
                <a:xfrm>
                  <a:off x="4386065" y="5762138"/>
                  <a:ext cx="67787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p>
                          <m:sSupPr>
                            <m:ctrlPr>
                              <a:rPr lang="en-US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10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33DDCB5E-FDA9-0E4D-A009-43D6B299C1E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86065" y="5762138"/>
                  <a:ext cx="677878" cy="276999"/>
                </a:xfrm>
                <a:prstGeom prst="rect">
                  <a:avLst/>
                </a:prstGeom>
                <a:blipFill>
                  <a:blip r:embed="rId11"/>
                  <a:stretch>
                    <a:fillRect l="-5455" t="-4348" r="-1818" b="-434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47F5C4BA-688C-A94C-B3FC-00D59FEAD1F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471165" y="5133637"/>
              <a:ext cx="931266" cy="58123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4DF2329F-B089-D149-98BB-B33E4916F1B4}"/>
              </a:ext>
            </a:extLst>
          </p:cNvPr>
          <p:cNvGrpSpPr/>
          <p:nvPr/>
        </p:nvGrpSpPr>
        <p:grpSpPr>
          <a:xfrm>
            <a:off x="4753285" y="5133636"/>
            <a:ext cx="1649457" cy="897235"/>
            <a:chOff x="4753285" y="5133636"/>
            <a:chExt cx="1649457" cy="897235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83EC6360-40B9-A044-A6D5-BDAB720D0ACA}"/>
                </a:ext>
              </a:extLst>
            </p:cNvPr>
            <p:cNvGrpSpPr/>
            <p:nvPr/>
          </p:nvGrpSpPr>
          <p:grpSpPr>
            <a:xfrm>
              <a:off x="5290685" y="5133636"/>
              <a:ext cx="1112057" cy="897235"/>
              <a:chOff x="5290685" y="5133636"/>
              <a:chExt cx="1112057" cy="89723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5" name="TextBox 134">
                    <a:extLst>
                      <a:ext uri="{FF2B5EF4-FFF2-40B4-BE49-F238E27FC236}">
                        <a16:creationId xmlns:a16="http://schemas.microsoft.com/office/drawing/2014/main" id="{EA983258-2F0F-BA47-BFD6-E27FC0D797E0}"/>
                      </a:ext>
                    </a:extLst>
                  </p:cNvPr>
                  <p:cNvSpPr txBox="1"/>
                  <p:nvPr/>
                </p:nvSpPr>
                <p:spPr>
                  <a:xfrm>
                    <a:off x="5290685" y="5706840"/>
                    <a:ext cx="226024" cy="27699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…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35" name="TextBox 134">
                    <a:extLst>
                      <a:ext uri="{FF2B5EF4-FFF2-40B4-BE49-F238E27FC236}">
                        <a16:creationId xmlns:a16="http://schemas.microsoft.com/office/drawing/2014/main" id="{EA983258-2F0F-BA47-BFD6-E27FC0D797E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90685" y="5706840"/>
                    <a:ext cx="226024" cy="276999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7" name="TextBox 106">
                    <a:extLst>
                      <a:ext uri="{FF2B5EF4-FFF2-40B4-BE49-F238E27FC236}">
                        <a16:creationId xmlns:a16="http://schemas.microsoft.com/office/drawing/2014/main" id="{F94D22DF-58E2-7C40-9B3F-C061ED8D2C3F}"/>
                      </a:ext>
                    </a:extLst>
                  </p:cNvPr>
                  <p:cNvSpPr txBox="1"/>
                  <p:nvPr/>
                </p:nvSpPr>
                <p:spPr>
                  <a:xfrm>
                    <a:off x="5817710" y="5753872"/>
                    <a:ext cx="585032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p>
                            <m:sSupPr>
                              <m:ctrlPr>
                                <a:rPr lang="en-US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p>
                          </m:sSup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07" name="TextBox 106">
                    <a:extLst>
                      <a:ext uri="{FF2B5EF4-FFF2-40B4-BE49-F238E27FC236}">
                        <a16:creationId xmlns:a16="http://schemas.microsoft.com/office/drawing/2014/main" id="{F94D22DF-58E2-7C40-9B3F-C061ED8D2C3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17710" y="5753872"/>
                    <a:ext cx="585032" cy="276999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l="-6383" r="-2128" b="-434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60" name="Straight Connector 159">
                <a:extLst>
                  <a:ext uri="{FF2B5EF4-FFF2-40B4-BE49-F238E27FC236}">
                    <a16:creationId xmlns:a16="http://schemas.microsoft.com/office/drawing/2014/main" id="{362986B1-1B95-F14C-8D23-CCEFC60D7F6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92017" y="5133636"/>
                <a:ext cx="0" cy="58123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0" name="TextBox 169">
              <a:extLst>
                <a:ext uri="{FF2B5EF4-FFF2-40B4-BE49-F238E27FC236}">
                  <a16:creationId xmlns:a16="http://schemas.microsoft.com/office/drawing/2014/main" id="{B0975112-794C-3F4E-9D58-AA7A2BC2C541}"/>
                </a:ext>
              </a:extLst>
            </p:cNvPr>
            <p:cNvSpPr txBox="1"/>
            <p:nvPr/>
          </p:nvSpPr>
          <p:spPr>
            <a:xfrm>
              <a:off x="4753285" y="5235826"/>
              <a:ext cx="875687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b="1" dirty="0"/>
                <a:t>.  .  .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C3E9E28-58AD-3E40-9029-9AF48CE47755}"/>
              </a:ext>
            </a:extLst>
          </p:cNvPr>
          <p:cNvGrpSpPr/>
          <p:nvPr/>
        </p:nvGrpSpPr>
        <p:grpSpPr>
          <a:xfrm>
            <a:off x="2756730" y="4454750"/>
            <a:ext cx="3241057" cy="355415"/>
            <a:chOff x="2756730" y="4318955"/>
            <a:chExt cx="3241057" cy="355415"/>
          </a:xfrm>
        </p:grpSpPr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E45499F1-EFBF-5D43-A744-CEDE3D2ADD87}"/>
                </a:ext>
              </a:extLst>
            </p:cNvPr>
            <p:cNvSpPr/>
            <p:nvPr/>
          </p:nvSpPr>
          <p:spPr>
            <a:xfrm>
              <a:off x="5064462" y="4397371"/>
              <a:ext cx="153922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 i="0" dirty="0">
                  <a:solidFill>
                    <a:srgbClr val="0432FF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  <a:endParaRPr lang="en-US" sz="1200" dirty="0">
                <a:solidFill>
                  <a:srgbClr val="0432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2113F0CF-F68F-DE44-BBDF-A0446C45FBDF}"/>
                </a:ext>
              </a:extLst>
            </p:cNvPr>
            <p:cNvSpPr/>
            <p:nvPr/>
          </p:nvSpPr>
          <p:spPr>
            <a:xfrm>
              <a:off x="5318900" y="4393641"/>
              <a:ext cx="153922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>
                  <a:solidFill>
                    <a:srgbClr val="0432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A84125C9-2CB7-0640-9482-B6B46853C5C1}"/>
                </a:ext>
              </a:extLst>
            </p:cNvPr>
            <p:cNvSpPr/>
            <p:nvPr/>
          </p:nvSpPr>
          <p:spPr>
            <a:xfrm>
              <a:off x="5569818" y="4391800"/>
              <a:ext cx="153922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>
                  <a:solidFill>
                    <a:srgbClr val="0432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B60FED38-A2B9-7446-A72B-4449268D537A}"/>
                </a:ext>
              </a:extLst>
            </p:cNvPr>
            <p:cNvSpPr/>
            <p:nvPr/>
          </p:nvSpPr>
          <p:spPr>
            <a:xfrm>
              <a:off x="5843865" y="4388070"/>
              <a:ext cx="153922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>
                  <a:solidFill>
                    <a:srgbClr val="0432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13BB302B-173D-9F47-B408-26483247B5F9}"/>
                </a:ext>
              </a:extLst>
            </p:cNvPr>
            <p:cNvSpPr/>
            <p:nvPr/>
          </p:nvSpPr>
          <p:spPr>
            <a:xfrm>
              <a:off x="2756730" y="4376503"/>
              <a:ext cx="228447" cy="276999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0432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12</a:t>
              </a: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A9D054CA-71FF-234F-942A-88178CAD6C3E}"/>
                </a:ext>
              </a:extLst>
            </p:cNvPr>
            <p:cNvSpPr/>
            <p:nvPr/>
          </p:nvSpPr>
          <p:spPr>
            <a:xfrm>
              <a:off x="3001192" y="4379271"/>
              <a:ext cx="228447" cy="276999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0432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11</a:t>
              </a:r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53231BBF-351A-4D4A-9121-570DE1BBDF6A}"/>
                </a:ext>
              </a:extLst>
            </p:cNvPr>
            <p:cNvSpPr/>
            <p:nvPr/>
          </p:nvSpPr>
          <p:spPr>
            <a:xfrm>
              <a:off x="3258884" y="4379274"/>
              <a:ext cx="228447" cy="276999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0432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10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91A34535-3311-0B40-9139-E0513AD1CA72}"/>
                </a:ext>
              </a:extLst>
            </p:cNvPr>
            <p:cNvSpPr txBox="1"/>
            <p:nvPr/>
          </p:nvSpPr>
          <p:spPr>
            <a:xfrm>
              <a:off x="4208705" y="4318955"/>
              <a:ext cx="875687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dirty="0">
                  <a:solidFill>
                    <a:srgbClr val="0432FF"/>
                  </a:solidFill>
                </a:rPr>
                <a:t>.  .  .</a:t>
              </a:r>
            </a:p>
          </p:txBody>
        </p:sp>
      </p:grpSp>
      <p:sp>
        <p:nvSpPr>
          <p:cNvPr id="100" name="Rectangle 99">
            <a:extLst>
              <a:ext uri="{FF2B5EF4-FFF2-40B4-BE49-F238E27FC236}">
                <a16:creationId xmlns:a16="http://schemas.microsoft.com/office/drawing/2014/main" id="{29F9CBFC-5C8E-804E-875D-20C1D95845A6}"/>
              </a:ext>
            </a:extLst>
          </p:cNvPr>
          <p:cNvSpPr/>
          <p:nvPr/>
        </p:nvSpPr>
        <p:spPr>
          <a:xfrm>
            <a:off x="2932964" y="2752254"/>
            <a:ext cx="25475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212121"/>
                </a:solidFill>
                <a:latin typeface="arial" panose="020B0604020202020204" pitchFamily="34" charset="0"/>
              </a:rPr>
              <a:t>7</a:t>
            </a:r>
            <a:r>
              <a:rPr lang="en-US" b="0" i="0" dirty="0">
                <a:solidFill>
                  <a:srgbClr val="21212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dirty="0">
                <a:solidFill>
                  <a:srgbClr val="212121"/>
                </a:solidFill>
                <a:latin typeface="arial" panose="020B0604020202020204" pitchFamily="34" charset="0"/>
              </a:rPr>
              <a:t>0</a:t>
            </a:r>
            <a:r>
              <a:rPr lang="en-US" b="0" i="0" dirty="0">
                <a:solidFill>
                  <a:srgbClr val="212121"/>
                </a:solidFill>
                <a:effectLst/>
                <a:latin typeface="arial" panose="020B0604020202020204" pitchFamily="34" charset="0"/>
              </a:rPr>
              <a:t> 5 </a:t>
            </a:r>
            <a:r>
              <a:rPr lang="en-US" spc="150" dirty="0">
                <a:solidFill>
                  <a:srgbClr val="212121"/>
                </a:solidFill>
                <a:latin typeface="arial" panose="020B0604020202020204" pitchFamily="34" charset="0"/>
              </a:rPr>
              <a:t>3</a:t>
            </a:r>
            <a:r>
              <a:rPr lang="en-US" sz="1200" b="0" i="0" baseline="-25000" dirty="0">
                <a:solidFill>
                  <a:srgbClr val="212121"/>
                </a:solidFill>
                <a:effectLst/>
                <a:latin typeface="arial" panose="020B0604020202020204" pitchFamily="34" charset="0"/>
              </a:rPr>
              <a:t>10</a:t>
            </a:r>
            <a:endParaRPr lang="en-US" sz="1200" baseline="-25000" dirty="0"/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64B2CC4C-AA2D-304D-830A-80EC52EDC6FE}"/>
              </a:ext>
            </a:extLst>
          </p:cNvPr>
          <p:cNvGrpSpPr/>
          <p:nvPr/>
        </p:nvGrpSpPr>
        <p:grpSpPr>
          <a:xfrm>
            <a:off x="1087030" y="2551425"/>
            <a:ext cx="6093606" cy="1725487"/>
            <a:chOff x="1087030" y="2551425"/>
            <a:chExt cx="6093606" cy="1725487"/>
          </a:xfrm>
        </p:grpSpPr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234726EE-02DB-8045-B286-9B1C41607102}"/>
                </a:ext>
              </a:extLst>
            </p:cNvPr>
            <p:cNvGrpSpPr/>
            <p:nvPr/>
          </p:nvGrpSpPr>
          <p:grpSpPr>
            <a:xfrm>
              <a:off x="2565067" y="3078983"/>
              <a:ext cx="4615569" cy="1037049"/>
              <a:chOff x="2565067" y="3078983"/>
              <a:chExt cx="4615569" cy="1037049"/>
            </a:xfrm>
          </p:grpSpPr>
          <p:grpSp>
            <p:nvGrpSpPr>
              <p:cNvPr id="125" name="Group 124">
                <a:extLst>
                  <a:ext uri="{FF2B5EF4-FFF2-40B4-BE49-F238E27FC236}">
                    <a16:creationId xmlns:a16="http://schemas.microsoft.com/office/drawing/2014/main" id="{553CB87F-6A98-DA44-9A66-D63BF6D136A3}"/>
                  </a:ext>
                </a:extLst>
              </p:cNvPr>
              <p:cNvGrpSpPr/>
              <p:nvPr/>
            </p:nvGrpSpPr>
            <p:grpSpPr>
              <a:xfrm>
                <a:off x="3322838" y="3746700"/>
                <a:ext cx="3857798" cy="369332"/>
                <a:chOff x="3322838" y="3610905"/>
                <a:chExt cx="3857798" cy="369332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40" name="TextBox 139">
                      <a:extLst>
                        <a:ext uri="{FF2B5EF4-FFF2-40B4-BE49-F238E27FC236}">
                          <a16:creationId xmlns:a16="http://schemas.microsoft.com/office/drawing/2014/main" id="{CA32B492-0C4F-CF42-B9F0-EF1B7FF3419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322838" y="3657073"/>
                      <a:ext cx="226024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99" name="TextBox 98">
                      <a:extLst>
                        <a:ext uri="{FF2B5EF4-FFF2-40B4-BE49-F238E27FC236}">
                          <a16:creationId xmlns:a16="http://schemas.microsoft.com/office/drawing/2014/main" id="{47D5A186-6299-E542-BE40-F8E3C049A22B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322838" y="3657073"/>
                      <a:ext cx="226024" cy="276999"/>
                    </a:xfrm>
                    <a:prstGeom prst="rect">
                      <a:avLst/>
                    </a:prstGeom>
                    <a:blipFill>
                      <a:blip r:embed="rId14"/>
                      <a:stretch>
                        <a:fillRect l="-16667" r="-2222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41" name="TextBox 140">
                      <a:extLst>
                        <a:ext uri="{FF2B5EF4-FFF2-40B4-BE49-F238E27FC236}">
                          <a16:creationId xmlns:a16="http://schemas.microsoft.com/office/drawing/2014/main" id="{230F5A7D-2736-BA40-B76C-7936CBD1A6F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301462" y="3678039"/>
                      <a:ext cx="226024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100" name="TextBox 99">
                      <a:extLst>
                        <a:ext uri="{FF2B5EF4-FFF2-40B4-BE49-F238E27FC236}">
                          <a16:creationId xmlns:a16="http://schemas.microsoft.com/office/drawing/2014/main" id="{9F75EB61-524C-0848-8165-8A41CE38F5CD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301462" y="3678039"/>
                      <a:ext cx="226024" cy="276999"/>
                    </a:xfrm>
                    <a:prstGeom prst="rect">
                      <a:avLst/>
                    </a:prstGeom>
                    <a:blipFill>
                      <a:blip r:embed="rId15"/>
                      <a:stretch>
                        <a:fillRect l="-16667" r="-22222" b="-454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44" name="TextBox 143">
                      <a:extLst>
                        <a:ext uri="{FF2B5EF4-FFF2-40B4-BE49-F238E27FC236}">
                          <a16:creationId xmlns:a16="http://schemas.microsoft.com/office/drawing/2014/main" id="{4044A44E-1277-0A45-A7D4-EAB65B472AB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212985" y="3678038"/>
                      <a:ext cx="226024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101" name="TextBox 100">
                      <a:extLst>
                        <a:ext uri="{FF2B5EF4-FFF2-40B4-BE49-F238E27FC236}">
                          <a16:creationId xmlns:a16="http://schemas.microsoft.com/office/drawing/2014/main" id="{6DED122F-6026-5A41-BB07-B119159A329A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212985" y="3678038"/>
                      <a:ext cx="226024" cy="276999"/>
                    </a:xfrm>
                    <a:prstGeom prst="rect">
                      <a:avLst/>
                    </a:prstGeom>
                    <a:blipFill>
                      <a:blip r:embed="rId16"/>
                      <a:stretch>
                        <a:fillRect l="-10526" r="-21053" b="-454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45" name="TextBox 144">
                      <a:extLst>
                        <a:ext uri="{FF2B5EF4-FFF2-40B4-BE49-F238E27FC236}">
                          <a16:creationId xmlns:a16="http://schemas.microsoft.com/office/drawing/2014/main" id="{016C6422-25D0-5249-A0B6-549C23137E9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250687" y="3657072"/>
                      <a:ext cx="226024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>
                                <a:latin typeface="Cambria Math" panose="02040503050406030204" pitchFamily="18" charset="0"/>
                              </a:rPr>
                              <m:t>=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140" name="TextBox 139">
                      <a:extLst>
                        <a:ext uri="{FF2B5EF4-FFF2-40B4-BE49-F238E27FC236}">
                          <a16:creationId xmlns:a16="http://schemas.microsoft.com/office/drawing/2014/main" id="{37782C84-4B36-E742-BF56-AF1B6DBF3006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250687" y="3657072"/>
                      <a:ext cx="226024" cy="276999"/>
                    </a:xfrm>
                    <a:prstGeom prst="rect">
                      <a:avLst/>
                    </a:prstGeom>
                    <a:blipFill>
                      <a:blip r:embed="rId17"/>
                      <a:stretch>
                        <a:fillRect l="-11111" r="-1111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46" name="Rectangle 145">
                  <a:extLst>
                    <a:ext uri="{FF2B5EF4-FFF2-40B4-BE49-F238E27FC236}">
                      <a16:creationId xmlns:a16="http://schemas.microsoft.com/office/drawing/2014/main" id="{8DA85A87-004B-F14B-932B-0F3EF7C3B66D}"/>
                    </a:ext>
                  </a:extLst>
                </p:cNvPr>
                <p:cNvSpPr/>
                <p:nvPr/>
              </p:nvSpPr>
              <p:spPr>
                <a:xfrm>
                  <a:off x="6466242" y="3610905"/>
                  <a:ext cx="714394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rgbClr val="21212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7053</a:t>
                  </a:r>
                  <a:endPara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26" name="Group 125">
                <a:extLst>
                  <a:ext uri="{FF2B5EF4-FFF2-40B4-BE49-F238E27FC236}">
                    <a16:creationId xmlns:a16="http://schemas.microsoft.com/office/drawing/2014/main" id="{CD1F2705-F8B3-A646-B5E9-98F040EC53AA}"/>
                  </a:ext>
                </a:extLst>
              </p:cNvPr>
              <p:cNvGrpSpPr/>
              <p:nvPr/>
            </p:nvGrpSpPr>
            <p:grpSpPr>
              <a:xfrm>
                <a:off x="2565067" y="3078983"/>
                <a:ext cx="1168494" cy="1003586"/>
                <a:chOff x="2565067" y="2943188"/>
                <a:chExt cx="1168494" cy="100358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38" name="TextBox 137">
                      <a:extLst>
                        <a:ext uri="{FF2B5EF4-FFF2-40B4-BE49-F238E27FC236}">
                          <a16:creationId xmlns:a16="http://schemas.microsoft.com/office/drawing/2014/main" id="{BB313724-4455-A640-9D91-2B50D500B4F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565067" y="3669775"/>
                      <a:ext cx="713272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7</m:t>
                            </m:r>
                            <m:r>
                              <a:rPr lang="en-US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sSup>
                              <m:sSupPr>
                                <m:ctrlPr>
                                  <a:rPr lang="en-US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10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rgbClr val="0432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</m:t>
                                </m:r>
                              </m:sup>
                            </m:sSup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138" name="TextBox 137">
                      <a:extLst>
                        <a:ext uri="{FF2B5EF4-FFF2-40B4-BE49-F238E27FC236}">
                          <a16:creationId xmlns:a16="http://schemas.microsoft.com/office/drawing/2014/main" id="{BB313724-4455-A640-9D91-2B50D500B4FE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565067" y="3669775"/>
                      <a:ext cx="713272" cy="276999"/>
                    </a:xfrm>
                    <a:prstGeom prst="rect">
                      <a:avLst/>
                    </a:prstGeom>
                    <a:blipFill>
                      <a:blip r:embed="rId24"/>
                      <a:stretch>
                        <a:fillRect l="-5263" t="-9524" r="-1754" b="-9524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139" name="Straight Connector 138">
                  <a:extLst>
                    <a:ext uri="{FF2B5EF4-FFF2-40B4-BE49-F238E27FC236}">
                      <a16:creationId xmlns:a16="http://schemas.microsoft.com/office/drawing/2014/main" id="{0840FCF5-E538-C640-A35E-1102CE1B05A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709314" y="2943188"/>
                  <a:ext cx="1024247" cy="64018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7" name="Group 126">
                <a:extLst>
                  <a:ext uri="{FF2B5EF4-FFF2-40B4-BE49-F238E27FC236}">
                    <a16:creationId xmlns:a16="http://schemas.microsoft.com/office/drawing/2014/main" id="{AB25F875-BD7A-6643-9159-3D256FBC3133}"/>
                  </a:ext>
                </a:extLst>
              </p:cNvPr>
              <p:cNvGrpSpPr/>
              <p:nvPr/>
            </p:nvGrpSpPr>
            <p:grpSpPr>
              <a:xfrm>
                <a:off x="3584996" y="3113676"/>
                <a:ext cx="713272" cy="956192"/>
                <a:chOff x="3584996" y="2977881"/>
                <a:chExt cx="713272" cy="956192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36" name="TextBox 135">
                      <a:extLst>
                        <a:ext uri="{FF2B5EF4-FFF2-40B4-BE49-F238E27FC236}">
                          <a16:creationId xmlns:a16="http://schemas.microsoft.com/office/drawing/2014/main" id="{57C31740-6578-DE45-A7CF-5EB60DDE290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584996" y="3657074"/>
                      <a:ext cx="713272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sSup>
                              <m:sSupPr>
                                <m:ctrlPr>
                                  <a:rPr lang="en-US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10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rgbClr val="0432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96" name="TextBox 95">
                      <a:extLst>
                        <a:ext uri="{FF2B5EF4-FFF2-40B4-BE49-F238E27FC236}">
                          <a16:creationId xmlns:a16="http://schemas.microsoft.com/office/drawing/2014/main" id="{D5E76543-8943-D140-8DE3-E721B4908BEF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584996" y="3657074"/>
                      <a:ext cx="713272" cy="276999"/>
                    </a:xfrm>
                    <a:prstGeom prst="rect">
                      <a:avLst/>
                    </a:prstGeom>
                    <a:blipFill>
                      <a:blip r:embed="rId25"/>
                      <a:stretch>
                        <a:fillRect l="-5263" t="-4545" r="-3509" b="-909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137" name="Straight Connector 136">
                  <a:extLst>
                    <a:ext uri="{FF2B5EF4-FFF2-40B4-BE49-F238E27FC236}">
                      <a16:creationId xmlns:a16="http://schemas.microsoft.com/office/drawing/2014/main" id="{3199F4E2-A255-9246-9ED3-603EC8E248B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705155" y="2977881"/>
                  <a:ext cx="261641" cy="60549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8" name="Group 127">
                <a:extLst>
                  <a:ext uri="{FF2B5EF4-FFF2-40B4-BE49-F238E27FC236}">
                    <a16:creationId xmlns:a16="http://schemas.microsoft.com/office/drawing/2014/main" id="{9A6FA53E-0B58-A845-B3BF-0DCBB79D2428}"/>
                  </a:ext>
                </a:extLst>
              </p:cNvPr>
              <p:cNvGrpSpPr/>
              <p:nvPr/>
            </p:nvGrpSpPr>
            <p:grpSpPr>
              <a:xfrm>
                <a:off x="4262624" y="3089786"/>
                <a:ext cx="969357" cy="1001048"/>
                <a:chOff x="4262624" y="2953991"/>
                <a:chExt cx="969357" cy="1001048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32" name="TextBox 131">
                      <a:extLst>
                        <a:ext uri="{FF2B5EF4-FFF2-40B4-BE49-F238E27FC236}">
                          <a16:creationId xmlns:a16="http://schemas.microsoft.com/office/drawing/2014/main" id="{9600FEEB-9C7A-9D4A-A1E2-6D3B6F700E7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523646" y="3678040"/>
                      <a:ext cx="708335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5</m:t>
                            </m:r>
                            <m:r>
                              <a:rPr lang="en-US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sSup>
                              <m:sSupPr>
                                <m:ctrlPr>
                                  <a:rPr lang="en-US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10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rgbClr val="0432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p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132" name="TextBox 131">
                      <a:extLst>
                        <a:ext uri="{FF2B5EF4-FFF2-40B4-BE49-F238E27FC236}">
                          <a16:creationId xmlns:a16="http://schemas.microsoft.com/office/drawing/2014/main" id="{9600FEEB-9C7A-9D4A-A1E2-6D3B6F700E7F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523646" y="3678040"/>
                      <a:ext cx="708335" cy="276999"/>
                    </a:xfrm>
                    <a:prstGeom prst="rect">
                      <a:avLst/>
                    </a:prstGeom>
                    <a:blipFill>
                      <a:blip r:embed="rId26"/>
                      <a:stretch>
                        <a:fillRect l="-7018" t="-4545" r="-1754" b="-909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133" name="Straight Connector 132">
                  <a:extLst>
                    <a:ext uri="{FF2B5EF4-FFF2-40B4-BE49-F238E27FC236}">
                      <a16:creationId xmlns:a16="http://schemas.microsoft.com/office/drawing/2014/main" id="{D721C04F-DA68-0B40-98A2-C594DA6A8FC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4262624" y="2953991"/>
                  <a:ext cx="304218" cy="64356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9" name="Group 128">
                <a:extLst>
                  <a:ext uri="{FF2B5EF4-FFF2-40B4-BE49-F238E27FC236}">
                    <a16:creationId xmlns:a16="http://schemas.microsoft.com/office/drawing/2014/main" id="{A1F97F43-1D56-A24B-923C-0340A1DA2C24}"/>
                  </a:ext>
                </a:extLst>
              </p:cNvPr>
              <p:cNvGrpSpPr/>
              <p:nvPr/>
            </p:nvGrpSpPr>
            <p:grpSpPr>
              <a:xfrm>
                <a:off x="4466520" y="3121586"/>
                <a:ext cx="1688710" cy="961933"/>
                <a:chOff x="4466520" y="2985791"/>
                <a:chExt cx="1688710" cy="961933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30" name="TextBox 129">
                      <a:extLst>
                        <a:ext uri="{FF2B5EF4-FFF2-40B4-BE49-F238E27FC236}">
                          <a16:creationId xmlns:a16="http://schemas.microsoft.com/office/drawing/2014/main" id="{10E29A63-1A06-7B41-B188-A172014FDC2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441958" y="3670725"/>
                      <a:ext cx="713272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sSup>
                              <m:sSupPr>
                                <m:ctrlPr>
                                  <a:rPr lang="en-US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10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rgbClr val="0432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sup>
                            </m:sSup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130" name="TextBox 129">
                      <a:extLst>
                        <a:ext uri="{FF2B5EF4-FFF2-40B4-BE49-F238E27FC236}">
                          <a16:creationId xmlns:a16="http://schemas.microsoft.com/office/drawing/2014/main" id="{10E29A63-1A06-7B41-B188-A172014FDC2D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441958" y="3670725"/>
                      <a:ext cx="713272" cy="276999"/>
                    </a:xfrm>
                    <a:prstGeom prst="rect">
                      <a:avLst/>
                    </a:prstGeom>
                    <a:blipFill>
                      <a:blip r:embed="rId27"/>
                      <a:stretch>
                        <a:fillRect l="-7018" t="-9091" r="-1754" b="-454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131" name="Straight Connector 130">
                  <a:extLst>
                    <a:ext uri="{FF2B5EF4-FFF2-40B4-BE49-F238E27FC236}">
                      <a16:creationId xmlns:a16="http://schemas.microsoft.com/office/drawing/2014/main" id="{E54B9CB8-E0AF-6446-A48E-12E0D960AF0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4466520" y="2985791"/>
                  <a:ext cx="1003974" cy="608653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DA2C0EE6-11DB-1841-8943-AED7E82AD470}"/>
                </a:ext>
              </a:extLst>
            </p:cNvPr>
            <p:cNvGrpSpPr/>
            <p:nvPr/>
          </p:nvGrpSpPr>
          <p:grpSpPr>
            <a:xfrm>
              <a:off x="3764963" y="2551425"/>
              <a:ext cx="742135" cy="286300"/>
              <a:chOff x="3764963" y="2415630"/>
              <a:chExt cx="742135" cy="286300"/>
            </a:xfrm>
          </p:grpSpPr>
          <p:sp>
            <p:nvSpPr>
              <p:cNvPr id="121" name="Rectangle 120">
                <a:extLst>
                  <a:ext uri="{FF2B5EF4-FFF2-40B4-BE49-F238E27FC236}">
                    <a16:creationId xmlns:a16="http://schemas.microsoft.com/office/drawing/2014/main" id="{AA150434-961C-1E4C-B277-29B37EF12537}"/>
                  </a:ext>
                </a:extLst>
              </p:cNvPr>
              <p:cNvSpPr/>
              <p:nvPr/>
            </p:nvSpPr>
            <p:spPr>
              <a:xfrm>
                <a:off x="3764963" y="2424931"/>
                <a:ext cx="153922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200" i="0" dirty="0">
                    <a:solidFill>
                      <a:srgbClr val="0432FF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3</a:t>
                </a:r>
                <a:endParaRPr lang="en-US" sz="1200" dirty="0">
                  <a:solidFill>
                    <a:srgbClr val="0432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99D62941-28F9-3A40-A2D6-59202F0A3561}"/>
                  </a:ext>
                </a:extLst>
              </p:cNvPr>
              <p:cNvSpPr/>
              <p:nvPr/>
            </p:nvSpPr>
            <p:spPr>
              <a:xfrm>
                <a:off x="3969529" y="2421201"/>
                <a:ext cx="153922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rgbClr val="0432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</a:p>
            </p:txBody>
          </p:sp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FAD784AE-15C7-8645-A242-679E78A4B395}"/>
                  </a:ext>
                </a:extLst>
              </p:cNvPr>
              <p:cNvSpPr/>
              <p:nvPr/>
            </p:nvSpPr>
            <p:spPr>
              <a:xfrm>
                <a:off x="4148610" y="2419360"/>
                <a:ext cx="153922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rgbClr val="0432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CB9BBE9C-AE12-4342-B332-9A8184B9CCF8}"/>
                  </a:ext>
                </a:extLst>
              </p:cNvPr>
              <p:cNvSpPr/>
              <p:nvPr/>
            </p:nvSpPr>
            <p:spPr>
              <a:xfrm>
                <a:off x="4353176" y="2415630"/>
                <a:ext cx="153922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rgbClr val="0432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0</a:t>
                </a:r>
              </a:p>
            </p:txBody>
          </p:sp>
        </p:grpSp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0BBCC53A-3A3C-BF41-B30D-71905289C496}"/>
                </a:ext>
              </a:extLst>
            </p:cNvPr>
            <p:cNvGrpSpPr/>
            <p:nvPr/>
          </p:nvGrpSpPr>
          <p:grpSpPr>
            <a:xfrm>
              <a:off x="1087030" y="3498494"/>
              <a:ext cx="1394781" cy="778418"/>
              <a:chOff x="1087030" y="3362699"/>
              <a:chExt cx="1394781" cy="77841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6" name="TextBox 115">
                    <a:extLst>
                      <a:ext uri="{FF2B5EF4-FFF2-40B4-BE49-F238E27FC236}">
                        <a16:creationId xmlns:a16="http://schemas.microsoft.com/office/drawing/2014/main" id="{2D2F5E3E-3BF0-BB49-A184-3D47C6B7190F}"/>
                      </a:ext>
                    </a:extLst>
                  </p:cNvPr>
                  <p:cNvSpPr txBox="1"/>
                  <p:nvPr/>
                </p:nvSpPr>
                <p:spPr>
                  <a:xfrm>
                    <a:off x="1087030" y="3362699"/>
                    <a:ext cx="1129989" cy="77841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en-US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FF1AD86D-715E-AC48-AF9D-930E7A9FF7C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87030" y="3362699"/>
                    <a:ext cx="1129989" cy="778418"/>
                  </a:xfrm>
                  <a:prstGeom prst="rect">
                    <a:avLst/>
                  </a:prstGeom>
                  <a:blipFill>
                    <a:blip r:embed="rId28"/>
                    <a:stretch>
                      <a:fillRect l="-72222" t="-111290" b="-17258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0" name="TextBox 119">
                    <a:extLst>
                      <a:ext uri="{FF2B5EF4-FFF2-40B4-BE49-F238E27FC236}">
                        <a16:creationId xmlns:a16="http://schemas.microsoft.com/office/drawing/2014/main" id="{2ECC1BB3-2D5F-184A-A958-78FE20B0D478}"/>
                      </a:ext>
                    </a:extLst>
                  </p:cNvPr>
                  <p:cNvSpPr txBox="1"/>
                  <p:nvPr/>
                </p:nvSpPr>
                <p:spPr>
                  <a:xfrm>
                    <a:off x="2255787" y="3657072"/>
                    <a:ext cx="226024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=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02" name="TextBox 101">
                    <a:extLst>
                      <a:ext uri="{FF2B5EF4-FFF2-40B4-BE49-F238E27FC236}">
                        <a16:creationId xmlns:a16="http://schemas.microsoft.com/office/drawing/2014/main" id="{19E487AC-A1D5-BC44-8494-DC66848C608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55787" y="3657072"/>
                    <a:ext cx="226024" cy="276999"/>
                  </a:xfrm>
                  <a:prstGeom prst="rect">
                    <a:avLst/>
                  </a:prstGeom>
                  <a:blipFill>
                    <a:blip r:embed="rId29"/>
                    <a:stretch>
                      <a:fillRect l="-11111" r="-1111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98372695-0D82-2747-8A98-A0DAA4934944}"/>
              </a:ext>
            </a:extLst>
          </p:cNvPr>
          <p:cNvGrpSpPr/>
          <p:nvPr/>
        </p:nvGrpSpPr>
        <p:grpSpPr>
          <a:xfrm>
            <a:off x="2452376" y="973821"/>
            <a:ext cx="6271848" cy="1430094"/>
            <a:chOff x="2452376" y="973821"/>
            <a:chExt cx="6271848" cy="1430094"/>
          </a:xfrm>
        </p:grpSpPr>
        <p:grpSp>
          <p:nvGrpSpPr>
            <p:cNvPr id="148" name="Group 147">
              <a:extLst>
                <a:ext uri="{FF2B5EF4-FFF2-40B4-BE49-F238E27FC236}">
                  <a16:creationId xmlns:a16="http://schemas.microsoft.com/office/drawing/2014/main" id="{D745306E-C5FA-914E-8946-6E8F042F2957}"/>
                </a:ext>
              </a:extLst>
            </p:cNvPr>
            <p:cNvGrpSpPr/>
            <p:nvPr/>
          </p:nvGrpSpPr>
          <p:grpSpPr>
            <a:xfrm>
              <a:off x="2452376" y="973821"/>
              <a:ext cx="3566978" cy="1430094"/>
              <a:chOff x="1019908" y="1032831"/>
              <a:chExt cx="3566978" cy="1430094"/>
            </a:xfrm>
          </p:grpSpPr>
          <p:grpSp>
            <p:nvGrpSpPr>
              <p:cNvPr id="150" name="Group 149">
                <a:extLst>
                  <a:ext uri="{FF2B5EF4-FFF2-40B4-BE49-F238E27FC236}">
                    <a16:creationId xmlns:a16="http://schemas.microsoft.com/office/drawing/2014/main" id="{911864A7-15D8-C745-99C0-E5F4050229B9}"/>
                  </a:ext>
                </a:extLst>
              </p:cNvPr>
              <p:cNvGrpSpPr/>
              <p:nvPr/>
            </p:nvGrpSpPr>
            <p:grpSpPr>
              <a:xfrm>
                <a:off x="1019908" y="1032831"/>
                <a:ext cx="3236190" cy="1430094"/>
                <a:chOff x="1456865" y="1095247"/>
                <a:chExt cx="5963202" cy="2872714"/>
              </a:xfrm>
            </p:grpSpPr>
            <p:pic>
              <p:nvPicPr>
                <p:cNvPr id="154" name="Picture 153">
                  <a:extLst>
                    <a:ext uri="{FF2B5EF4-FFF2-40B4-BE49-F238E27FC236}">
                      <a16:creationId xmlns:a16="http://schemas.microsoft.com/office/drawing/2014/main" id="{6706A6A3-337F-F645-B29D-4CAA83D270A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 flipH="1">
                  <a:off x="1482482" y="1521606"/>
                  <a:ext cx="406577" cy="601122"/>
                </a:xfrm>
                <a:prstGeom prst="rect">
                  <a:avLst/>
                </a:prstGeom>
              </p:spPr>
            </p:pic>
            <p:pic>
              <p:nvPicPr>
                <p:cNvPr id="155" name="Picture 154">
                  <a:extLst>
                    <a:ext uri="{FF2B5EF4-FFF2-40B4-BE49-F238E27FC236}">
                      <a16:creationId xmlns:a16="http://schemas.microsoft.com/office/drawing/2014/main" id="{085C476A-D8A4-E642-BD87-0372FF2149E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2016839" y="2010448"/>
                  <a:ext cx="414420" cy="612718"/>
                </a:xfrm>
                <a:prstGeom prst="rect">
                  <a:avLst/>
                </a:prstGeom>
              </p:spPr>
            </p:pic>
            <p:pic>
              <p:nvPicPr>
                <p:cNvPr id="156" name="Picture 155">
                  <a:extLst>
                    <a:ext uri="{FF2B5EF4-FFF2-40B4-BE49-F238E27FC236}">
                      <a16:creationId xmlns:a16="http://schemas.microsoft.com/office/drawing/2014/main" id="{475DA9E3-19F5-1042-9D5E-E7AF257F66B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 flipH="1">
                  <a:off x="2345410" y="1389065"/>
                  <a:ext cx="420281" cy="621383"/>
                </a:xfrm>
                <a:prstGeom prst="rect">
                  <a:avLst/>
                </a:prstGeom>
              </p:spPr>
            </p:pic>
            <p:pic>
              <p:nvPicPr>
                <p:cNvPr id="157" name="Picture 156">
                  <a:extLst>
                    <a:ext uri="{FF2B5EF4-FFF2-40B4-BE49-F238E27FC236}">
                      <a16:creationId xmlns:a16="http://schemas.microsoft.com/office/drawing/2014/main" id="{9BCA3A1B-721D-174D-A0D8-42D3DA58DEB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 flipH="1">
                  <a:off x="1456865" y="2191112"/>
                  <a:ext cx="420281" cy="621383"/>
                </a:xfrm>
                <a:prstGeom prst="rect">
                  <a:avLst/>
                </a:prstGeom>
              </p:spPr>
            </p:pic>
            <p:pic>
              <p:nvPicPr>
                <p:cNvPr id="161" name="Picture 160">
                  <a:extLst>
                    <a:ext uri="{FF2B5EF4-FFF2-40B4-BE49-F238E27FC236}">
                      <a16:creationId xmlns:a16="http://schemas.microsoft.com/office/drawing/2014/main" id="{AE5765F9-D53F-654E-94C7-96BDE0D605C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2755459" y="2010448"/>
                  <a:ext cx="414420" cy="612718"/>
                </a:xfrm>
                <a:prstGeom prst="rect">
                  <a:avLst/>
                </a:prstGeom>
              </p:spPr>
            </p:pic>
            <p:pic>
              <p:nvPicPr>
                <p:cNvPr id="162" name="Picture 161">
                  <a:extLst>
                    <a:ext uri="{FF2B5EF4-FFF2-40B4-BE49-F238E27FC236}">
                      <a16:creationId xmlns:a16="http://schemas.microsoft.com/office/drawing/2014/main" id="{FC3ABA4D-59BF-FB49-B965-EA0A696AA54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 flipH="1">
                  <a:off x="3480854" y="1227788"/>
                  <a:ext cx="406577" cy="601122"/>
                </a:xfrm>
                <a:prstGeom prst="rect">
                  <a:avLst/>
                </a:prstGeom>
              </p:spPr>
            </p:pic>
            <p:pic>
              <p:nvPicPr>
                <p:cNvPr id="163" name="Picture 162">
                  <a:extLst>
                    <a:ext uri="{FF2B5EF4-FFF2-40B4-BE49-F238E27FC236}">
                      <a16:creationId xmlns:a16="http://schemas.microsoft.com/office/drawing/2014/main" id="{2488187C-DCCE-0547-9C2C-E9A14329506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4015211" y="1716630"/>
                  <a:ext cx="414420" cy="612718"/>
                </a:xfrm>
                <a:prstGeom prst="rect">
                  <a:avLst/>
                </a:prstGeom>
              </p:spPr>
            </p:pic>
            <p:pic>
              <p:nvPicPr>
                <p:cNvPr id="164" name="Picture 163">
                  <a:extLst>
                    <a:ext uri="{FF2B5EF4-FFF2-40B4-BE49-F238E27FC236}">
                      <a16:creationId xmlns:a16="http://schemas.microsoft.com/office/drawing/2014/main" id="{84C9259E-F088-9940-BD40-E166A0EC73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 flipH="1">
                  <a:off x="4343782" y="1095247"/>
                  <a:ext cx="420281" cy="621383"/>
                </a:xfrm>
                <a:prstGeom prst="rect">
                  <a:avLst/>
                </a:prstGeom>
              </p:spPr>
            </p:pic>
            <p:pic>
              <p:nvPicPr>
                <p:cNvPr id="165" name="Picture 164">
                  <a:extLst>
                    <a:ext uri="{FF2B5EF4-FFF2-40B4-BE49-F238E27FC236}">
                      <a16:creationId xmlns:a16="http://schemas.microsoft.com/office/drawing/2014/main" id="{1C325327-0901-C84A-A724-455BB84B257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 flipH="1">
                  <a:off x="3455237" y="1897294"/>
                  <a:ext cx="420281" cy="621383"/>
                </a:xfrm>
                <a:prstGeom prst="rect">
                  <a:avLst/>
                </a:prstGeom>
              </p:spPr>
            </p:pic>
            <p:pic>
              <p:nvPicPr>
                <p:cNvPr id="166" name="Picture 165">
                  <a:extLst>
                    <a:ext uri="{FF2B5EF4-FFF2-40B4-BE49-F238E27FC236}">
                      <a16:creationId xmlns:a16="http://schemas.microsoft.com/office/drawing/2014/main" id="{83B0527F-E03B-674C-B7C1-26C7131FF51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4753831" y="1716630"/>
                  <a:ext cx="414420" cy="612718"/>
                </a:xfrm>
                <a:prstGeom prst="rect">
                  <a:avLst/>
                </a:prstGeom>
              </p:spPr>
            </p:pic>
            <p:pic>
              <p:nvPicPr>
                <p:cNvPr id="168" name="Picture 167">
                  <a:extLst>
                    <a:ext uri="{FF2B5EF4-FFF2-40B4-BE49-F238E27FC236}">
                      <a16:creationId xmlns:a16="http://schemas.microsoft.com/office/drawing/2014/main" id="{CEF3A35C-0D4F-F84F-B6FC-7F9F32DF090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 flipH="1">
                  <a:off x="5732670" y="1309696"/>
                  <a:ext cx="406577" cy="601122"/>
                </a:xfrm>
                <a:prstGeom prst="rect">
                  <a:avLst/>
                </a:prstGeom>
              </p:spPr>
            </p:pic>
            <p:pic>
              <p:nvPicPr>
                <p:cNvPr id="169" name="Picture 168">
                  <a:extLst>
                    <a:ext uri="{FF2B5EF4-FFF2-40B4-BE49-F238E27FC236}">
                      <a16:creationId xmlns:a16="http://schemas.microsoft.com/office/drawing/2014/main" id="{46CE3035-EFCB-F740-9C04-AC6FF225F8B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6267027" y="1798538"/>
                  <a:ext cx="414420" cy="612718"/>
                </a:xfrm>
                <a:prstGeom prst="rect">
                  <a:avLst/>
                </a:prstGeom>
              </p:spPr>
            </p:pic>
            <p:pic>
              <p:nvPicPr>
                <p:cNvPr id="171" name="Picture 170">
                  <a:extLst>
                    <a:ext uri="{FF2B5EF4-FFF2-40B4-BE49-F238E27FC236}">
                      <a16:creationId xmlns:a16="http://schemas.microsoft.com/office/drawing/2014/main" id="{C6668C75-43A5-C84C-B36B-97E287248BD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 flipH="1">
                  <a:off x="6595598" y="1177155"/>
                  <a:ext cx="420281" cy="621383"/>
                </a:xfrm>
                <a:prstGeom prst="rect">
                  <a:avLst/>
                </a:prstGeom>
              </p:spPr>
            </p:pic>
            <p:pic>
              <p:nvPicPr>
                <p:cNvPr id="172" name="Picture 171">
                  <a:extLst>
                    <a:ext uri="{FF2B5EF4-FFF2-40B4-BE49-F238E27FC236}">
                      <a16:creationId xmlns:a16="http://schemas.microsoft.com/office/drawing/2014/main" id="{DA4B676B-6ACD-7E44-AE49-CBDA378B136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 flipH="1">
                  <a:off x="5707053" y="1979202"/>
                  <a:ext cx="420281" cy="621383"/>
                </a:xfrm>
                <a:prstGeom prst="rect">
                  <a:avLst/>
                </a:prstGeom>
              </p:spPr>
            </p:pic>
            <p:pic>
              <p:nvPicPr>
                <p:cNvPr id="173" name="Picture 172">
                  <a:extLst>
                    <a:ext uri="{FF2B5EF4-FFF2-40B4-BE49-F238E27FC236}">
                      <a16:creationId xmlns:a16="http://schemas.microsoft.com/office/drawing/2014/main" id="{AA2DA91E-161D-0340-B6A7-1BA623D998E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7005647" y="1798538"/>
                  <a:ext cx="414420" cy="612718"/>
                </a:xfrm>
                <a:prstGeom prst="rect">
                  <a:avLst/>
                </a:prstGeom>
              </p:spPr>
            </p:pic>
            <p:pic>
              <p:nvPicPr>
                <p:cNvPr id="174" name="Picture 173">
                  <a:extLst>
                    <a:ext uri="{FF2B5EF4-FFF2-40B4-BE49-F238E27FC236}">
                      <a16:creationId xmlns:a16="http://schemas.microsoft.com/office/drawing/2014/main" id="{8F671C9C-9A95-6E4A-AC37-E2368D1D092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 flipH="1">
                  <a:off x="2317853" y="2837673"/>
                  <a:ext cx="406577" cy="601122"/>
                </a:xfrm>
                <a:prstGeom prst="rect">
                  <a:avLst/>
                </a:prstGeom>
              </p:spPr>
            </p:pic>
            <p:pic>
              <p:nvPicPr>
                <p:cNvPr id="175" name="Picture 174">
                  <a:extLst>
                    <a:ext uri="{FF2B5EF4-FFF2-40B4-BE49-F238E27FC236}">
                      <a16:creationId xmlns:a16="http://schemas.microsoft.com/office/drawing/2014/main" id="{3E5FD835-B1E6-A940-9908-CE6BD0C8D2D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2852210" y="3326515"/>
                  <a:ext cx="414420" cy="612718"/>
                </a:xfrm>
                <a:prstGeom prst="rect">
                  <a:avLst/>
                </a:prstGeom>
              </p:spPr>
            </p:pic>
            <p:pic>
              <p:nvPicPr>
                <p:cNvPr id="176" name="Picture 175">
                  <a:extLst>
                    <a:ext uri="{FF2B5EF4-FFF2-40B4-BE49-F238E27FC236}">
                      <a16:creationId xmlns:a16="http://schemas.microsoft.com/office/drawing/2014/main" id="{06C1A983-AEBC-984A-B9DC-3AA96730F04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 flipH="1">
                  <a:off x="3180781" y="2705132"/>
                  <a:ext cx="420281" cy="621383"/>
                </a:xfrm>
                <a:prstGeom prst="rect">
                  <a:avLst/>
                </a:prstGeom>
              </p:spPr>
            </p:pic>
            <p:pic>
              <p:nvPicPr>
                <p:cNvPr id="177" name="Picture 176">
                  <a:extLst>
                    <a:ext uri="{FF2B5EF4-FFF2-40B4-BE49-F238E27FC236}">
                      <a16:creationId xmlns:a16="http://schemas.microsoft.com/office/drawing/2014/main" id="{92F66A39-23F0-CC4E-B4B0-17345432EAC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 flipH="1">
                  <a:off x="1693667" y="2977633"/>
                  <a:ext cx="420281" cy="621383"/>
                </a:xfrm>
                <a:prstGeom prst="rect">
                  <a:avLst/>
                </a:prstGeom>
              </p:spPr>
            </p:pic>
            <p:pic>
              <p:nvPicPr>
                <p:cNvPr id="178" name="Picture 177">
                  <a:extLst>
                    <a:ext uri="{FF2B5EF4-FFF2-40B4-BE49-F238E27FC236}">
                      <a16:creationId xmlns:a16="http://schemas.microsoft.com/office/drawing/2014/main" id="{48D01CBA-C1EE-444F-B6B1-70A5EB3E519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3590830" y="3326515"/>
                  <a:ext cx="414420" cy="612718"/>
                </a:xfrm>
                <a:prstGeom prst="rect">
                  <a:avLst/>
                </a:prstGeom>
              </p:spPr>
            </p:pic>
            <p:pic>
              <p:nvPicPr>
                <p:cNvPr id="179" name="Picture 178">
                  <a:extLst>
                    <a:ext uri="{FF2B5EF4-FFF2-40B4-BE49-F238E27FC236}">
                      <a16:creationId xmlns:a16="http://schemas.microsoft.com/office/drawing/2014/main" id="{B4ABA88C-3E87-904E-9460-880D561CDA0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 flipH="1">
                  <a:off x="4490181" y="2677072"/>
                  <a:ext cx="406577" cy="601122"/>
                </a:xfrm>
                <a:prstGeom prst="rect">
                  <a:avLst/>
                </a:prstGeom>
              </p:spPr>
            </p:pic>
            <p:pic>
              <p:nvPicPr>
                <p:cNvPr id="180" name="Picture 179">
                  <a:extLst>
                    <a:ext uri="{FF2B5EF4-FFF2-40B4-BE49-F238E27FC236}">
                      <a16:creationId xmlns:a16="http://schemas.microsoft.com/office/drawing/2014/main" id="{B028479F-388F-E241-84EA-6714622BF1B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5024538" y="3165914"/>
                  <a:ext cx="414420" cy="612718"/>
                </a:xfrm>
                <a:prstGeom prst="rect">
                  <a:avLst/>
                </a:prstGeom>
              </p:spPr>
            </p:pic>
            <p:pic>
              <p:nvPicPr>
                <p:cNvPr id="181" name="Picture 180">
                  <a:extLst>
                    <a:ext uri="{FF2B5EF4-FFF2-40B4-BE49-F238E27FC236}">
                      <a16:creationId xmlns:a16="http://schemas.microsoft.com/office/drawing/2014/main" id="{55E42C6B-A558-6B49-A30B-B34632E4444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 flipH="1">
                  <a:off x="5353109" y="2544531"/>
                  <a:ext cx="420281" cy="621383"/>
                </a:xfrm>
                <a:prstGeom prst="rect">
                  <a:avLst/>
                </a:prstGeom>
              </p:spPr>
            </p:pic>
            <p:pic>
              <p:nvPicPr>
                <p:cNvPr id="182" name="Picture 181">
                  <a:extLst>
                    <a:ext uri="{FF2B5EF4-FFF2-40B4-BE49-F238E27FC236}">
                      <a16:creationId xmlns:a16="http://schemas.microsoft.com/office/drawing/2014/main" id="{3BA059EC-C73C-7F47-BE81-5C57EA69E84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 flipH="1">
                  <a:off x="4464564" y="3346578"/>
                  <a:ext cx="420281" cy="621383"/>
                </a:xfrm>
                <a:prstGeom prst="rect">
                  <a:avLst/>
                </a:prstGeom>
              </p:spPr>
            </p:pic>
            <p:pic>
              <p:nvPicPr>
                <p:cNvPr id="183" name="Picture 182">
                  <a:extLst>
                    <a:ext uri="{FF2B5EF4-FFF2-40B4-BE49-F238E27FC236}">
                      <a16:creationId xmlns:a16="http://schemas.microsoft.com/office/drawing/2014/main" id="{0C2CA30C-D19F-664F-8D95-684F836FBA6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5763158" y="3165914"/>
                  <a:ext cx="414420" cy="612718"/>
                </a:xfrm>
                <a:prstGeom prst="rect">
                  <a:avLst/>
                </a:prstGeom>
              </p:spPr>
            </p:pic>
            <p:pic>
              <p:nvPicPr>
                <p:cNvPr id="184" name="Picture 183">
                  <a:extLst>
                    <a:ext uri="{FF2B5EF4-FFF2-40B4-BE49-F238E27FC236}">
                      <a16:creationId xmlns:a16="http://schemas.microsoft.com/office/drawing/2014/main" id="{B6F0B4F3-941B-3144-B305-18CE01B3679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3833008" y="2433344"/>
                  <a:ext cx="414420" cy="612718"/>
                </a:xfrm>
                <a:prstGeom prst="rect">
                  <a:avLst/>
                </a:prstGeom>
              </p:spPr>
            </p:pic>
            <p:pic>
              <p:nvPicPr>
                <p:cNvPr id="185" name="Picture 184">
                  <a:extLst>
                    <a:ext uri="{FF2B5EF4-FFF2-40B4-BE49-F238E27FC236}">
                      <a16:creationId xmlns:a16="http://schemas.microsoft.com/office/drawing/2014/main" id="{1FD1B1AC-C930-2640-A719-C1CB766C703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5153965" y="1095247"/>
                  <a:ext cx="414420" cy="612718"/>
                </a:xfrm>
                <a:prstGeom prst="rect">
                  <a:avLst/>
                </a:prstGeom>
              </p:spPr>
            </p:pic>
          </p:grpSp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5EC654E7-3AC5-EC41-9263-297693641C29}"/>
                  </a:ext>
                </a:extLst>
              </p:cNvPr>
              <p:cNvSpPr txBox="1"/>
              <p:nvPr/>
            </p:nvSpPr>
            <p:spPr>
              <a:xfrm>
                <a:off x="3711199" y="1698968"/>
                <a:ext cx="875687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b="1" dirty="0"/>
                  <a:t>. . .</a:t>
                </a:r>
              </a:p>
            </p:txBody>
          </p:sp>
          <p:pic>
            <p:nvPicPr>
              <p:cNvPr id="152" name="Picture 151">
                <a:extLst>
                  <a:ext uri="{FF2B5EF4-FFF2-40B4-BE49-F238E27FC236}">
                    <a16:creationId xmlns:a16="http://schemas.microsoft.com/office/drawing/2014/main" id="{B799A842-3B28-6647-81B5-E7B0DA6C57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0"/>
              <a:stretch>
                <a:fillRect/>
              </a:stretch>
            </p:blipFill>
            <p:spPr>
              <a:xfrm flipH="1">
                <a:off x="4238902" y="1782850"/>
                <a:ext cx="220647" cy="299250"/>
              </a:xfrm>
              <a:prstGeom prst="rect">
                <a:avLst/>
              </a:prstGeom>
            </p:spPr>
          </p:pic>
          <p:pic>
            <p:nvPicPr>
              <p:cNvPr id="153" name="Picture 152">
                <a:extLst>
                  <a:ext uri="{FF2B5EF4-FFF2-40B4-BE49-F238E27FC236}">
                    <a16:creationId xmlns:a16="http://schemas.microsoft.com/office/drawing/2014/main" id="{01B0E1F9-3C88-084B-BA59-8D632AFE68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3797903" y="2085722"/>
                <a:ext cx="224903" cy="305023"/>
              </a:xfrm>
              <a:prstGeom prst="rect">
                <a:avLst/>
              </a:prstGeom>
            </p:spPr>
          </p:pic>
        </p:grpSp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35B5FB02-EBC3-B043-99B6-6DF7EE05BD3C}"/>
                </a:ext>
              </a:extLst>
            </p:cNvPr>
            <p:cNvSpPr/>
            <p:nvPr/>
          </p:nvSpPr>
          <p:spPr>
            <a:xfrm>
              <a:off x="6337426" y="1250835"/>
              <a:ext cx="2386798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Seven </a:t>
              </a:r>
              <a:r>
                <a:rPr lang="en-US" b="0" i="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thousands </a:t>
              </a:r>
              <a:br>
                <a:rPr lang="en-US" b="0" i="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</a:br>
              <a:r>
                <a:rPr lang="en-US" b="0" i="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and fifty </a:t>
              </a:r>
              <a:r>
                <a: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three</a:t>
              </a:r>
              <a:br>
                <a:rPr lang="en-US" b="0" i="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</a:br>
              <a:r>
                <a:rPr lang="en-US" b="0" i="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goats</a:t>
              </a:r>
              <a:endPara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72C9A41-3A3C-6F4F-B52A-10D988849586}"/>
              </a:ext>
            </a:extLst>
          </p:cNvPr>
          <p:cNvGrpSpPr/>
          <p:nvPr/>
        </p:nvGrpSpPr>
        <p:grpSpPr>
          <a:xfrm>
            <a:off x="439170" y="2550388"/>
            <a:ext cx="2590781" cy="2813180"/>
            <a:chOff x="439170" y="2550388"/>
            <a:chExt cx="2590781" cy="2813180"/>
          </a:xfrm>
        </p:grpSpPr>
        <p:sp>
          <p:nvSpPr>
            <p:cNvPr id="186" name="Rounded Rectangular Callout 185">
              <a:extLst>
                <a:ext uri="{FF2B5EF4-FFF2-40B4-BE49-F238E27FC236}">
                  <a16:creationId xmlns:a16="http://schemas.microsoft.com/office/drawing/2014/main" id="{E5E5D8C4-E1D0-4D43-B910-C6FA42367D95}"/>
                </a:ext>
              </a:extLst>
            </p:cNvPr>
            <p:cNvSpPr/>
            <p:nvPr/>
          </p:nvSpPr>
          <p:spPr>
            <a:xfrm>
              <a:off x="913387" y="2550388"/>
              <a:ext cx="2116564" cy="613977"/>
            </a:xfrm>
            <a:prstGeom prst="wedgeRoundRectCallout">
              <a:avLst>
                <a:gd name="adj1" fmla="val 64205"/>
                <a:gd name="adj2" fmla="val 30192"/>
                <a:gd name="adj3" fmla="val 16667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46800" rIns="0" rtlCol="0" anchor="ctr" anchorCtr="0"/>
            <a:lstStyle/>
            <a:p>
              <a:pPr algn="ctr">
                <a:spcBef>
                  <a:spcPts val="432"/>
                </a:spcBef>
              </a:pPr>
              <a:r>
                <a:rPr lang="en-US" sz="1400" u="sng" dirty="0">
                  <a:solidFill>
                    <a:schemeClr val="tx1"/>
                  </a:solidFill>
                  <a:latin typeface="Times New Roman"/>
                  <a:cs typeface="Times New Roman"/>
                </a:rPr>
                <a:t>Decimal</a:t>
              </a:r>
              <a:r>
                <a:rPr lang="en-US" sz="1400" dirty="0">
                  <a:solidFill>
                    <a:schemeClr val="tx1"/>
                  </a:solidFill>
                  <a:latin typeface="Times New Roman"/>
                  <a:cs typeface="Times New Roman"/>
                </a:rPr>
                <a:t> (base 10) system:</a:t>
              </a:r>
            </a:p>
            <a:p>
              <a:pPr algn="ctr">
                <a:spcBef>
                  <a:spcPts val="432"/>
                </a:spcBef>
              </a:pPr>
              <a:r>
                <a:rPr lang="en-US" sz="1400" dirty="0">
                  <a:solidFill>
                    <a:schemeClr val="tx1"/>
                  </a:solidFill>
                  <a:latin typeface="Times New Roman"/>
                  <a:cs typeface="Times New Roman"/>
                </a:rPr>
                <a:t>Human friendly</a:t>
              </a:r>
              <a:endParaRPr lang="en-US" sz="1400" dirty="0">
                <a:solidFill>
                  <a:schemeClr val="tx1"/>
                </a:solidFill>
                <a:latin typeface="Consolas"/>
                <a:cs typeface="Consolas"/>
              </a:endParaRPr>
            </a:p>
          </p:txBody>
        </p:sp>
        <p:sp>
          <p:nvSpPr>
            <p:cNvPr id="187" name="Rounded Rectangular Callout 186">
              <a:extLst>
                <a:ext uri="{FF2B5EF4-FFF2-40B4-BE49-F238E27FC236}">
                  <a16:creationId xmlns:a16="http://schemas.microsoft.com/office/drawing/2014/main" id="{9A264D85-F42F-4D43-AF61-26FFD1E7C142}"/>
                </a:ext>
              </a:extLst>
            </p:cNvPr>
            <p:cNvSpPr/>
            <p:nvPr/>
          </p:nvSpPr>
          <p:spPr>
            <a:xfrm>
              <a:off x="439170" y="4749591"/>
              <a:ext cx="1966125" cy="613977"/>
            </a:xfrm>
            <a:prstGeom prst="wedgeRoundRectCallout">
              <a:avLst>
                <a:gd name="adj1" fmla="val 64205"/>
                <a:gd name="adj2" fmla="val 30192"/>
                <a:gd name="adj3" fmla="val 16667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46800" rIns="0" rtlCol="0" anchor="ctr" anchorCtr="0"/>
            <a:lstStyle/>
            <a:p>
              <a:pPr algn="ctr">
                <a:spcBef>
                  <a:spcPts val="432"/>
                </a:spcBef>
              </a:pPr>
              <a:r>
                <a:rPr lang="en-US" sz="1400" u="sng" dirty="0">
                  <a:solidFill>
                    <a:schemeClr val="tx1"/>
                  </a:solidFill>
                  <a:latin typeface="Times New Roman"/>
                  <a:cs typeface="Times New Roman"/>
                </a:rPr>
                <a:t>Binary</a:t>
              </a:r>
              <a:r>
                <a:rPr lang="en-US" sz="1400" dirty="0">
                  <a:solidFill>
                    <a:schemeClr val="tx1"/>
                  </a:solidFill>
                  <a:latin typeface="Times New Roman"/>
                  <a:cs typeface="Times New Roman"/>
                </a:rPr>
                <a:t> (base 2) system:</a:t>
              </a:r>
            </a:p>
            <a:p>
              <a:pPr algn="ctr">
                <a:spcBef>
                  <a:spcPts val="432"/>
                </a:spcBef>
              </a:pPr>
              <a:r>
                <a:rPr lang="en-US" sz="1400" dirty="0">
                  <a:solidFill>
                    <a:schemeClr val="tx1"/>
                  </a:solidFill>
                  <a:latin typeface="Times New Roman"/>
                  <a:cs typeface="Times New Roman"/>
                </a:rPr>
                <a:t>Computer friendly</a:t>
              </a:r>
              <a:endParaRPr lang="en-US" sz="1400" dirty="0">
                <a:solidFill>
                  <a:schemeClr val="tx1"/>
                </a:solidFill>
                <a:latin typeface="Consolas"/>
                <a:cs typeface="Consola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97205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Box 43"/>
          <p:cNvSpPr txBox="1"/>
          <p:nvPr/>
        </p:nvSpPr>
        <p:spPr>
          <a:xfrm>
            <a:off x="838200" y="1160068"/>
            <a:ext cx="7571509" cy="453786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9525" lvl="1">
              <a:spcBef>
                <a:spcPts val="1200"/>
              </a:spcBef>
            </a:pPr>
            <a:r>
              <a:rPr lang="en-US" sz="1600" dirty="0">
                <a:latin typeface="Times New Roman"/>
                <a:cs typeface="Times New Roman"/>
              </a:rPr>
              <a:t>You are welcome to use this presentation, or any part of it, in Nand to Tetris courses,</a:t>
            </a:r>
            <a:br>
              <a:rPr lang="en-US" sz="1600" dirty="0">
                <a:latin typeface="Times New Roman"/>
                <a:cs typeface="Times New Roman"/>
              </a:rPr>
            </a:br>
            <a:r>
              <a:rPr lang="en-US" sz="1600" dirty="0">
                <a:latin typeface="Times New Roman"/>
                <a:cs typeface="Times New Roman"/>
              </a:rPr>
              <a:t>or in other courses, as you see fit.</a:t>
            </a:r>
          </a:p>
          <a:p>
            <a:pPr marL="9525" lvl="1">
              <a:spcBef>
                <a:spcPts val="1200"/>
              </a:spcBef>
            </a:pPr>
            <a:r>
              <a:rPr lang="en-US" sz="1600" dirty="0">
                <a:latin typeface="Times New Roman"/>
                <a:cs typeface="Times New Roman"/>
              </a:rPr>
              <a:t>Usage is free provided that it supports instruction in educational, non-profit settings.</a:t>
            </a:r>
          </a:p>
          <a:p>
            <a:pPr marL="9525" lvl="1">
              <a:spcBef>
                <a:spcPts val="1200"/>
              </a:spcBef>
            </a:pPr>
            <a:r>
              <a:rPr lang="en-US" sz="1600" dirty="0">
                <a:latin typeface="Times New Roman"/>
                <a:cs typeface="Times New Roman"/>
              </a:rPr>
              <a:t>You can use the slides as-is, or modify them as needed.</a:t>
            </a:r>
          </a:p>
          <a:p>
            <a:pPr marL="9525" lvl="1">
              <a:spcBef>
                <a:spcPts val="1200"/>
              </a:spcBef>
            </a:pPr>
            <a:r>
              <a:rPr lang="en-US" sz="1600" dirty="0">
                <a:latin typeface="Times New Roman"/>
                <a:cs typeface="Times New Roman"/>
              </a:rPr>
              <a:t>We’ll appreciate it if you will credit Nand to Tetris somewhere, and put a reference to </a:t>
            </a:r>
            <a:r>
              <a:rPr lang="en-US" sz="1600" dirty="0">
                <a:latin typeface="Times New Roman"/>
                <a:cs typeface="Times New Roman"/>
                <a:hlinkClick r:id="rId2"/>
              </a:rPr>
              <a:t>www.nand2tetris.org</a:t>
            </a:r>
            <a:endParaRPr lang="he-IL" sz="1600" dirty="0">
              <a:latin typeface="Times New Roman"/>
              <a:cs typeface="Times New Roman"/>
            </a:endParaRPr>
          </a:p>
          <a:p>
            <a:pPr marL="9525" lvl="1">
              <a:spcBef>
                <a:spcPts val="1200"/>
              </a:spcBef>
            </a:pPr>
            <a:r>
              <a:rPr lang="en-US" sz="1600" dirty="0">
                <a:latin typeface="Times New Roman"/>
                <a:cs typeface="Times New Roman"/>
              </a:rPr>
              <a:t>Happy teaching!</a:t>
            </a:r>
          </a:p>
          <a:p>
            <a:pPr marL="9525" lvl="1">
              <a:spcBef>
                <a:spcPts val="1200"/>
              </a:spcBef>
            </a:pPr>
            <a:r>
              <a:rPr lang="en-US" sz="1600" dirty="0">
                <a:latin typeface="Times New Roman"/>
                <a:cs typeface="Times New Roman"/>
              </a:rPr>
              <a:t>Shimon Schocken / Noam Nisan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dirty="0"/>
              <a:t>Usage Notice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6418371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and decimal systems</a:t>
            </a:r>
          </a:p>
        </p:txBody>
      </p:sp>
      <p:sp>
        <p:nvSpPr>
          <p:cNvPr id="88" name="Content Placeholder 2">
            <a:extLst>
              <a:ext uri="{FF2B5EF4-FFF2-40B4-BE49-F238E27FC236}">
                <a16:creationId xmlns:a16="http://schemas.microsoft.com/office/drawing/2014/main" id="{220EA085-DDF8-DA49-A40A-AFE8D256E632}"/>
              </a:ext>
            </a:extLst>
          </p:cNvPr>
          <p:cNvSpPr txBox="1">
            <a:spLocks/>
          </p:cNvSpPr>
          <p:nvPr/>
        </p:nvSpPr>
        <p:spPr>
          <a:xfrm>
            <a:off x="1194000" y="1301882"/>
            <a:ext cx="1331687" cy="53647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0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1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1 0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1 1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1 0 0 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1 0 1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1 1 0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1 1 1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1 0 0 0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1 0 0 1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1 0 1 0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1 0 1 1 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1 1 0 0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1 1 0 1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...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1C8E4284-E0D0-434A-AEC6-1A24D60581E3}"/>
              </a:ext>
            </a:extLst>
          </p:cNvPr>
          <p:cNvSpPr txBox="1">
            <a:spLocks/>
          </p:cNvSpPr>
          <p:nvPr/>
        </p:nvSpPr>
        <p:spPr>
          <a:xfrm>
            <a:off x="1194000" y="985483"/>
            <a:ext cx="1429092" cy="3982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u="sng" dirty="0"/>
              <a:t>Binary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24C2879-D742-CB47-8277-7779A20AB177}"/>
              </a:ext>
            </a:extLst>
          </p:cNvPr>
          <p:cNvGrpSpPr/>
          <p:nvPr/>
        </p:nvGrpSpPr>
        <p:grpSpPr>
          <a:xfrm>
            <a:off x="2188661" y="985483"/>
            <a:ext cx="1196514" cy="5681131"/>
            <a:chOff x="2188661" y="985483"/>
            <a:chExt cx="1196514" cy="5681131"/>
          </a:xfrm>
        </p:grpSpPr>
        <p:sp>
          <p:nvSpPr>
            <p:cNvPr id="22" name="Content Placeholder 2">
              <a:extLst>
                <a:ext uri="{FF2B5EF4-FFF2-40B4-BE49-F238E27FC236}">
                  <a16:creationId xmlns:a16="http://schemas.microsoft.com/office/drawing/2014/main" id="{97FFEF11-A706-6144-9009-54A3ED437FD1}"/>
                </a:ext>
              </a:extLst>
            </p:cNvPr>
            <p:cNvSpPr txBox="1">
              <a:spLocks/>
            </p:cNvSpPr>
            <p:nvPr/>
          </p:nvSpPr>
          <p:spPr>
            <a:xfrm>
              <a:off x="2343391" y="985483"/>
              <a:ext cx="1041784" cy="398241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1pPr>
              <a:lvl2pPr marL="717550" indent="-26035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SzPct val="50000"/>
                <a:buFont typeface="Wingdings" charset="2"/>
                <a:buChar char="q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1600" u="sng" dirty="0"/>
                <a:t>Decimal</a:t>
              </a:r>
            </a:p>
          </p:txBody>
        </p:sp>
        <p:sp>
          <p:nvSpPr>
            <p:cNvPr id="16" name="Content Placeholder 2">
              <a:extLst>
                <a:ext uri="{FF2B5EF4-FFF2-40B4-BE49-F238E27FC236}">
                  <a16:creationId xmlns:a16="http://schemas.microsoft.com/office/drawing/2014/main" id="{4D6ED9CF-1FF3-734D-9A92-5456DCC3B00B}"/>
                </a:ext>
              </a:extLst>
            </p:cNvPr>
            <p:cNvSpPr txBox="1">
              <a:spLocks/>
            </p:cNvSpPr>
            <p:nvPr/>
          </p:nvSpPr>
          <p:spPr>
            <a:xfrm>
              <a:off x="2188661" y="1301882"/>
              <a:ext cx="563594" cy="5364732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1pPr>
              <a:lvl2pPr marL="717550" indent="-26035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SzPct val="50000"/>
                <a:buFont typeface="Wingdings" charset="2"/>
                <a:buChar char="q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lnSpc>
                  <a:spcPct val="100000"/>
                </a:lnSpc>
                <a:spcBef>
                  <a:spcPts val="600"/>
                </a:spcBef>
                <a:buFont typeface="Arial" panose="020B0604020202020204" pitchFamily="34" charset="0"/>
                <a:buNone/>
              </a:pPr>
              <a:r>
                <a:rPr lang="en-US" sz="1800" dirty="0">
                  <a:solidFill>
                    <a:srgbClr val="253FA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800" dirty="0">
                  <a:solidFill>
                    <a:srgbClr val="253FAB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</a:p>
            <a:p>
              <a:pPr marL="0" indent="0" algn="r">
                <a:lnSpc>
                  <a:spcPct val="100000"/>
                </a:lnSpc>
                <a:spcBef>
                  <a:spcPts val="600"/>
                </a:spcBef>
                <a:buFont typeface="Arial" panose="020B0604020202020204" pitchFamily="34" charset="0"/>
                <a:buNone/>
              </a:pPr>
              <a:r>
                <a:rPr lang="en-US" sz="1800" dirty="0">
                  <a:solidFill>
                    <a:srgbClr val="253FAB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1</a:t>
              </a:r>
            </a:p>
            <a:p>
              <a:pPr marL="0" indent="0" algn="r">
                <a:lnSpc>
                  <a:spcPct val="100000"/>
                </a:lnSpc>
                <a:spcBef>
                  <a:spcPts val="600"/>
                </a:spcBef>
                <a:buFont typeface="Arial" panose="020B0604020202020204" pitchFamily="34" charset="0"/>
                <a:buNone/>
              </a:pPr>
              <a:r>
                <a:rPr lang="en-US" sz="1800" dirty="0">
                  <a:solidFill>
                    <a:srgbClr val="253FAB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2</a:t>
              </a:r>
            </a:p>
            <a:p>
              <a:pPr marL="0" indent="0" algn="r">
                <a:lnSpc>
                  <a:spcPct val="100000"/>
                </a:lnSpc>
                <a:spcBef>
                  <a:spcPts val="600"/>
                </a:spcBef>
                <a:buFont typeface="Arial" panose="020B0604020202020204" pitchFamily="34" charset="0"/>
                <a:buNone/>
              </a:pPr>
              <a:r>
                <a:rPr lang="en-US" sz="1800" dirty="0">
                  <a:solidFill>
                    <a:srgbClr val="253FAB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3</a:t>
              </a:r>
            </a:p>
            <a:p>
              <a:pPr marL="0" indent="0" algn="r">
                <a:lnSpc>
                  <a:spcPct val="100000"/>
                </a:lnSpc>
                <a:spcBef>
                  <a:spcPts val="600"/>
                </a:spcBef>
                <a:buFont typeface="Arial" panose="020B0604020202020204" pitchFamily="34" charset="0"/>
                <a:buNone/>
              </a:pPr>
              <a:r>
                <a:rPr lang="en-US" sz="1800" dirty="0">
                  <a:solidFill>
                    <a:srgbClr val="253FAB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4 </a:t>
              </a:r>
            </a:p>
            <a:p>
              <a:pPr marL="0" indent="0" algn="r">
                <a:lnSpc>
                  <a:spcPct val="100000"/>
                </a:lnSpc>
                <a:spcBef>
                  <a:spcPts val="600"/>
                </a:spcBef>
                <a:buFont typeface="Arial" panose="020B0604020202020204" pitchFamily="34" charset="0"/>
                <a:buNone/>
              </a:pPr>
              <a:r>
                <a:rPr lang="en-US" sz="1800" dirty="0">
                  <a:solidFill>
                    <a:srgbClr val="253FAB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5</a:t>
              </a:r>
            </a:p>
            <a:p>
              <a:pPr marL="0" indent="0" algn="r">
                <a:lnSpc>
                  <a:spcPct val="100000"/>
                </a:lnSpc>
                <a:spcBef>
                  <a:spcPts val="600"/>
                </a:spcBef>
                <a:buFont typeface="Arial" panose="020B0604020202020204" pitchFamily="34" charset="0"/>
                <a:buNone/>
              </a:pPr>
              <a:r>
                <a:rPr lang="en-US" sz="1800" dirty="0">
                  <a:solidFill>
                    <a:srgbClr val="253FAB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6</a:t>
              </a:r>
            </a:p>
            <a:p>
              <a:pPr marL="0" indent="0" algn="r">
                <a:lnSpc>
                  <a:spcPct val="100000"/>
                </a:lnSpc>
                <a:spcBef>
                  <a:spcPts val="600"/>
                </a:spcBef>
                <a:buFont typeface="Arial" panose="020B0604020202020204" pitchFamily="34" charset="0"/>
                <a:buNone/>
              </a:pPr>
              <a:r>
                <a:rPr lang="en-US" sz="1800" dirty="0">
                  <a:solidFill>
                    <a:srgbClr val="253FAB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7</a:t>
              </a:r>
            </a:p>
            <a:p>
              <a:pPr marL="0" indent="0" algn="r">
                <a:lnSpc>
                  <a:spcPct val="100000"/>
                </a:lnSpc>
                <a:spcBef>
                  <a:spcPts val="600"/>
                </a:spcBef>
                <a:buFont typeface="Arial" panose="020B0604020202020204" pitchFamily="34" charset="0"/>
                <a:buNone/>
              </a:pPr>
              <a:r>
                <a:rPr lang="en-US" sz="1800" dirty="0">
                  <a:solidFill>
                    <a:srgbClr val="253FAB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8</a:t>
              </a:r>
            </a:p>
            <a:p>
              <a:pPr marL="0" indent="0" algn="r">
                <a:lnSpc>
                  <a:spcPct val="100000"/>
                </a:lnSpc>
                <a:spcBef>
                  <a:spcPts val="600"/>
                </a:spcBef>
                <a:buFont typeface="Arial" panose="020B0604020202020204" pitchFamily="34" charset="0"/>
                <a:buNone/>
              </a:pPr>
              <a:r>
                <a:rPr lang="en-US" sz="1800" dirty="0">
                  <a:solidFill>
                    <a:srgbClr val="253FAB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9</a:t>
              </a:r>
            </a:p>
            <a:p>
              <a:pPr marL="0" indent="0" algn="r">
                <a:lnSpc>
                  <a:spcPct val="100000"/>
                </a:lnSpc>
                <a:spcBef>
                  <a:spcPts val="600"/>
                </a:spcBef>
                <a:buFont typeface="Arial" panose="020B0604020202020204" pitchFamily="34" charset="0"/>
                <a:buNone/>
              </a:pPr>
              <a:r>
                <a:rPr lang="en-US" sz="1800" dirty="0">
                  <a:solidFill>
                    <a:srgbClr val="253FAB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10</a:t>
              </a:r>
            </a:p>
            <a:p>
              <a:pPr marL="0" indent="0" algn="r">
                <a:lnSpc>
                  <a:spcPct val="100000"/>
                </a:lnSpc>
                <a:spcBef>
                  <a:spcPts val="600"/>
                </a:spcBef>
                <a:buFont typeface="Arial" panose="020B0604020202020204" pitchFamily="34" charset="0"/>
                <a:buNone/>
              </a:pPr>
              <a:r>
                <a:rPr lang="en-US" sz="1800" dirty="0">
                  <a:solidFill>
                    <a:srgbClr val="253FAB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11 </a:t>
              </a:r>
            </a:p>
            <a:p>
              <a:pPr marL="0" indent="0" algn="r">
                <a:lnSpc>
                  <a:spcPct val="100000"/>
                </a:lnSpc>
                <a:spcBef>
                  <a:spcPts val="600"/>
                </a:spcBef>
                <a:buFont typeface="Arial" panose="020B0604020202020204" pitchFamily="34" charset="0"/>
                <a:buNone/>
              </a:pPr>
              <a:r>
                <a:rPr lang="en-US" sz="1800" dirty="0">
                  <a:solidFill>
                    <a:srgbClr val="253FAB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12</a:t>
              </a:r>
            </a:p>
            <a:p>
              <a:pPr marL="0" indent="0" algn="r">
                <a:lnSpc>
                  <a:spcPct val="100000"/>
                </a:lnSpc>
                <a:spcBef>
                  <a:spcPts val="600"/>
                </a:spcBef>
                <a:buFont typeface="Arial" panose="020B0604020202020204" pitchFamily="34" charset="0"/>
                <a:buNone/>
              </a:pPr>
              <a:r>
                <a:rPr lang="en-US" sz="1800" dirty="0">
                  <a:solidFill>
                    <a:srgbClr val="253FAB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13</a:t>
              </a:r>
            </a:p>
            <a:p>
              <a:pPr marL="0" indent="0" algn="r">
                <a:lnSpc>
                  <a:spcPct val="100000"/>
                </a:lnSpc>
                <a:spcBef>
                  <a:spcPts val="200"/>
                </a:spcBef>
                <a:buFont typeface="Arial" panose="020B0604020202020204" pitchFamily="34" charset="0"/>
                <a:buNone/>
              </a:pPr>
              <a:r>
                <a:rPr lang="en-US" sz="1600" dirty="0">
                  <a:solidFill>
                    <a:srgbClr val="253FA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...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600143C8-6364-4346-B910-D41FB8212519}"/>
              </a:ext>
            </a:extLst>
          </p:cNvPr>
          <p:cNvSpPr txBox="1"/>
          <p:nvPr/>
        </p:nvSpPr>
        <p:spPr>
          <a:xfrm>
            <a:off x="3385175" y="2761284"/>
            <a:ext cx="5635995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  <a:buSzPct val="100000"/>
              <a:defRPr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Humans are used to enter and view numbers in base 10;</a:t>
            </a:r>
          </a:p>
          <a:p>
            <a:pPr>
              <a:spcBef>
                <a:spcPts val="1200"/>
              </a:spcBef>
              <a:buSzPct val="100000"/>
              <a:defRPr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Computers represent and process numbers in base 2;</a:t>
            </a:r>
          </a:p>
          <a:p>
            <a:pPr>
              <a:spcBef>
                <a:spcPts val="1200"/>
              </a:spcBef>
              <a:buSzPct val="100000"/>
              <a:defRPr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Therefore, we need efficient algorithms for converting from one base to the other.</a:t>
            </a:r>
          </a:p>
        </p:txBody>
      </p:sp>
    </p:spTree>
    <p:extLst>
      <p:ext uri="{BB962C8B-B14F-4D97-AF65-F5344CB8AC3E}">
        <p14:creationId xmlns:p14="http://schemas.microsoft.com/office/powerpoint/2010/main" val="20154307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Decimal       binary conversions</a:t>
            </a:r>
          </a:p>
        </p:txBody>
      </p:sp>
      <p:sp>
        <p:nvSpPr>
          <p:cNvPr id="3" name="Left-Right Arrow 2">
            <a:extLst>
              <a:ext uri="{FF2B5EF4-FFF2-40B4-BE49-F238E27FC236}">
                <a16:creationId xmlns:a16="http://schemas.microsoft.com/office/drawing/2014/main" id="{1B143992-A185-D44D-84BC-6621A64C04B7}"/>
              </a:ext>
            </a:extLst>
          </p:cNvPr>
          <p:cNvSpPr/>
          <p:nvPr/>
        </p:nvSpPr>
        <p:spPr>
          <a:xfrm>
            <a:off x="2206789" y="485726"/>
            <a:ext cx="451945" cy="220717"/>
          </a:xfrm>
          <a:prstGeom prst="leftRightArrow">
            <a:avLst>
              <a:gd name="adj1" fmla="val 41502"/>
              <a:gd name="adj2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33670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Decimal       binary conversions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B26123C-2181-C44A-8187-19349C36F035}"/>
              </a:ext>
            </a:extLst>
          </p:cNvPr>
          <p:cNvSpPr/>
          <p:nvPr/>
        </p:nvSpPr>
        <p:spPr>
          <a:xfrm>
            <a:off x="4130249" y="1717126"/>
            <a:ext cx="1436018" cy="307777"/>
          </a:xfrm>
          <a:prstGeom prst="rect">
            <a:avLst/>
          </a:prstGeom>
          <a:ln w="19050">
            <a:noFill/>
          </a:ln>
        </p:spPr>
        <p:txBody>
          <a:bodyPr wrap="square">
            <a:spAutoFit/>
          </a:bodyPr>
          <a:lstStyle/>
          <a:p>
            <a:r>
              <a:rPr lang="en-US" sz="1200" spc="71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543210</a:t>
            </a:r>
            <a:r>
              <a:rPr lang="en-US" sz="1400" spc="71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39BDDCF-19EA-2E43-8695-6B4EF38EE0E2}"/>
              </a:ext>
            </a:extLst>
          </p:cNvPr>
          <p:cNvGrpSpPr/>
          <p:nvPr/>
        </p:nvGrpSpPr>
        <p:grpSpPr>
          <a:xfrm>
            <a:off x="2523241" y="2700467"/>
            <a:ext cx="4213707" cy="973967"/>
            <a:chOff x="2566785" y="3348864"/>
            <a:chExt cx="4213707" cy="973967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81239B51-C3FF-5B47-AED6-9B88A8100706}"/>
                </a:ext>
              </a:extLst>
            </p:cNvPr>
            <p:cNvGrpSpPr/>
            <p:nvPr/>
          </p:nvGrpSpPr>
          <p:grpSpPr>
            <a:xfrm>
              <a:off x="3253743" y="3912211"/>
              <a:ext cx="3005380" cy="410620"/>
              <a:chOff x="3253743" y="3308707"/>
              <a:chExt cx="3005380" cy="410620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D81FD06-D7C5-2049-B806-BB33AB0A1440}"/>
                  </a:ext>
                </a:extLst>
              </p:cNvPr>
              <p:cNvSpPr/>
              <p:nvPr/>
            </p:nvSpPr>
            <p:spPr>
              <a:xfrm>
                <a:off x="3253743" y="3308707"/>
                <a:ext cx="3005380" cy="400110"/>
              </a:xfrm>
              <a:prstGeom prst="rect">
                <a:avLst/>
              </a:prstGeom>
              <a:ln w="19050">
                <a:noFill/>
              </a:ln>
            </p:spPr>
            <p:txBody>
              <a:bodyPr wrap="square">
                <a:spAutoFit/>
              </a:bodyPr>
              <a:lstStyle/>
              <a:p>
                <a:r>
                  <a:rPr lang="en-US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binary 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endParaRPr lang="en-US" sz="2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643A548F-B929-B04B-9F76-AA06EB16626A}"/>
                  </a:ext>
                </a:extLst>
              </p:cNvPr>
              <p:cNvSpPr/>
              <p:nvPr/>
            </p:nvSpPr>
            <p:spPr>
              <a:xfrm>
                <a:off x="4107713" y="3319217"/>
                <a:ext cx="2020030" cy="400110"/>
              </a:xfrm>
              <a:prstGeom prst="rect">
                <a:avLst/>
              </a:prstGeom>
              <a:ln w="19050">
                <a:noFill/>
              </a:ln>
            </p:spPr>
            <p:txBody>
              <a:bodyPr wrap="square">
                <a:spAutoFit/>
              </a:bodyPr>
              <a:lstStyle/>
              <a:p>
                <a:r>
                  <a:rPr lang="en-US" sz="2000" spc="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53</a:t>
                </a:r>
                <a:r>
                  <a:rPr lang="en-US" sz="16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en-US" sz="1600" spc="5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r>
                  <a:rPr lang="en-US" sz="2000" spc="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= </a:t>
                </a:r>
              </a:p>
            </p:txBody>
          </p:sp>
        </p:grp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6412C46D-0579-5946-9FCE-5D2B581549E0}"/>
                </a:ext>
              </a:extLst>
            </p:cNvPr>
            <p:cNvSpPr/>
            <p:nvPr/>
          </p:nvSpPr>
          <p:spPr>
            <a:xfrm>
              <a:off x="2566785" y="3348864"/>
              <a:ext cx="4213707" cy="400110"/>
            </a:xfrm>
            <a:prstGeom prst="rect">
              <a:avLst/>
            </a:prstGeom>
            <a:ln w="19050">
              <a:noFill/>
            </a:ln>
          </p:spPr>
          <p:txBody>
            <a:bodyPr wrap="square">
              <a:spAutoFit/>
            </a:bodyPr>
            <a:lstStyle/>
            <a:p>
              <a:r>
                <a:rPr lang="en-US" sz="2000" u="sng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Decimal to binary</a:t>
              </a:r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: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F6100CEB-4990-E441-9DF4-0EBECD64EBFD}"/>
              </a:ext>
            </a:extLst>
          </p:cNvPr>
          <p:cNvGrpSpPr/>
          <p:nvPr/>
        </p:nvGrpSpPr>
        <p:grpSpPr>
          <a:xfrm>
            <a:off x="2510625" y="1293259"/>
            <a:ext cx="3655424" cy="1006023"/>
            <a:chOff x="2603699" y="2076081"/>
            <a:chExt cx="3655424" cy="1006023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A848FA23-D9CC-AA46-AAFB-B82AB29A81EF}"/>
                </a:ext>
              </a:extLst>
            </p:cNvPr>
            <p:cNvGrpSpPr/>
            <p:nvPr/>
          </p:nvGrpSpPr>
          <p:grpSpPr>
            <a:xfrm>
              <a:off x="3253743" y="2660114"/>
              <a:ext cx="3005380" cy="421990"/>
              <a:chOff x="3253743" y="1782290"/>
              <a:chExt cx="3005380" cy="42199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Rectangle 31">
                    <a:extLst>
                      <a:ext uri="{FF2B5EF4-FFF2-40B4-BE49-F238E27FC236}">
                        <a16:creationId xmlns:a16="http://schemas.microsoft.com/office/drawing/2014/main" id="{37924D7A-B324-804C-BB5E-0C6A63528532}"/>
                      </a:ext>
                    </a:extLst>
                  </p:cNvPr>
                  <p:cNvSpPr/>
                  <p:nvPr/>
                </p:nvSpPr>
                <p:spPr>
                  <a:xfrm>
                    <a:off x="5478553" y="1782290"/>
                    <a:ext cx="337614" cy="403637"/>
                  </a:xfrm>
                  <a:prstGeom prst="rect">
                    <a:avLst/>
                  </a:prstGeom>
                  <a:ln w="19050">
                    <a:noFill/>
                  </a:ln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</m:oMath>
                      </m:oMathPara>
                    </a14:m>
                    <a:endParaRPr lang="en-US" sz="24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32" name="Rectangle 31">
                    <a:extLst>
                      <a:ext uri="{FF2B5EF4-FFF2-40B4-BE49-F238E27FC236}">
                        <a16:creationId xmlns:a16="http://schemas.microsoft.com/office/drawing/2014/main" id="{37924D7A-B324-804C-BB5E-0C6A63528532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478553" y="1782290"/>
                    <a:ext cx="337614" cy="403637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  <a:ln w="19050"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AB57323F-AA41-204B-A784-0B2D89D512BF}"/>
                  </a:ext>
                </a:extLst>
              </p:cNvPr>
              <p:cNvGrpSpPr/>
              <p:nvPr/>
            </p:nvGrpSpPr>
            <p:grpSpPr>
              <a:xfrm>
                <a:off x="3253743" y="1789909"/>
                <a:ext cx="3005380" cy="414371"/>
                <a:chOff x="3253743" y="1789909"/>
                <a:chExt cx="3005380" cy="414371"/>
              </a:xfrm>
            </p:grpSpPr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96D74BC0-BFFF-DC49-91C7-CFE2EE4A14A9}"/>
                    </a:ext>
                  </a:extLst>
                </p:cNvPr>
                <p:cNvSpPr/>
                <p:nvPr/>
              </p:nvSpPr>
              <p:spPr>
                <a:xfrm>
                  <a:off x="3253743" y="1794825"/>
                  <a:ext cx="3005380" cy="400110"/>
                </a:xfrm>
                <a:prstGeom prst="rect">
                  <a:avLst/>
                </a:prstGeom>
                <a:ln w="19050"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r>
                    <a:rPr lang="en-US" sz="2000" i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decimal </a:t>
                  </a:r>
                  <a:r>
                    <a:rPr lang="en-US" sz="2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(</a:t>
                  </a:r>
                  <a:endPara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2B22AC93-2D04-AB42-B475-27DA79DEC922}"/>
                    </a:ext>
                  </a:extLst>
                </p:cNvPr>
                <p:cNvSpPr/>
                <p:nvPr/>
              </p:nvSpPr>
              <p:spPr>
                <a:xfrm>
                  <a:off x="4216507" y="1804170"/>
                  <a:ext cx="1404488" cy="400110"/>
                </a:xfrm>
                <a:prstGeom prst="rect">
                  <a:avLst/>
                </a:prstGeom>
                <a:ln w="19050"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r>
                    <a:rPr lang="en-US" sz="2000" spc="200" dirty="0">
                      <a:latin typeface="Consolas" panose="020B0609020204030204" pitchFamily="49" charset="0"/>
                      <a:cs typeface="Consolas" panose="020B0609020204030204" pitchFamily="49" charset="0"/>
                    </a:rPr>
                    <a:t>11010</a:t>
                  </a:r>
                  <a:r>
                    <a:rPr lang="en-US" sz="2000" spc="100" dirty="0">
                      <a:latin typeface="Consolas" panose="020B0609020204030204" pitchFamily="49" charset="0"/>
                      <a:cs typeface="Consolas" panose="020B0609020204030204" pitchFamily="49" charset="0"/>
                    </a:rPr>
                    <a:t>1</a:t>
                  </a:r>
                  <a:r>
                    <a:rPr lang="en-US" spc="200" baseline="-25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2</a:t>
                  </a:r>
                  <a:r>
                    <a:rPr lang="en-US" sz="2000" spc="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</a:p>
              </p:txBody>
            </p:sp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9F4CE352-4489-9549-8052-D898E7F47CB4}"/>
                    </a:ext>
                  </a:extLst>
                </p:cNvPr>
                <p:cNvSpPr/>
                <p:nvPr/>
              </p:nvSpPr>
              <p:spPr>
                <a:xfrm>
                  <a:off x="5310058" y="1789909"/>
                  <a:ext cx="409817" cy="400110"/>
                </a:xfrm>
                <a:prstGeom prst="rect">
                  <a:avLst/>
                </a:prstGeom>
                <a:ln w="19050"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r>
                    <a:rPr lang="he-IL" sz="2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(</a:t>
                  </a:r>
                  <a:endParaRPr lang="en-US" sz="2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</p:grp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C21DEFB5-AE0F-914D-941A-FC30D2B76138}"/>
                </a:ext>
              </a:extLst>
            </p:cNvPr>
            <p:cNvSpPr/>
            <p:nvPr/>
          </p:nvSpPr>
          <p:spPr>
            <a:xfrm>
              <a:off x="2603699" y="2076081"/>
              <a:ext cx="3463222" cy="400110"/>
            </a:xfrm>
            <a:prstGeom prst="rect">
              <a:avLst/>
            </a:prstGeom>
            <a:ln w="19050">
              <a:noFill/>
            </a:ln>
          </p:spPr>
          <p:txBody>
            <a:bodyPr wrap="square">
              <a:spAutoFit/>
            </a:bodyPr>
            <a:lstStyle/>
            <a:p>
              <a:r>
                <a:rPr lang="en-US" sz="2000" u="sng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Binary to decimal:</a:t>
              </a:r>
              <a:endParaRPr 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" name="Left-Right Arrow 2">
            <a:extLst>
              <a:ext uri="{FF2B5EF4-FFF2-40B4-BE49-F238E27FC236}">
                <a16:creationId xmlns:a16="http://schemas.microsoft.com/office/drawing/2014/main" id="{1B143992-A185-D44D-84BC-6621A64C04B7}"/>
              </a:ext>
            </a:extLst>
          </p:cNvPr>
          <p:cNvSpPr/>
          <p:nvPr/>
        </p:nvSpPr>
        <p:spPr>
          <a:xfrm>
            <a:off x="2206789" y="485726"/>
            <a:ext cx="451945" cy="220717"/>
          </a:xfrm>
          <a:prstGeom prst="leftRightArrow">
            <a:avLst>
              <a:gd name="adj1" fmla="val 41502"/>
              <a:gd name="adj2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375F00D-6444-2D4B-BF8A-3A97D7E68157}"/>
              </a:ext>
            </a:extLst>
          </p:cNvPr>
          <p:cNvGrpSpPr/>
          <p:nvPr/>
        </p:nvGrpSpPr>
        <p:grpSpPr>
          <a:xfrm>
            <a:off x="5486962" y="1862065"/>
            <a:ext cx="3206608" cy="410935"/>
            <a:chOff x="5580036" y="2644887"/>
            <a:chExt cx="3206608" cy="41093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BA14A6DC-F982-2149-A1B9-8139578E37A6}"/>
                    </a:ext>
                  </a:extLst>
                </p:cNvPr>
                <p:cNvSpPr/>
                <p:nvPr/>
              </p:nvSpPr>
              <p:spPr>
                <a:xfrm>
                  <a:off x="5580036" y="2652185"/>
                  <a:ext cx="727233" cy="403637"/>
                </a:xfrm>
                <a:prstGeom prst="rect">
                  <a:avLst/>
                </a:prstGeom>
                <a:ln w="19050"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r>
                              <a:rPr lang="en-US" sz="20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20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sup>
                        </m:sSup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BA14A6DC-F982-2149-A1B9-8139578E37A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80036" y="2652185"/>
                  <a:ext cx="727233" cy="403637"/>
                </a:xfrm>
                <a:prstGeom prst="rect">
                  <a:avLst/>
                </a:prstGeom>
                <a:blipFill>
                  <a:blip r:embed="rId9"/>
                  <a:stretch>
                    <a:fillRect b="-18182"/>
                  </a:stretch>
                </a:blipFill>
                <a:ln w="19050">
                  <a:noFill/>
                </a:ln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Rectangle 45">
                  <a:extLst>
                    <a:ext uri="{FF2B5EF4-FFF2-40B4-BE49-F238E27FC236}">
                      <a16:creationId xmlns:a16="http://schemas.microsoft.com/office/drawing/2014/main" id="{0599353D-1C6E-2744-9058-CE19E202D2F0}"/>
                    </a:ext>
                  </a:extLst>
                </p:cNvPr>
                <p:cNvSpPr/>
                <p:nvPr/>
              </p:nvSpPr>
              <p:spPr>
                <a:xfrm>
                  <a:off x="6107546" y="2648415"/>
                  <a:ext cx="720025" cy="400110"/>
                </a:xfrm>
                <a:prstGeom prst="rect">
                  <a:avLst/>
                </a:prstGeom>
                <a:ln w="19050"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20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46" name="Rectangle 45">
                  <a:extLst>
                    <a:ext uri="{FF2B5EF4-FFF2-40B4-BE49-F238E27FC236}">
                      <a16:creationId xmlns:a16="http://schemas.microsoft.com/office/drawing/2014/main" id="{0599353D-1C6E-2744-9058-CE19E202D2F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07546" y="2648415"/>
                  <a:ext cx="720025" cy="400110"/>
                </a:xfrm>
                <a:prstGeom prst="rect">
                  <a:avLst/>
                </a:prstGeom>
                <a:blipFill>
                  <a:blip r:embed="rId10"/>
                  <a:stretch>
                    <a:fillRect b="-18182"/>
                  </a:stretch>
                </a:blipFill>
                <a:ln w="19050">
                  <a:noFill/>
                </a:ln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B8CC276D-98C8-C34D-9D75-340CE9B7629C}"/>
                    </a:ext>
                  </a:extLst>
                </p:cNvPr>
                <p:cNvSpPr/>
                <p:nvPr/>
              </p:nvSpPr>
              <p:spPr>
                <a:xfrm>
                  <a:off x="6707730" y="2644887"/>
                  <a:ext cx="581966" cy="403637"/>
                </a:xfrm>
                <a:prstGeom prst="rect">
                  <a:avLst/>
                </a:prstGeom>
                <a:ln w="19050"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20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B8CC276D-98C8-C34D-9D75-340CE9B7629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07730" y="2644887"/>
                  <a:ext cx="581966" cy="403637"/>
                </a:xfrm>
                <a:prstGeom prst="rect">
                  <a:avLst/>
                </a:prstGeom>
                <a:blipFill>
                  <a:blip r:embed="rId11"/>
                  <a:stretch>
                    <a:fillRect r="-2128"/>
                  </a:stretch>
                </a:blipFill>
                <a:ln w="19050">
                  <a:noFill/>
                </a:ln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Rectangle 49">
                  <a:extLst>
                    <a:ext uri="{FF2B5EF4-FFF2-40B4-BE49-F238E27FC236}">
                      <a16:creationId xmlns:a16="http://schemas.microsoft.com/office/drawing/2014/main" id="{793030B7-812C-1444-9196-BCE96BDD7E94}"/>
                    </a:ext>
                  </a:extLst>
                </p:cNvPr>
                <p:cNvSpPr/>
                <p:nvPr/>
              </p:nvSpPr>
              <p:spPr>
                <a:xfrm>
                  <a:off x="6960694" y="2646651"/>
                  <a:ext cx="1159687" cy="403637"/>
                </a:xfrm>
                <a:prstGeom prst="rect">
                  <a:avLst/>
                </a:prstGeom>
                <a:ln w="19050"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20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p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50" name="Rectangle 49">
                  <a:extLst>
                    <a:ext uri="{FF2B5EF4-FFF2-40B4-BE49-F238E27FC236}">
                      <a16:creationId xmlns:a16="http://schemas.microsoft.com/office/drawing/2014/main" id="{793030B7-812C-1444-9196-BCE96BDD7E9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60694" y="2646651"/>
                  <a:ext cx="1159687" cy="403637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 w="19050">
                  <a:noFill/>
                </a:ln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Rectangle 50">
                  <a:extLst>
                    <a:ext uri="{FF2B5EF4-FFF2-40B4-BE49-F238E27FC236}">
                      <a16:creationId xmlns:a16="http://schemas.microsoft.com/office/drawing/2014/main" id="{B8BD5016-5F1B-4B47-9780-4AA29D6E725A}"/>
                    </a:ext>
                  </a:extLst>
                </p:cNvPr>
                <p:cNvSpPr/>
                <p:nvPr/>
              </p:nvSpPr>
              <p:spPr>
                <a:xfrm>
                  <a:off x="7731963" y="2649416"/>
                  <a:ext cx="1054681" cy="400110"/>
                </a:xfrm>
                <a:prstGeom prst="rect">
                  <a:avLst/>
                </a:prstGeom>
                <a:ln w="19050">
                  <a:noFill/>
                </a:ln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a14:m>
                  <a:r>
                    <a:rPr lang="he-IL" sz="20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2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5</a:t>
                  </a:r>
                  <a:r>
                    <a:rPr lang="en-US" sz="2000" spc="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3</a:t>
                  </a:r>
                  <a:r>
                    <a:rPr lang="en-US" sz="2000" baseline="-25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1</a:t>
                  </a:r>
                  <a:r>
                    <a:rPr lang="en-US" sz="2000" spc="500" baseline="-25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0</a:t>
                  </a:r>
                  <a:endParaRPr lang="en-US" sz="2000" dirty="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51" name="Rectangle 50">
                  <a:extLst>
                    <a:ext uri="{FF2B5EF4-FFF2-40B4-BE49-F238E27FC236}">
                      <a16:creationId xmlns:a16="http://schemas.microsoft.com/office/drawing/2014/main" id="{B8BD5016-5F1B-4B47-9780-4AA29D6E725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31963" y="2649416"/>
                  <a:ext cx="1054681" cy="400110"/>
                </a:xfrm>
                <a:prstGeom prst="rect">
                  <a:avLst/>
                </a:prstGeom>
                <a:blipFill>
                  <a:blip r:embed="rId13"/>
                  <a:stretch>
                    <a:fillRect t="-6061" b="-24242"/>
                  </a:stretch>
                </a:blipFill>
                <a:ln w="19050">
                  <a:noFill/>
                </a:ln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95" name="Content Placeholder 2">
            <a:extLst>
              <a:ext uri="{FF2B5EF4-FFF2-40B4-BE49-F238E27FC236}">
                <a16:creationId xmlns:a16="http://schemas.microsoft.com/office/drawing/2014/main" id="{33D20D46-6221-CE40-807F-7F23942EDF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0319" y="1242628"/>
            <a:ext cx="1238709" cy="3873654"/>
          </a:xfrm>
          <a:solidFill>
            <a:schemeClr val="bg1"/>
          </a:solidFill>
          <a:ln>
            <a:noFill/>
          </a:ln>
          <a:effectLst/>
        </p:spPr>
        <p:txBody>
          <a:bodyPr lIns="180000" tIns="108000">
            <a:noAutofit/>
          </a:bodyPr>
          <a:lstStyle/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16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=       1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16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=       2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16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=       4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he-IL" sz="16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=       8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he-IL" sz="16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=     </a:t>
            </a:r>
            <a:r>
              <a:rPr lang="he-IL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16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16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=     32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16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=     64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16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=    128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16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=    256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16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=    512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16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 1024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. .</a:t>
            </a:r>
            <a:endParaRPr lang="he-IL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E1648682-1161-2B4C-B8C7-E27A7109A8CF}"/>
              </a:ext>
            </a:extLst>
          </p:cNvPr>
          <p:cNvSpPr/>
          <p:nvPr/>
        </p:nvSpPr>
        <p:spPr>
          <a:xfrm>
            <a:off x="816428" y="904073"/>
            <a:ext cx="3280399" cy="338554"/>
          </a:xfrm>
          <a:prstGeom prst="rect">
            <a:avLst/>
          </a:prstGeom>
          <a:ln w="19050">
            <a:noFill/>
          </a:ln>
        </p:spPr>
        <p:txBody>
          <a:bodyPr wrap="square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Powers of 2: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(aids in calculations)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C9B5F10-0EC2-5546-BF33-01051D08A8F9}"/>
              </a:ext>
            </a:extLst>
          </p:cNvPr>
          <p:cNvGrpSpPr/>
          <p:nvPr/>
        </p:nvGrpSpPr>
        <p:grpSpPr>
          <a:xfrm>
            <a:off x="4782860" y="3124369"/>
            <a:ext cx="4209600" cy="565381"/>
            <a:chOff x="4826404" y="3772766"/>
            <a:chExt cx="4209600" cy="565381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439B59B2-78D9-1245-B84D-6F811D98DD71}"/>
                </a:ext>
              </a:extLst>
            </p:cNvPr>
            <p:cNvGrpSpPr/>
            <p:nvPr/>
          </p:nvGrpSpPr>
          <p:grpSpPr>
            <a:xfrm>
              <a:off x="7004343" y="3772766"/>
              <a:ext cx="2031661" cy="565381"/>
              <a:chOff x="7004343" y="3772766"/>
              <a:chExt cx="2031661" cy="565381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6EBBA83F-C6F7-714E-AF42-43D081AC3C4F}"/>
                  </a:ext>
                </a:extLst>
              </p:cNvPr>
              <p:cNvSpPr/>
              <p:nvPr/>
            </p:nvSpPr>
            <p:spPr>
              <a:xfrm>
                <a:off x="7313623" y="3934509"/>
                <a:ext cx="1699017" cy="400110"/>
              </a:xfrm>
              <a:prstGeom prst="rect">
                <a:avLst/>
              </a:prstGeom>
              <a:ln w="19050">
                <a:noFill/>
              </a:ln>
            </p:spPr>
            <p:txBody>
              <a:bodyPr wrap="square">
                <a:spAutoFit/>
              </a:bodyPr>
              <a:lstStyle/>
              <a:p>
                <a:r>
                  <a:rPr lang="en-US" sz="2000" spc="2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11010</a:t>
                </a:r>
                <a:r>
                  <a:rPr lang="en-US" sz="2000" spc="1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1</a:t>
                </a:r>
                <a:r>
                  <a:rPr lang="en-US" sz="2000" spc="2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endParaRPr lang="en-US" sz="2000" spc="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C1570B8E-6BDF-CF47-B5F4-539EE335D1AA}"/>
                  </a:ext>
                </a:extLst>
              </p:cNvPr>
              <p:cNvGrpSpPr/>
              <p:nvPr/>
            </p:nvGrpSpPr>
            <p:grpSpPr>
              <a:xfrm>
                <a:off x="7004343" y="3772766"/>
                <a:ext cx="2031661" cy="565381"/>
                <a:chOff x="6897632" y="3132809"/>
                <a:chExt cx="2031661" cy="565381"/>
              </a:xfrm>
            </p:grpSpPr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238F8B01-08EE-F647-9E26-B40CE7C090C4}"/>
                    </a:ext>
                  </a:extLst>
                </p:cNvPr>
                <p:cNvSpPr/>
                <p:nvPr/>
              </p:nvSpPr>
              <p:spPr>
                <a:xfrm>
                  <a:off x="7230277" y="3132809"/>
                  <a:ext cx="1699016" cy="276999"/>
                </a:xfrm>
                <a:prstGeom prst="rect">
                  <a:avLst/>
                </a:prstGeom>
                <a:ln w="19050"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r>
                    <a:rPr lang="en-US" sz="1200" spc="710" dirty="0">
                      <a:solidFill>
                        <a:schemeClr val="bg1">
                          <a:lumMod val="50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543210</a:t>
                  </a:r>
                  <a:r>
                    <a:rPr lang="en-US" sz="1200" spc="640" dirty="0">
                      <a:solidFill>
                        <a:schemeClr val="bg1">
                          <a:lumMod val="50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7" name="Rectangle 26">
                      <a:extLst>
                        <a:ext uri="{FF2B5EF4-FFF2-40B4-BE49-F238E27FC236}">
                          <a16:creationId xmlns:a16="http://schemas.microsoft.com/office/drawing/2014/main" id="{3DC132DE-6024-E14D-8029-71290132FED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97632" y="3294553"/>
                      <a:ext cx="552938" cy="403637"/>
                    </a:xfrm>
                    <a:prstGeom prst="rect">
                      <a:avLst/>
                    </a:prstGeom>
                    <a:ln w="19050">
                      <a:noFill/>
                    </a:ln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left"/>
                          </m:oMathParaPr>
                          <m:oMath xmlns:m="http://schemas.openxmlformats.org/officeDocument/2006/math">
                            <m: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</m:oMath>
                        </m:oMathPara>
                      </a14:m>
                      <a:endParaRPr lang="en-US" sz="2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27" name="Rectangle 26">
                      <a:extLst>
                        <a:ext uri="{FF2B5EF4-FFF2-40B4-BE49-F238E27FC236}">
                          <a16:creationId xmlns:a16="http://schemas.microsoft.com/office/drawing/2014/main" id="{3DC132DE-6024-E14D-8029-71290132FED9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897632" y="3294553"/>
                      <a:ext cx="552938" cy="403637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/>
                      </a:stretch>
                    </a:blipFill>
                    <a:ln w="19050"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Rectangle 96">
                  <a:extLst>
                    <a:ext uri="{FF2B5EF4-FFF2-40B4-BE49-F238E27FC236}">
                      <a16:creationId xmlns:a16="http://schemas.microsoft.com/office/drawing/2014/main" id="{695AA228-FD54-3D4E-BF4A-21243C998637}"/>
                    </a:ext>
                  </a:extLst>
                </p:cNvPr>
                <p:cNvSpPr/>
                <p:nvPr/>
              </p:nvSpPr>
              <p:spPr>
                <a:xfrm>
                  <a:off x="4826404" y="3934510"/>
                  <a:ext cx="727233" cy="403637"/>
                </a:xfrm>
                <a:prstGeom prst="rect">
                  <a:avLst/>
                </a:prstGeom>
                <a:ln w="19050"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r>
                              <a:rPr lang="en-US" sz="20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sup>
                        </m:sSup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97" name="Rectangle 96">
                  <a:extLst>
                    <a:ext uri="{FF2B5EF4-FFF2-40B4-BE49-F238E27FC236}">
                      <a16:creationId xmlns:a16="http://schemas.microsoft.com/office/drawing/2014/main" id="{695AA228-FD54-3D4E-BF4A-21243C99863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26404" y="3934510"/>
                  <a:ext cx="727233" cy="403637"/>
                </a:xfrm>
                <a:prstGeom prst="rect">
                  <a:avLst/>
                </a:prstGeom>
                <a:blipFill>
                  <a:blip r:embed="rId14"/>
                  <a:stretch>
                    <a:fillRect b="-21212"/>
                  </a:stretch>
                </a:blipFill>
                <a:ln w="19050">
                  <a:noFill/>
                </a:ln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Rectangle 97">
                  <a:extLst>
                    <a:ext uri="{FF2B5EF4-FFF2-40B4-BE49-F238E27FC236}">
                      <a16:creationId xmlns:a16="http://schemas.microsoft.com/office/drawing/2014/main" id="{76436417-66E6-4F46-AA3A-2CE890E8978F}"/>
                    </a:ext>
                  </a:extLst>
                </p:cNvPr>
                <p:cNvSpPr/>
                <p:nvPr/>
              </p:nvSpPr>
              <p:spPr>
                <a:xfrm>
                  <a:off x="5353914" y="3930740"/>
                  <a:ext cx="720025" cy="400110"/>
                </a:xfrm>
                <a:prstGeom prst="rect">
                  <a:avLst/>
                </a:prstGeom>
                <a:ln w="19050"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 </m:t>
                        </m:r>
                        <m:sSup>
                          <m:sSup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98" name="Rectangle 97">
                  <a:extLst>
                    <a:ext uri="{FF2B5EF4-FFF2-40B4-BE49-F238E27FC236}">
                      <a16:creationId xmlns:a16="http://schemas.microsoft.com/office/drawing/2014/main" id="{76436417-66E6-4F46-AA3A-2CE890E8978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53914" y="3930740"/>
                  <a:ext cx="720025" cy="400110"/>
                </a:xfrm>
                <a:prstGeom prst="rect">
                  <a:avLst/>
                </a:prstGeom>
                <a:blipFill>
                  <a:blip r:embed="rId15"/>
                  <a:stretch>
                    <a:fillRect b="-18750"/>
                  </a:stretch>
                </a:blipFill>
                <a:ln w="19050">
                  <a:noFill/>
                </a:ln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Rectangle 98">
                  <a:extLst>
                    <a:ext uri="{FF2B5EF4-FFF2-40B4-BE49-F238E27FC236}">
                      <a16:creationId xmlns:a16="http://schemas.microsoft.com/office/drawing/2014/main" id="{4829FD36-3A29-3142-82AC-F2FCAE290383}"/>
                    </a:ext>
                  </a:extLst>
                </p:cNvPr>
                <p:cNvSpPr/>
                <p:nvPr/>
              </p:nvSpPr>
              <p:spPr>
                <a:xfrm>
                  <a:off x="5954098" y="3927212"/>
                  <a:ext cx="581966" cy="403637"/>
                </a:xfrm>
                <a:prstGeom prst="rect">
                  <a:avLst/>
                </a:prstGeom>
                <a:ln w="19050"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20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99" name="Rectangle 98">
                  <a:extLst>
                    <a:ext uri="{FF2B5EF4-FFF2-40B4-BE49-F238E27FC236}">
                      <a16:creationId xmlns:a16="http://schemas.microsoft.com/office/drawing/2014/main" id="{4829FD36-3A29-3142-82AC-F2FCAE29038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54098" y="3927212"/>
                  <a:ext cx="581966" cy="403637"/>
                </a:xfrm>
                <a:prstGeom prst="rect">
                  <a:avLst/>
                </a:prstGeom>
                <a:blipFill>
                  <a:blip r:embed="rId16"/>
                  <a:stretch>
                    <a:fillRect r="-2128"/>
                  </a:stretch>
                </a:blipFill>
                <a:ln w="19050">
                  <a:noFill/>
                </a:ln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Rectangle 99">
                  <a:extLst>
                    <a:ext uri="{FF2B5EF4-FFF2-40B4-BE49-F238E27FC236}">
                      <a16:creationId xmlns:a16="http://schemas.microsoft.com/office/drawing/2014/main" id="{812645D1-4C00-2747-8BA8-6D0FD8DABB25}"/>
                    </a:ext>
                  </a:extLst>
                </p:cNvPr>
                <p:cNvSpPr/>
                <p:nvPr/>
              </p:nvSpPr>
              <p:spPr>
                <a:xfrm>
                  <a:off x="6207062" y="3928976"/>
                  <a:ext cx="1159687" cy="403637"/>
                </a:xfrm>
                <a:prstGeom prst="rect">
                  <a:avLst/>
                </a:prstGeom>
                <a:ln w="19050"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20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p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00" name="Rectangle 99">
                  <a:extLst>
                    <a:ext uri="{FF2B5EF4-FFF2-40B4-BE49-F238E27FC236}">
                      <a16:creationId xmlns:a16="http://schemas.microsoft.com/office/drawing/2014/main" id="{812645D1-4C00-2747-8BA8-6D0FD8DABB2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07062" y="3928976"/>
                  <a:ext cx="1159687" cy="403637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  <a:ln w="19050">
                  <a:noFill/>
                </a:ln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7" name="Rectangle 36">
            <a:extLst>
              <a:ext uri="{FF2B5EF4-FFF2-40B4-BE49-F238E27FC236}">
                <a16:creationId xmlns:a16="http://schemas.microsoft.com/office/drawing/2014/main" id="{B40B4476-DA50-E243-AC9A-8966DAF7B2F7}"/>
              </a:ext>
            </a:extLst>
          </p:cNvPr>
          <p:cNvSpPr/>
          <p:nvPr/>
        </p:nvSpPr>
        <p:spPr>
          <a:xfrm>
            <a:off x="2585725" y="3856125"/>
            <a:ext cx="6474380" cy="830997"/>
          </a:xfrm>
          <a:prstGeom prst="rect">
            <a:avLst/>
          </a:prstGeom>
          <a:ln w="19050">
            <a:noFill/>
          </a:ln>
        </p:spPr>
        <p:txBody>
          <a:bodyPr wrap="square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Algorithm: What is the largest power of 2 that “fits into” 53? It’s 32 = 2</a:t>
            </a:r>
            <a:r>
              <a:rPr lang="en-US" sz="16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b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still have to handle 53 – 32, so, what is the largest power of 2 that fits into 21? It’s 16 = 2</a:t>
            </a:r>
            <a:r>
              <a:rPr lang="en-US" sz="16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so on.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9BD7D58F-5CCB-3645-ACA1-18D7A3D8560B}"/>
              </a:ext>
            </a:extLst>
          </p:cNvPr>
          <p:cNvGrpSpPr/>
          <p:nvPr/>
        </p:nvGrpSpPr>
        <p:grpSpPr>
          <a:xfrm>
            <a:off x="2575886" y="4836900"/>
            <a:ext cx="3463222" cy="1561467"/>
            <a:chOff x="2603699" y="4607827"/>
            <a:chExt cx="3463222" cy="1561467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811A709E-3AD6-034A-B5B7-3122DF05B07A}"/>
                </a:ext>
              </a:extLst>
            </p:cNvPr>
            <p:cNvGrpSpPr/>
            <p:nvPr/>
          </p:nvGrpSpPr>
          <p:grpSpPr>
            <a:xfrm>
              <a:off x="2603699" y="4607827"/>
              <a:ext cx="3463222" cy="1510307"/>
              <a:chOff x="2603699" y="4607827"/>
              <a:chExt cx="3463222" cy="1510307"/>
            </a:xfrm>
          </p:grpSpPr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7D0EC1AA-86FC-3346-9E80-F5C295710AD2}"/>
                  </a:ext>
                </a:extLst>
              </p:cNvPr>
              <p:cNvSpPr/>
              <p:nvPr/>
            </p:nvSpPr>
            <p:spPr>
              <a:xfrm>
                <a:off x="2603699" y="4607827"/>
                <a:ext cx="3463222" cy="400110"/>
              </a:xfrm>
              <a:prstGeom prst="rect">
                <a:avLst/>
              </a:prstGeom>
              <a:ln w="19050">
                <a:noFill/>
              </a:ln>
            </p:spPr>
            <p:txBody>
              <a:bodyPr wrap="square">
                <a:spAutoFit/>
              </a:bodyPr>
              <a:lstStyle/>
              <a:p>
                <a:r>
                  <a:rPr lang="en-US" sz="2000" u="sng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Practice:</a:t>
                </a:r>
              </a:p>
            </p:txBody>
          </p:sp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C276BAA5-27F0-4A45-8533-E2C161ACD875}"/>
                  </a:ext>
                </a:extLst>
              </p:cNvPr>
              <p:cNvGrpSpPr/>
              <p:nvPr/>
            </p:nvGrpSpPr>
            <p:grpSpPr>
              <a:xfrm>
                <a:off x="2638971" y="5153069"/>
                <a:ext cx="3007535" cy="965065"/>
                <a:chOff x="2638971" y="4659293"/>
                <a:chExt cx="3007535" cy="965065"/>
              </a:xfrm>
            </p:grpSpPr>
            <p:sp>
              <p:nvSpPr>
                <p:cNvPr id="47" name="Rectangle 46">
                  <a:extLst>
                    <a:ext uri="{FF2B5EF4-FFF2-40B4-BE49-F238E27FC236}">
                      <a16:creationId xmlns:a16="http://schemas.microsoft.com/office/drawing/2014/main" id="{DC08293C-859A-9E4A-886D-5FD3C7CB5F68}"/>
                    </a:ext>
                  </a:extLst>
                </p:cNvPr>
                <p:cNvSpPr/>
                <p:nvPr/>
              </p:nvSpPr>
              <p:spPr>
                <a:xfrm>
                  <a:off x="2638971" y="4665177"/>
                  <a:ext cx="3005380" cy="400110"/>
                </a:xfrm>
                <a:prstGeom prst="rect">
                  <a:avLst/>
                </a:prstGeom>
                <a:ln w="19050"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r>
                    <a:rPr lang="en-US" sz="2000" i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decimal </a:t>
                  </a:r>
                  <a:r>
                    <a:rPr lang="en-US" sz="2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(</a:t>
                  </a:r>
                  <a:endPara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8" name="Rectangle 47">
                  <a:extLst>
                    <a:ext uri="{FF2B5EF4-FFF2-40B4-BE49-F238E27FC236}">
                      <a16:creationId xmlns:a16="http://schemas.microsoft.com/office/drawing/2014/main" id="{D98296DD-BC56-9A4D-8083-86E27FB6B7F2}"/>
                    </a:ext>
                  </a:extLst>
                </p:cNvPr>
                <p:cNvSpPr/>
                <p:nvPr/>
              </p:nvSpPr>
              <p:spPr>
                <a:xfrm>
                  <a:off x="3640816" y="4682434"/>
                  <a:ext cx="1486458" cy="400110"/>
                </a:xfrm>
                <a:prstGeom prst="rect">
                  <a:avLst/>
                </a:prstGeom>
                <a:ln w="19050"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r>
                    <a:rPr lang="en-US" sz="2000" spc="200" dirty="0">
                      <a:latin typeface="Consolas" panose="020B0609020204030204" pitchFamily="49" charset="0"/>
                      <a:cs typeface="Consolas" panose="020B0609020204030204" pitchFamily="49" charset="0"/>
                    </a:rPr>
                    <a:t>10110</a:t>
                  </a:r>
                  <a:r>
                    <a:rPr lang="en-US" sz="2000" spc="100" dirty="0">
                      <a:latin typeface="Consolas" panose="020B0609020204030204" pitchFamily="49" charset="0"/>
                      <a:cs typeface="Consolas" panose="020B0609020204030204" pitchFamily="49" charset="0"/>
                    </a:rPr>
                    <a:t>10</a:t>
                  </a:r>
                  <a:r>
                    <a:rPr lang="en-US" spc="200" baseline="-25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2</a:t>
                  </a:r>
                  <a:r>
                    <a:rPr lang="en-US" sz="2000" spc="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</a:p>
              </p:txBody>
            </p:sp>
            <p:sp>
              <p:nvSpPr>
                <p:cNvPr id="52" name="Rectangle 51">
                  <a:extLst>
                    <a:ext uri="{FF2B5EF4-FFF2-40B4-BE49-F238E27FC236}">
                      <a16:creationId xmlns:a16="http://schemas.microsoft.com/office/drawing/2014/main" id="{2E30139D-B297-404D-BBE8-CA9BD17582B6}"/>
                    </a:ext>
                  </a:extLst>
                </p:cNvPr>
                <p:cNvSpPr/>
                <p:nvPr/>
              </p:nvSpPr>
              <p:spPr>
                <a:xfrm>
                  <a:off x="4870230" y="4659293"/>
                  <a:ext cx="409817" cy="400110"/>
                </a:xfrm>
                <a:prstGeom prst="rect">
                  <a:avLst/>
                </a:prstGeom>
                <a:ln w="19050"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r>
                    <a:rPr lang="he-IL" sz="2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(</a:t>
                  </a:r>
                  <a:endParaRPr lang="en-US" sz="2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3" name="Rectangle 52">
                  <a:extLst>
                    <a:ext uri="{FF2B5EF4-FFF2-40B4-BE49-F238E27FC236}">
                      <a16:creationId xmlns:a16="http://schemas.microsoft.com/office/drawing/2014/main" id="{B3609DC1-EFAF-8345-9275-FE03D5DC3229}"/>
                    </a:ext>
                  </a:extLst>
                </p:cNvPr>
                <p:cNvSpPr/>
                <p:nvPr/>
              </p:nvSpPr>
              <p:spPr>
                <a:xfrm>
                  <a:off x="2641126" y="5224248"/>
                  <a:ext cx="3005380" cy="400110"/>
                </a:xfrm>
                <a:prstGeom prst="rect">
                  <a:avLst/>
                </a:prstGeom>
                <a:ln w="19050"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r>
                    <a:rPr lang="en-US" sz="2000" i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binary </a:t>
                  </a:r>
                  <a:r>
                    <a:rPr lang="en-US" sz="2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(</a:t>
                  </a:r>
                  <a:endParaRPr lang="en-US" sz="2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4" name="Rectangle 53">
                  <a:extLst>
                    <a:ext uri="{FF2B5EF4-FFF2-40B4-BE49-F238E27FC236}">
                      <a16:creationId xmlns:a16="http://schemas.microsoft.com/office/drawing/2014/main" id="{C0A883AF-F853-AD42-851A-555441382570}"/>
                    </a:ext>
                  </a:extLst>
                </p:cNvPr>
                <p:cNvSpPr/>
                <p:nvPr/>
              </p:nvSpPr>
              <p:spPr>
                <a:xfrm>
                  <a:off x="3501582" y="5224248"/>
                  <a:ext cx="882463" cy="400110"/>
                </a:xfrm>
                <a:prstGeom prst="rect">
                  <a:avLst/>
                </a:prstGeom>
                <a:ln w="19050"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r>
                    <a:rPr lang="en-US" sz="2000" spc="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52</a:t>
                  </a:r>
                  <a:r>
                    <a:rPr lang="en-US" sz="2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3</a:t>
                  </a:r>
                  <a:r>
                    <a:rPr lang="en-US" sz="1600" baseline="-25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1</a:t>
                  </a:r>
                  <a:r>
                    <a:rPr lang="en-US" sz="1600" spc="500" baseline="-25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0 </a:t>
                  </a:r>
                  <a:endParaRPr lang="en-US" sz="2000" spc="2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5" name="Rectangle 54">
                  <a:extLst>
                    <a:ext uri="{FF2B5EF4-FFF2-40B4-BE49-F238E27FC236}">
                      <a16:creationId xmlns:a16="http://schemas.microsoft.com/office/drawing/2014/main" id="{C3D8A06F-45C0-8E45-8FF0-79662726FB4F}"/>
                    </a:ext>
                  </a:extLst>
                </p:cNvPr>
                <p:cNvSpPr/>
                <p:nvPr/>
              </p:nvSpPr>
              <p:spPr>
                <a:xfrm>
                  <a:off x="4146601" y="5204732"/>
                  <a:ext cx="409817" cy="400110"/>
                </a:xfrm>
                <a:prstGeom prst="rect">
                  <a:avLst/>
                </a:prstGeom>
                <a:ln w="19050"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r>
                    <a:rPr lang="he-IL" sz="2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(</a:t>
                  </a:r>
                  <a:endParaRPr lang="en-US" sz="2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6" name="Rectangle 55">
                      <a:extLst>
                        <a:ext uri="{FF2B5EF4-FFF2-40B4-BE49-F238E27FC236}">
                          <a16:creationId xmlns:a16="http://schemas.microsoft.com/office/drawing/2014/main" id="{8D75DB61-9111-664A-A151-079DF183000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058734" y="4664394"/>
                      <a:ext cx="337614" cy="403637"/>
                    </a:xfrm>
                    <a:prstGeom prst="rect">
                      <a:avLst/>
                    </a:prstGeom>
                    <a:ln w="19050">
                      <a:noFill/>
                    </a:ln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left"/>
                          </m:oMathParaPr>
                          <m:oMath xmlns:m="http://schemas.openxmlformats.org/officeDocument/2006/math">
                            <m: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</m:oMath>
                        </m:oMathPara>
                      </a14:m>
                      <a:endParaRPr lang="en-US" sz="2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145" name="Rectangle 144">
                      <a:extLst>
                        <a:ext uri="{FF2B5EF4-FFF2-40B4-BE49-F238E27FC236}">
                          <a16:creationId xmlns:a16="http://schemas.microsoft.com/office/drawing/2014/main" id="{EFFBF36D-5E7E-3241-AB54-34F904CC638C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058734" y="4664394"/>
                      <a:ext cx="337614" cy="403637"/>
                    </a:xfrm>
                    <a:prstGeom prst="rect">
                      <a:avLst/>
                    </a:prstGeom>
                    <a:blipFill>
                      <a:blip r:embed="rId25"/>
                      <a:stretch>
                        <a:fillRect/>
                      </a:stretch>
                    </a:blipFill>
                    <a:ln w="19050"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7" name="Rectangle 56">
                      <a:extLst>
                        <a:ext uri="{FF2B5EF4-FFF2-40B4-BE49-F238E27FC236}">
                          <a16:creationId xmlns:a16="http://schemas.microsoft.com/office/drawing/2014/main" id="{AB801B2F-B9F0-9644-975E-3FB10D6FCF6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335310" y="5201205"/>
                      <a:ext cx="337614" cy="403637"/>
                    </a:xfrm>
                    <a:prstGeom prst="rect">
                      <a:avLst/>
                    </a:prstGeom>
                    <a:ln w="19050">
                      <a:noFill/>
                    </a:ln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left"/>
                          </m:oMathParaPr>
                          <m:oMath xmlns:m="http://schemas.openxmlformats.org/officeDocument/2006/math">
                            <m: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</m:oMath>
                        </m:oMathPara>
                      </a14:m>
                      <a:endParaRPr lang="en-US" sz="2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146" name="Rectangle 145">
                      <a:extLst>
                        <a:ext uri="{FF2B5EF4-FFF2-40B4-BE49-F238E27FC236}">
                          <a16:creationId xmlns:a16="http://schemas.microsoft.com/office/drawing/2014/main" id="{F1A01876-51AB-3F4D-8722-0824D57AB2A1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335310" y="5201205"/>
                      <a:ext cx="337614" cy="403637"/>
                    </a:xfrm>
                    <a:prstGeom prst="rect">
                      <a:avLst/>
                    </a:prstGeom>
                    <a:blipFill>
                      <a:blip r:embed="rId26"/>
                      <a:stretch>
                        <a:fillRect/>
                      </a:stretch>
                    </a:blipFill>
                    <a:ln w="19050"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970074AC-8774-5149-91F1-3C0A3AD2C9F8}"/>
                    </a:ext>
                  </a:extLst>
                </p:cNvPr>
                <p:cNvSpPr/>
                <p:nvPr/>
              </p:nvSpPr>
              <p:spPr>
                <a:xfrm>
                  <a:off x="5411229" y="5050701"/>
                  <a:ext cx="337614" cy="584775"/>
                </a:xfrm>
                <a:prstGeom prst="rect">
                  <a:avLst/>
                </a:prstGeom>
                <a:ln w="19050"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?</m:t>
                        </m:r>
                      </m:oMath>
                    </m:oMathPara>
                  </a14:m>
                  <a:endParaRPr lang="en-US" sz="3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970074AC-8774-5149-91F1-3C0A3AD2C9F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11229" y="5050701"/>
                  <a:ext cx="337614" cy="584775"/>
                </a:xfrm>
                <a:prstGeom prst="rect">
                  <a:avLst/>
                </a:prstGeom>
                <a:blipFill>
                  <a:blip r:embed="rId27"/>
                  <a:stretch>
                    <a:fillRect l="-10714" r="-21429"/>
                  </a:stretch>
                </a:blipFill>
                <a:ln w="19050">
                  <a:noFill/>
                </a:ln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24F992CD-C79F-7642-9418-DA28EC0C59BA}"/>
                    </a:ext>
                  </a:extLst>
                </p:cNvPr>
                <p:cNvSpPr/>
                <p:nvPr/>
              </p:nvSpPr>
              <p:spPr>
                <a:xfrm>
                  <a:off x="4628294" y="5584519"/>
                  <a:ext cx="337614" cy="584775"/>
                </a:xfrm>
                <a:prstGeom prst="rect">
                  <a:avLst/>
                </a:prstGeom>
                <a:ln w="19050"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?</m:t>
                        </m:r>
                      </m:oMath>
                    </m:oMathPara>
                  </a14:m>
                  <a:endParaRPr lang="en-US" sz="3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24F992CD-C79F-7642-9418-DA28EC0C59B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28294" y="5584519"/>
                  <a:ext cx="337614" cy="584775"/>
                </a:xfrm>
                <a:prstGeom prst="rect">
                  <a:avLst/>
                </a:prstGeom>
                <a:blipFill>
                  <a:blip r:embed="rId28"/>
                  <a:stretch>
                    <a:fillRect l="-14815" r="-22222"/>
                  </a:stretch>
                </a:blipFill>
                <a:ln w="19050">
                  <a:noFill/>
                </a:ln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163174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Decimal       binary conversions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B26123C-2181-C44A-8187-19349C36F035}"/>
              </a:ext>
            </a:extLst>
          </p:cNvPr>
          <p:cNvSpPr/>
          <p:nvPr/>
        </p:nvSpPr>
        <p:spPr>
          <a:xfrm>
            <a:off x="4130249" y="1717126"/>
            <a:ext cx="1436018" cy="307777"/>
          </a:xfrm>
          <a:prstGeom prst="rect">
            <a:avLst/>
          </a:prstGeom>
          <a:ln w="19050">
            <a:noFill/>
          </a:ln>
        </p:spPr>
        <p:txBody>
          <a:bodyPr wrap="square">
            <a:spAutoFit/>
          </a:bodyPr>
          <a:lstStyle/>
          <a:p>
            <a:r>
              <a:rPr lang="en-US" sz="1200" spc="71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543210</a:t>
            </a:r>
            <a:r>
              <a:rPr lang="en-US" sz="1400" spc="71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39BDDCF-19EA-2E43-8695-6B4EF38EE0E2}"/>
              </a:ext>
            </a:extLst>
          </p:cNvPr>
          <p:cNvGrpSpPr/>
          <p:nvPr/>
        </p:nvGrpSpPr>
        <p:grpSpPr>
          <a:xfrm>
            <a:off x="2523241" y="2700467"/>
            <a:ext cx="4213707" cy="973967"/>
            <a:chOff x="2566785" y="3348864"/>
            <a:chExt cx="4213707" cy="973967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81239B51-C3FF-5B47-AED6-9B88A8100706}"/>
                </a:ext>
              </a:extLst>
            </p:cNvPr>
            <p:cNvGrpSpPr/>
            <p:nvPr/>
          </p:nvGrpSpPr>
          <p:grpSpPr>
            <a:xfrm>
              <a:off x="3253743" y="3912211"/>
              <a:ext cx="3005380" cy="410620"/>
              <a:chOff x="3253743" y="3308707"/>
              <a:chExt cx="3005380" cy="410620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D81FD06-D7C5-2049-B806-BB33AB0A1440}"/>
                  </a:ext>
                </a:extLst>
              </p:cNvPr>
              <p:cNvSpPr/>
              <p:nvPr/>
            </p:nvSpPr>
            <p:spPr>
              <a:xfrm>
                <a:off x="3253743" y="3308707"/>
                <a:ext cx="3005380" cy="400110"/>
              </a:xfrm>
              <a:prstGeom prst="rect">
                <a:avLst/>
              </a:prstGeom>
              <a:ln w="19050">
                <a:noFill/>
              </a:ln>
            </p:spPr>
            <p:txBody>
              <a:bodyPr wrap="square">
                <a:spAutoFit/>
              </a:bodyPr>
              <a:lstStyle/>
              <a:p>
                <a:r>
                  <a:rPr lang="en-US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binary 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endParaRPr lang="en-US" sz="2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643A548F-B929-B04B-9F76-AA06EB16626A}"/>
                  </a:ext>
                </a:extLst>
              </p:cNvPr>
              <p:cNvSpPr/>
              <p:nvPr/>
            </p:nvSpPr>
            <p:spPr>
              <a:xfrm>
                <a:off x="4107713" y="3319217"/>
                <a:ext cx="2020030" cy="400110"/>
              </a:xfrm>
              <a:prstGeom prst="rect">
                <a:avLst/>
              </a:prstGeom>
              <a:ln w="19050">
                <a:noFill/>
              </a:ln>
            </p:spPr>
            <p:txBody>
              <a:bodyPr wrap="square">
                <a:spAutoFit/>
              </a:bodyPr>
              <a:lstStyle/>
              <a:p>
                <a:r>
                  <a:rPr lang="en-US" sz="2000" spc="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53</a:t>
                </a:r>
                <a:r>
                  <a:rPr lang="en-US" sz="16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en-US" sz="1600" spc="5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r>
                  <a:rPr lang="en-US" sz="2000" spc="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= </a:t>
                </a:r>
              </a:p>
            </p:txBody>
          </p:sp>
        </p:grp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6412C46D-0579-5946-9FCE-5D2B581549E0}"/>
                </a:ext>
              </a:extLst>
            </p:cNvPr>
            <p:cNvSpPr/>
            <p:nvPr/>
          </p:nvSpPr>
          <p:spPr>
            <a:xfrm>
              <a:off x="2566785" y="3348864"/>
              <a:ext cx="4213707" cy="400110"/>
            </a:xfrm>
            <a:prstGeom prst="rect">
              <a:avLst/>
            </a:prstGeom>
            <a:ln w="19050">
              <a:noFill/>
            </a:ln>
          </p:spPr>
          <p:txBody>
            <a:bodyPr wrap="square">
              <a:spAutoFit/>
            </a:bodyPr>
            <a:lstStyle/>
            <a:p>
              <a:r>
                <a:rPr lang="en-US" sz="2000" u="sng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Decimal to binary</a:t>
              </a:r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: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F6100CEB-4990-E441-9DF4-0EBECD64EBFD}"/>
              </a:ext>
            </a:extLst>
          </p:cNvPr>
          <p:cNvGrpSpPr/>
          <p:nvPr/>
        </p:nvGrpSpPr>
        <p:grpSpPr>
          <a:xfrm>
            <a:off x="2510625" y="1293259"/>
            <a:ext cx="3655424" cy="1006023"/>
            <a:chOff x="2603699" y="2076081"/>
            <a:chExt cx="3655424" cy="1006023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A848FA23-D9CC-AA46-AAFB-B82AB29A81EF}"/>
                </a:ext>
              </a:extLst>
            </p:cNvPr>
            <p:cNvGrpSpPr/>
            <p:nvPr/>
          </p:nvGrpSpPr>
          <p:grpSpPr>
            <a:xfrm>
              <a:off x="3253743" y="2660114"/>
              <a:ext cx="3005380" cy="421990"/>
              <a:chOff x="3253743" y="1782290"/>
              <a:chExt cx="3005380" cy="42199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Rectangle 31">
                    <a:extLst>
                      <a:ext uri="{FF2B5EF4-FFF2-40B4-BE49-F238E27FC236}">
                        <a16:creationId xmlns:a16="http://schemas.microsoft.com/office/drawing/2014/main" id="{37924D7A-B324-804C-BB5E-0C6A63528532}"/>
                      </a:ext>
                    </a:extLst>
                  </p:cNvPr>
                  <p:cNvSpPr/>
                  <p:nvPr/>
                </p:nvSpPr>
                <p:spPr>
                  <a:xfrm>
                    <a:off x="5478553" y="1782290"/>
                    <a:ext cx="337614" cy="403637"/>
                  </a:xfrm>
                  <a:prstGeom prst="rect">
                    <a:avLst/>
                  </a:prstGeom>
                  <a:ln w="19050">
                    <a:noFill/>
                  </a:ln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</m:oMath>
                      </m:oMathPara>
                    </a14:m>
                    <a:endParaRPr lang="en-US" sz="24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32" name="Rectangle 31">
                    <a:extLst>
                      <a:ext uri="{FF2B5EF4-FFF2-40B4-BE49-F238E27FC236}">
                        <a16:creationId xmlns:a16="http://schemas.microsoft.com/office/drawing/2014/main" id="{37924D7A-B324-804C-BB5E-0C6A63528532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478553" y="1782290"/>
                    <a:ext cx="337614" cy="403637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  <a:ln w="19050"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AB57323F-AA41-204B-A784-0B2D89D512BF}"/>
                  </a:ext>
                </a:extLst>
              </p:cNvPr>
              <p:cNvGrpSpPr/>
              <p:nvPr/>
            </p:nvGrpSpPr>
            <p:grpSpPr>
              <a:xfrm>
                <a:off x="3253743" y="1789909"/>
                <a:ext cx="3005380" cy="414371"/>
                <a:chOff x="3253743" y="1789909"/>
                <a:chExt cx="3005380" cy="414371"/>
              </a:xfrm>
            </p:grpSpPr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96D74BC0-BFFF-DC49-91C7-CFE2EE4A14A9}"/>
                    </a:ext>
                  </a:extLst>
                </p:cNvPr>
                <p:cNvSpPr/>
                <p:nvPr/>
              </p:nvSpPr>
              <p:spPr>
                <a:xfrm>
                  <a:off x="3253743" y="1794825"/>
                  <a:ext cx="3005380" cy="400110"/>
                </a:xfrm>
                <a:prstGeom prst="rect">
                  <a:avLst/>
                </a:prstGeom>
                <a:ln w="19050"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r>
                    <a:rPr lang="en-US" sz="2000" i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decimal </a:t>
                  </a:r>
                  <a:r>
                    <a:rPr lang="en-US" sz="2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(</a:t>
                  </a:r>
                  <a:endPara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2B22AC93-2D04-AB42-B475-27DA79DEC922}"/>
                    </a:ext>
                  </a:extLst>
                </p:cNvPr>
                <p:cNvSpPr/>
                <p:nvPr/>
              </p:nvSpPr>
              <p:spPr>
                <a:xfrm>
                  <a:off x="4216507" y="1804170"/>
                  <a:ext cx="1404488" cy="400110"/>
                </a:xfrm>
                <a:prstGeom prst="rect">
                  <a:avLst/>
                </a:prstGeom>
                <a:ln w="19050"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r>
                    <a:rPr lang="en-US" sz="2000" spc="200" dirty="0">
                      <a:latin typeface="Consolas" panose="020B0609020204030204" pitchFamily="49" charset="0"/>
                      <a:cs typeface="Consolas" panose="020B0609020204030204" pitchFamily="49" charset="0"/>
                    </a:rPr>
                    <a:t>11010</a:t>
                  </a:r>
                  <a:r>
                    <a:rPr lang="en-US" sz="2000" spc="100" dirty="0">
                      <a:latin typeface="Consolas" panose="020B0609020204030204" pitchFamily="49" charset="0"/>
                      <a:cs typeface="Consolas" panose="020B0609020204030204" pitchFamily="49" charset="0"/>
                    </a:rPr>
                    <a:t>1</a:t>
                  </a:r>
                  <a:r>
                    <a:rPr lang="en-US" spc="200" baseline="-25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2</a:t>
                  </a:r>
                  <a:r>
                    <a:rPr lang="en-US" sz="2000" spc="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</a:p>
              </p:txBody>
            </p:sp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9F4CE352-4489-9549-8052-D898E7F47CB4}"/>
                    </a:ext>
                  </a:extLst>
                </p:cNvPr>
                <p:cNvSpPr/>
                <p:nvPr/>
              </p:nvSpPr>
              <p:spPr>
                <a:xfrm>
                  <a:off x="5310058" y="1789909"/>
                  <a:ext cx="409817" cy="400110"/>
                </a:xfrm>
                <a:prstGeom prst="rect">
                  <a:avLst/>
                </a:prstGeom>
                <a:ln w="19050"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r>
                    <a:rPr lang="he-IL" sz="2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(</a:t>
                  </a:r>
                  <a:endParaRPr lang="en-US" sz="2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</p:grp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C21DEFB5-AE0F-914D-941A-FC30D2B76138}"/>
                </a:ext>
              </a:extLst>
            </p:cNvPr>
            <p:cNvSpPr/>
            <p:nvPr/>
          </p:nvSpPr>
          <p:spPr>
            <a:xfrm>
              <a:off x="2603699" y="2076081"/>
              <a:ext cx="3463222" cy="400110"/>
            </a:xfrm>
            <a:prstGeom prst="rect">
              <a:avLst/>
            </a:prstGeom>
            <a:ln w="19050">
              <a:noFill/>
            </a:ln>
          </p:spPr>
          <p:txBody>
            <a:bodyPr wrap="square">
              <a:spAutoFit/>
            </a:bodyPr>
            <a:lstStyle/>
            <a:p>
              <a:r>
                <a:rPr lang="en-US" sz="2000" u="sng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Binary to decimal:</a:t>
              </a:r>
              <a:endParaRPr 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" name="Left-Right Arrow 2">
            <a:extLst>
              <a:ext uri="{FF2B5EF4-FFF2-40B4-BE49-F238E27FC236}">
                <a16:creationId xmlns:a16="http://schemas.microsoft.com/office/drawing/2014/main" id="{1B143992-A185-D44D-84BC-6621A64C04B7}"/>
              </a:ext>
            </a:extLst>
          </p:cNvPr>
          <p:cNvSpPr/>
          <p:nvPr/>
        </p:nvSpPr>
        <p:spPr>
          <a:xfrm>
            <a:off x="2206789" y="485726"/>
            <a:ext cx="451945" cy="220717"/>
          </a:xfrm>
          <a:prstGeom prst="leftRightArrow">
            <a:avLst>
              <a:gd name="adj1" fmla="val 41502"/>
              <a:gd name="adj2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375F00D-6444-2D4B-BF8A-3A97D7E68157}"/>
              </a:ext>
            </a:extLst>
          </p:cNvPr>
          <p:cNvGrpSpPr/>
          <p:nvPr/>
        </p:nvGrpSpPr>
        <p:grpSpPr>
          <a:xfrm>
            <a:off x="5486962" y="1862065"/>
            <a:ext cx="3206608" cy="410935"/>
            <a:chOff x="5580036" y="2644887"/>
            <a:chExt cx="3206608" cy="41093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BA14A6DC-F982-2149-A1B9-8139578E37A6}"/>
                    </a:ext>
                  </a:extLst>
                </p:cNvPr>
                <p:cNvSpPr/>
                <p:nvPr/>
              </p:nvSpPr>
              <p:spPr>
                <a:xfrm>
                  <a:off x="5580036" y="2652185"/>
                  <a:ext cx="727233" cy="403637"/>
                </a:xfrm>
                <a:prstGeom prst="rect">
                  <a:avLst/>
                </a:prstGeom>
                <a:ln w="19050"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r>
                              <a:rPr lang="en-US" sz="20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20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sup>
                        </m:sSup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BA14A6DC-F982-2149-A1B9-8139578E37A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80036" y="2652185"/>
                  <a:ext cx="727233" cy="403637"/>
                </a:xfrm>
                <a:prstGeom prst="rect">
                  <a:avLst/>
                </a:prstGeom>
                <a:blipFill>
                  <a:blip r:embed="rId9"/>
                  <a:stretch>
                    <a:fillRect b="-18182"/>
                  </a:stretch>
                </a:blipFill>
                <a:ln w="19050">
                  <a:noFill/>
                </a:ln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Rectangle 45">
                  <a:extLst>
                    <a:ext uri="{FF2B5EF4-FFF2-40B4-BE49-F238E27FC236}">
                      <a16:creationId xmlns:a16="http://schemas.microsoft.com/office/drawing/2014/main" id="{0599353D-1C6E-2744-9058-CE19E202D2F0}"/>
                    </a:ext>
                  </a:extLst>
                </p:cNvPr>
                <p:cNvSpPr/>
                <p:nvPr/>
              </p:nvSpPr>
              <p:spPr>
                <a:xfrm>
                  <a:off x="6107546" y="2648415"/>
                  <a:ext cx="720025" cy="400110"/>
                </a:xfrm>
                <a:prstGeom prst="rect">
                  <a:avLst/>
                </a:prstGeom>
                <a:ln w="19050"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20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46" name="Rectangle 45">
                  <a:extLst>
                    <a:ext uri="{FF2B5EF4-FFF2-40B4-BE49-F238E27FC236}">
                      <a16:creationId xmlns:a16="http://schemas.microsoft.com/office/drawing/2014/main" id="{0599353D-1C6E-2744-9058-CE19E202D2F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07546" y="2648415"/>
                  <a:ext cx="720025" cy="400110"/>
                </a:xfrm>
                <a:prstGeom prst="rect">
                  <a:avLst/>
                </a:prstGeom>
                <a:blipFill>
                  <a:blip r:embed="rId10"/>
                  <a:stretch>
                    <a:fillRect b="-18182"/>
                  </a:stretch>
                </a:blipFill>
                <a:ln w="19050">
                  <a:noFill/>
                </a:ln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B8CC276D-98C8-C34D-9D75-340CE9B7629C}"/>
                    </a:ext>
                  </a:extLst>
                </p:cNvPr>
                <p:cNvSpPr/>
                <p:nvPr/>
              </p:nvSpPr>
              <p:spPr>
                <a:xfrm>
                  <a:off x="6707730" y="2644887"/>
                  <a:ext cx="581966" cy="403637"/>
                </a:xfrm>
                <a:prstGeom prst="rect">
                  <a:avLst/>
                </a:prstGeom>
                <a:ln w="19050"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20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B8CC276D-98C8-C34D-9D75-340CE9B7629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07730" y="2644887"/>
                  <a:ext cx="581966" cy="403637"/>
                </a:xfrm>
                <a:prstGeom prst="rect">
                  <a:avLst/>
                </a:prstGeom>
                <a:blipFill>
                  <a:blip r:embed="rId11"/>
                  <a:stretch>
                    <a:fillRect r="-2128"/>
                  </a:stretch>
                </a:blipFill>
                <a:ln w="19050">
                  <a:noFill/>
                </a:ln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Rectangle 49">
                  <a:extLst>
                    <a:ext uri="{FF2B5EF4-FFF2-40B4-BE49-F238E27FC236}">
                      <a16:creationId xmlns:a16="http://schemas.microsoft.com/office/drawing/2014/main" id="{793030B7-812C-1444-9196-BCE96BDD7E94}"/>
                    </a:ext>
                  </a:extLst>
                </p:cNvPr>
                <p:cNvSpPr/>
                <p:nvPr/>
              </p:nvSpPr>
              <p:spPr>
                <a:xfrm>
                  <a:off x="6960694" y="2646651"/>
                  <a:ext cx="1159687" cy="403637"/>
                </a:xfrm>
                <a:prstGeom prst="rect">
                  <a:avLst/>
                </a:prstGeom>
                <a:ln w="19050"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20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p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50" name="Rectangle 49">
                  <a:extLst>
                    <a:ext uri="{FF2B5EF4-FFF2-40B4-BE49-F238E27FC236}">
                      <a16:creationId xmlns:a16="http://schemas.microsoft.com/office/drawing/2014/main" id="{793030B7-812C-1444-9196-BCE96BDD7E9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60694" y="2646651"/>
                  <a:ext cx="1159687" cy="403637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 w="19050">
                  <a:noFill/>
                </a:ln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Rectangle 50">
                  <a:extLst>
                    <a:ext uri="{FF2B5EF4-FFF2-40B4-BE49-F238E27FC236}">
                      <a16:creationId xmlns:a16="http://schemas.microsoft.com/office/drawing/2014/main" id="{B8BD5016-5F1B-4B47-9780-4AA29D6E725A}"/>
                    </a:ext>
                  </a:extLst>
                </p:cNvPr>
                <p:cNvSpPr/>
                <p:nvPr/>
              </p:nvSpPr>
              <p:spPr>
                <a:xfrm>
                  <a:off x="7731963" y="2649416"/>
                  <a:ext cx="1054681" cy="400110"/>
                </a:xfrm>
                <a:prstGeom prst="rect">
                  <a:avLst/>
                </a:prstGeom>
                <a:ln w="19050">
                  <a:noFill/>
                </a:ln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a14:m>
                  <a:r>
                    <a:rPr lang="he-IL" sz="20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2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5</a:t>
                  </a:r>
                  <a:r>
                    <a:rPr lang="en-US" sz="2000" spc="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3</a:t>
                  </a:r>
                  <a:r>
                    <a:rPr lang="en-US" sz="2000" baseline="-25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1</a:t>
                  </a:r>
                  <a:r>
                    <a:rPr lang="en-US" sz="2000" spc="500" baseline="-25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0</a:t>
                  </a:r>
                  <a:endParaRPr lang="en-US" sz="2000" dirty="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51" name="Rectangle 50">
                  <a:extLst>
                    <a:ext uri="{FF2B5EF4-FFF2-40B4-BE49-F238E27FC236}">
                      <a16:creationId xmlns:a16="http://schemas.microsoft.com/office/drawing/2014/main" id="{B8BD5016-5F1B-4B47-9780-4AA29D6E725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31963" y="2649416"/>
                  <a:ext cx="1054681" cy="400110"/>
                </a:xfrm>
                <a:prstGeom prst="rect">
                  <a:avLst/>
                </a:prstGeom>
                <a:blipFill>
                  <a:blip r:embed="rId13"/>
                  <a:stretch>
                    <a:fillRect t="-6061" b="-24242"/>
                  </a:stretch>
                </a:blipFill>
                <a:ln w="19050">
                  <a:noFill/>
                </a:ln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95" name="Content Placeholder 2">
            <a:extLst>
              <a:ext uri="{FF2B5EF4-FFF2-40B4-BE49-F238E27FC236}">
                <a16:creationId xmlns:a16="http://schemas.microsoft.com/office/drawing/2014/main" id="{33D20D46-6221-CE40-807F-7F23942EDF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0319" y="1242628"/>
            <a:ext cx="1238709" cy="3873654"/>
          </a:xfrm>
          <a:solidFill>
            <a:schemeClr val="bg1"/>
          </a:solidFill>
          <a:ln>
            <a:noFill/>
          </a:ln>
          <a:effectLst/>
        </p:spPr>
        <p:txBody>
          <a:bodyPr lIns="180000" tIns="108000">
            <a:noAutofit/>
          </a:bodyPr>
          <a:lstStyle/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16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=       1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16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=       2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16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=       4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he-IL" sz="16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=       8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he-IL" sz="16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=     </a:t>
            </a:r>
            <a:r>
              <a:rPr lang="he-IL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16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16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=     32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16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=     64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16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=    128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16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=    256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16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=    512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16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 1024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. .</a:t>
            </a:r>
            <a:endParaRPr lang="he-IL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E1648682-1161-2B4C-B8C7-E27A7109A8CF}"/>
              </a:ext>
            </a:extLst>
          </p:cNvPr>
          <p:cNvSpPr/>
          <p:nvPr/>
        </p:nvSpPr>
        <p:spPr>
          <a:xfrm>
            <a:off x="816428" y="904073"/>
            <a:ext cx="3280399" cy="338554"/>
          </a:xfrm>
          <a:prstGeom prst="rect">
            <a:avLst/>
          </a:prstGeom>
          <a:ln w="19050">
            <a:noFill/>
          </a:ln>
        </p:spPr>
        <p:txBody>
          <a:bodyPr wrap="square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Powers of 2: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(aids in calculations)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C9B5F10-0EC2-5546-BF33-01051D08A8F9}"/>
              </a:ext>
            </a:extLst>
          </p:cNvPr>
          <p:cNvGrpSpPr/>
          <p:nvPr/>
        </p:nvGrpSpPr>
        <p:grpSpPr>
          <a:xfrm>
            <a:off x="4782860" y="3124369"/>
            <a:ext cx="4209600" cy="565381"/>
            <a:chOff x="4826404" y="3772766"/>
            <a:chExt cx="4209600" cy="565381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439B59B2-78D9-1245-B84D-6F811D98DD71}"/>
                </a:ext>
              </a:extLst>
            </p:cNvPr>
            <p:cNvGrpSpPr/>
            <p:nvPr/>
          </p:nvGrpSpPr>
          <p:grpSpPr>
            <a:xfrm>
              <a:off x="7004343" y="3772766"/>
              <a:ext cx="2031661" cy="565381"/>
              <a:chOff x="7004343" y="3772766"/>
              <a:chExt cx="2031661" cy="565381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6EBBA83F-C6F7-714E-AF42-43D081AC3C4F}"/>
                  </a:ext>
                </a:extLst>
              </p:cNvPr>
              <p:cNvSpPr/>
              <p:nvPr/>
            </p:nvSpPr>
            <p:spPr>
              <a:xfrm>
                <a:off x="7313623" y="3934509"/>
                <a:ext cx="1699017" cy="400110"/>
              </a:xfrm>
              <a:prstGeom prst="rect">
                <a:avLst/>
              </a:prstGeom>
              <a:ln w="19050">
                <a:noFill/>
              </a:ln>
            </p:spPr>
            <p:txBody>
              <a:bodyPr wrap="square">
                <a:spAutoFit/>
              </a:bodyPr>
              <a:lstStyle/>
              <a:p>
                <a:r>
                  <a:rPr lang="en-US" sz="2000" spc="2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11010</a:t>
                </a:r>
                <a:r>
                  <a:rPr lang="en-US" sz="2000" spc="1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1</a:t>
                </a:r>
                <a:r>
                  <a:rPr lang="en-US" sz="2000" spc="2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endParaRPr lang="en-US" sz="2000" spc="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C1570B8E-6BDF-CF47-B5F4-539EE335D1AA}"/>
                  </a:ext>
                </a:extLst>
              </p:cNvPr>
              <p:cNvGrpSpPr/>
              <p:nvPr/>
            </p:nvGrpSpPr>
            <p:grpSpPr>
              <a:xfrm>
                <a:off x="7004343" y="3772766"/>
                <a:ext cx="2031661" cy="565381"/>
                <a:chOff x="6897632" y="3132809"/>
                <a:chExt cx="2031661" cy="565381"/>
              </a:xfrm>
            </p:grpSpPr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238F8B01-08EE-F647-9E26-B40CE7C090C4}"/>
                    </a:ext>
                  </a:extLst>
                </p:cNvPr>
                <p:cNvSpPr/>
                <p:nvPr/>
              </p:nvSpPr>
              <p:spPr>
                <a:xfrm>
                  <a:off x="7230277" y="3132809"/>
                  <a:ext cx="1699016" cy="276999"/>
                </a:xfrm>
                <a:prstGeom prst="rect">
                  <a:avLst/>
                </a:prstGeom>
                <a:ln w="19050"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r>
                    <a:rPr lang="en-US" sz="1200" spc="710" dirty="0">
                      <a:solidFill>
                        <a:schemeClr val="bg1">
                          <a:lumMod val="50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543210</a:t>
                  </a:r>
                  <a:r>
                    <a:rPr lang="en-US" sz="1200" spc="640" dirty="0">
                      <a:solidFill>
                        <a:schemeClr val="bg1">
                          <a:lumMod val="50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7" name="Rectangle 26">
                      <a:extLst>
                        <a:ext uri="{FF2B5EF4-FFF2-40B4-BE49-F238E27FC236}">
                          <a16:creationId xmlns:a16="http://schemas.microsoft.com/office/drawing/2014/main" id="{3DC132DE-6024-E14D-8029-71290132FED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97632" y="3294553"/>
                      <a:ext cx="552938" cy="403637"/>
                    </a:xfrm>
                    <a:prstGeom prst="rect">
                      <a:avLst/>
                    </a:prstGeom>
                    <a:ln w="19050">
                      <a:noFill/>
                    </a:ln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left"/>
                          </m:oMathParaPr>
                          <m:oMath xmlns:m="http://schemas.openxmlformats.org/officeDocument/2006/math">
                            <m: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</m:oMath>
                        </m:oMathPara>
                      </a14:m>
                      <a:endParaRPr lang="en-US" sz="2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27" name="Rectangle 26">
                      <a:extLst>
                        <a:ext uri="{FF2B5EF4-FFF2-40B4-BE49-F238E27FC236}">
                          <a16:creationId xmlns:a16="http://schemas.microsoft.com/office/drawing/2014/main" id="{3DC132DE-6024-E14D-8029-71290132FED9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897632" y="3294553"/>
                      <a:ext cx="552938" cy="403637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/>
                      </a:stretch>
                    </a:blipFill>
                    <a:ln w="19050"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Rectangle 96">
                  <a:extLst>
                    <a:ext uri="{FF2B5EF4-FFF2-40B4-BE49-F238E27FC236}">
                      <a16:creationId xmlns:a16="http://schemas.microsoft.com/office/drawing/2014/main" id="{695AA228-FD54-3D4E-BF4A-21243C998637}"/>
                    </a:ext>
                  </a:extLst>
                </p:cNvPr>
                <p:cNvSpPr/>
                <p:nvPr/>
              </p:nvSpPr>
              <p:spPr>
                <a:xfrm>
                  <a:off x="4826404" y="3934510"/>
                  <a:ext cx="727233" cy="403637"/>
                </a:xfrm>
                <a:prstGeom prst="rect">
                  <a:avLst/>
                </a:prstGeom>
                <a:ln w="19050"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r>
                              <a:rPr lang="en-US" sz="20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sup>
                        </m:sSup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97" name="Rectangle 96">
                  <a:extLst>
                    <a:ext uri="{FF2B5EF4-FFF2-40B4-BE49-F238E27FC236}">
                      <a16:creationId xmlns:a16="http://schemas.microsoft.com/office/drawing/2014/main" id="{695AA228-FD54-3D4E-BF4A-21243C99863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26404" y="3934510"/>
                  <a:ext cx="727233" cy="403637"/>
                </a:xfrm>
                <a:prstGeom prst="rect">
                  <a:avLst/>
                </a:prstGeom>
                <a:blipFill>
                  <a:blip r:embed="rId14"/>
                  <a:stretch>
                    <a:fillRect b="-21212"/>
                  </a:stretch>
                </a:blipFill>
                <a:ln w="19050">
                  <a:noFill/>
                </a:ln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Rectangle 97">
                  <a:extLst>
                    <a:ext uri="{FF2B5EF4-FFF2-40B4-BE49-F238E27FC236}">
                      <a16:creationId xmlns:a16="http://schemas.microsoft.com/office/drawing/2014/main" id="{76436417-66E6-4F46-AA3A-2CE890E8978F}"/>
                    </a:ext>
                  </a:extLst>
                </p:cNvPr>
                <p:cNvSpPr/>
                <p:nvPr/>
              </p:nvSpPr>
              <p:spPr>
                <a:xfrm>
                  <a:off x="5353914" y="3930740"/>
                  <a:ext cx="720025" cy="400110"/>
                </a:xfrm>
                <a:prstGeom prst="rect">
                  <a:avLst/>
                </a:prstGeom>
                <a:ln w="19050"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 </m:t>
                        </m:r>
                        <m:sSup>
                          <m:sSup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98" name="Rectangle 97">
                  <a:extLst>
                    <a:ext uri="{FF2B5EF4-FFF2-40B4-BE49-F238E27FC236}">
                      <a16:creationId xmlns:a16="http://schemas.microsoft.com/office/drawing/2014/main" id="{76436417-66E6-4F46-AA3A-2CE890E8978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53914" y="3930740"/>
                  <a:ext cx="720025" cy="400110"/>
                </a:xfrm>
                <a:prstGeom prst="rect">
                  <a:avLst/>
                </a:prstGeom>
                <a:blipFill>
                  <a:blip r:embed="rId15"/>
                  <a:stretch>
                    <a:fillRect b="-18750"/>
                  </a:stretch>
                </a:blipFill>
                <a:ln w="19050">
                  <a:noFill/>
                </a:ln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Rectangle 98">
                  <a:extLst>
                    <a:ext uri="{FF2B5EF4-FFF2-40B4-BE49-F238E27FC236}">
                      <a16:creationId xmlns:a16="http://schemas.microsoft.com/office/drawing/2014/main" id="{4829FD36-3A29-3142-82AC-F2FCAE290383}"/>
                    </a:ext>
                  </a:extLst>
                </p:cNvPr>
                <p:cNvSpPr/>
                <p:nvPr/>
              </p:nvSpPr>
              <p:spPr>
                <a:xfrm>
                  <a:off x="5954098" y="3927212"/>
                  <a:ext cx="581966" cy="403637"/>
                </a:xfrm>
                <a:prstGeom prst="rect">
                  <a:avLst/>
                </a:prstGeom>
                <a:ln w="19050"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20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99" name="Rectangle 98">
                  <a:extLst>
                    <a:ext uri="{FF2B5EF4-FFF2-40B4-BE49-F238E27FC236}">
                      <a16:creationId xmlns:a16="http://schemas.microsoft.com/office/drawing/2014/main" id="{4829FD36-3A29-3142-82AC-F2FCAE29038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54098" y="3927212"/>
                  <a:ext cx="581966" cy="403637"/>
                </a:xfrm>
                <a:prstGeom prst="rect">
                  <a:avLst/>
                </a:prstGeom>
                <a:blipFill>
                  <a:blip r:embed="rId16"/>
                  <a:stretch>
                    <a:fillRect r="-2128"/>
                  </a:stretch>
                </a:blipFill>
                <a:ln w="19050">
                  <a:noFill/>
                </a:ln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Rectangle 99">
                  <a:extLst>
                    <a:ext uri="{FF2B5EF4-FFF2-40B4-BE49-F238E27FC236}">
                      <a16:creationId xmlns:a16="http://schemas.microsoft.com/office/drawing/2014/main" id="{812645D1-4C00-2747-8BA8-6D0FD8DABB25}"/>
                    </a:ext>
                  </a:extLst>
                </p:cNvPr>
                <p:cNvSpPr/>
                <p:nvPr/>
              </p:nvSpPr>
              <p:spPr>
                <a:xfrm>
                  <a:off x="6207062" y="3928976"/>
                  <a:ext cx="1159687" cy="403637"/>
                </a:xfrm>
                <a:prstGeom prst="rect">
                  <a:avLst/>
                </a:prstGeom>
                <a:ln w="19050"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20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p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00" name="Rectangle 99">
                  <a:extLst>
                    <a:ext uri="{FF2B5EF4-FFF2-40B4-BE49-F238E27FC236}">
                      <a16:creationId xmlns:a16="http://schemas.microsoft.com/office/drawing/2014/main" id="{812645D1-4C00-2747-8BA8-6D0FD8DABB2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07062" y="3928976"/>
                  <a:ext cx="1159687" cy="403637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  <a:ln w="19050">
                  <a:noFill/>
                </a:ln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7" name="Rectangle 36">
            <a:extLst>
              <a:ext uri="{FF2B5EF4-FFF2-40B4-BE49-F238E27FC236}">
                <a16:creationId xmlns:a16="http://schemas.microsoft.com/office/drawing/2014/main" id="{B40B4476-DA50-E243-AC9A-8966DAF7B2F7}"/>
              </a:ext>
            </a:extLst>
          </p:cNvPr>
          <p:cNvSpPr/>
          <p:nvPr/>
        </p:nvSpPr>
        <p:spPr>
          <a:xfrm>
            <a:off x="2585725" y="3856125"/>
            <a:ext cx="6474380" cy="830997"/>
          </a:xfrm>
          <a:prstGeom prst="rect">
            <a:avLst/>
          </a:prstGeom>
          <a:ln w="19050">
            <a:noFill/>
          </a:ln>
        </p:spPr>
        <p:txBody>
          <a:bodyPr wrap="square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Algorithm: What is the largest power of 2 that “fits into” 53? It’s 32 = 2</a:t>
            </a:r>
            <a:r>
              <a:rPr lang="en-US" sz="16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b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still have to handle 53 – 32, so, what is the largest power of 2 that fits into 21? It’s 16 = 2</a:t>
            </a:r>
            <a:r>
              <a:rPr lang="en-US" sz="16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so on.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811A709E-3AD6-034A-B5B7-3122DF05B07A}"/>
              </a:ext>
            </a:extLst>
          </p:cNvPr>
          <p:cNvGrpSpPr/>
          <p:nvPr/>
        </p:nvGrpSpPr>
        <p:grpSpPr>
          <a:xfrm>
            <a:off x="2575886" y="4836900"/>
            <a:ext cx="3463222" cy="1510307"/>
            <a:chOff x="2603699" y="4607827"/>
            <a:chExt cx="3463222" cy="1510307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7D0EC1AA-86FC-3346-9E80-F5C295710AD2}"/>
                </a:ext>
              </a:extLst>
            </p:cNvPr>
            <p:cNvSpPr/>
            <p:nvPr/>
          </p:nvSpPr>
          <p:spPr>
            <a:xfrm>
              <a:off x="2603699" y="4607827"/>
              <a:ext cx="3463222" cy="400110"/>
            </a:xfrm>
            <a:prstGeom prst="rect">
              <a:avLst/>
            </a:prstGeom>
            <a:ln w="19050">
              <a:noFill/>
            </a:ln>
          </p:spPr>
          <p:txBody>
            <a:bodyPr wrap="square">
              <a:spAutoFit/>
            </a:bodyPr>
            <a:lstStyle/>
            <a:p>
              <a:r>
                <a:rPr lang="en-US" sz="2000" u="sng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Practice:</a:t>
              </a:r>
            </a:p>
          </p:txBody>
        </p: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C276BAA5-27F0-4A45-8533-E2C161ACD875}"/>
                </a:ext>
              </a:extLst>
            </p:cNvPr>
            <p:cNvGrpSpPr/>
            <p:nvPr/>
          </p:nvGrpSpPr>
          <p:grpSpPr>
            <a:xfrm>
              <a:off x="2638971" y="5153069"/>
              <a:ext cx="3007535" cy="965065"/>
              <a:chOff x="2638971" y="4659293"/>
              <a:chExt cx="3007535" cy="965065"/>
            </a:xfrm>
          </p:grpSpPr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DC08293C-859A-9E4A-886D-5FD3C7CB5F68}"/>
                  </a:ext>
                </a:extLst>
              </p:cNvPr>
              <p:cNvSpPr/>
              <p:nvPr/>
            </p:nvSpPr>
            <p:spPr>
              <a:xfrm>
                <a:off x="2638971" y="4665177"/>
                <a:ext cx="3005380" cy="400110"/>
              </a:xfrm>
              <a:prstGeom prst="rect">
                <a:avLst/>
              </a:prstGeom>
              <a:ln w="19050">
                <a:noFill/>
              </a:ln>
            </p:spPr>
            <p:txBody>
              <a:bodyPr wrap="square">
                <a:spAutoFit/>
              </a:bodyPr>
              <a:lstStyle/>
              <a:p>
                <a:r>
                  <a:rPr lang="en-US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decimal 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endPara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D98296DD-BC56-9A4D-8083-86E27FB6B7F2}"/>
                  </a:ext>
                </a:extLst>
              </p:cNvPr>
              <p:cNvSpPr/>
              <p:nvPr/>
            </p:nvSpPr>
            <p:spPr>
              <a:xfrm>
                <a:off x="3640816" y="4682434"/>
                <a:ext cx="1486458" cy="400110"/>
              </a:xfrm>
              <a:prstGeom prst="rect">
                <a:avLst/>
              </a:prstGeom>
              <a:ln w="19050">
                <a:noFill/>
              </a:ln>
            </p:spPr>
            <p:txBody>
              <a:bodyPr wrap="square">
                <a:spAutoFit/>
              </a:bodyPr>
              <a:lstStyle/>
              <a:p>
                <a:r>
                  <a:rPr lang="en-US" sz="2000" spc="2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10110</a:t>
                </a:r>
                <a:r>
                  <a:rPr lang="en-US" sz="2000" spc="1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10</a:t>
                </a:r>
                <a:r>
                  <a:rPr lang="en-US" spc="2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sz="2000" spc="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2E30139D-B297-404D-BBE8-CA9BD17582B6}"/>
                  </a:ext>
                </a:extLst>
              </p:cNvPr>
              <p:cNvSpPr/>
              <p:nvPr/>
            </p:nvSpPr>
            <p:spPr>
              <a:xfrm>
                <a:off x="4870230" y="4659293"/>
                <a:ext cx="409817" cy="400110"/>
              </a:xfrm>
              <a:prstGeom prst="rect">
                <a:avLst/>
              </a:prstGeom>
              <a:ln w="19050">
                <a:noFill/>
              </a:ln>
            </p:spPr>
            <p:txBody>
              <a:bodyPr wrap="square">
                <a:spAutoFit/>
              </a:bodyPr>
              <a:lstStyle/>
              <a:p>
                <a:r>
                  <a:rPr lang="he-IL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endParaRPr lang="en-US" sz="2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B3609DC1-EFAF-8345-9275-FE03D5DC3229}"/>
                  </a:ext>
                </a:extLst>
              </p:cNvPr>
              <p:cNvSpPr/>
              <p:nvPr/>
            </p:nvSpPr>
            <p:spPr>
              <a:xfrm>
                <a:off x="2641126" y="5224248"/>
                <a:ext cx="3005380" cy="400110"/>
              </a:xfrm>
              <a:prstGeom prst="rect">
                <a:avLst/>
              </a:prstGeom>
              <a:ln w="19050">
                <a:noFill/>
              </a:ln>
            </p:spPr>
            <p:txBody>
              <a:bodyPr wrap="square">
                <a:spAutoFit/>
              </a:bodyPr>
              <a:lstStyle/>
              <a:p>
                <a:r>
                  <a:rPr lang="en-US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binary 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endParaRPr lang="en-US" sz="2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C0A883AF-F853-AD42-851A-555441382570}"/>
                  </a:ext>
                </a:extLst>
              </p:cNvPr>
              <p:cNvSpPr/>
              <p:nvPr/>
            </p:nvSpPr>
            <p:spPr>
              <a:xfrm>
                <a:off x="3501582" y="5224248"/>
                <a:ext cx="882463" cy="400110"/>
              </a:xfrm>
              <a:prstGeom prst="rect">
                <a:avLst/>
              </a:prstGeom>
              <a:ln w="19050">
                <a:noFill/>
              </a:ln>
            </p:spPr>
            <p:txBody>
              <a:bodyPr wrap="square">
                <a:spAutoFit/>
              </a:bodyPr>
              <a:lstStyle/>
              <a:p>
                <a:r>
                  <a:rPr lang="en-US" sz="2000" spc="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52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  <a:r>
                  <a:rPr lang="en-US" sz="16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en-US" sz="1600" spc="5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 </a:t>
                </a:r>
                <a:endParaRPr lang="en-US" sz="2000" spc="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C3D8A06F-45C0-8E45-8FF0-79662726FB4F}"/>
                  </a:ext>
                </a:extLst>
              </p:cNvPr>
              <p:cNvSpPr/>
              <p:nvPr/>
            </p:nvSpPr>
            <p:spPr>
              <a:xfrm>
                <a:off x="4146601" y="5204732"/>
                <a:ext cx="409817" cy="400110"/>
              </a:xfrm>
              <a:prstGeom prst="rect">
                <a:avLst/>
              </a:prstGeom>
              <a:ln w="19050">
                <a:noFill/>
              </a:ln>
            </p:spPr>
            <p:txBody>
              <a:bodyPr wrap="square">
                <a:spAutoFit/>
              </a:bodyPr>
              <a:lstStyle/>
              <a:p>
                <a:r>
                  <a:rPr lang="he-IL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endParaRPr lang="en-US" sz="2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6" name="Rectangle 55">
                    <a:extLst>
                      <a:ext uri="{FF2B5EF4-FFF2-40B4-BE49-F238E27FC236}">
                        <a16:creationId xmlns:a16="http://schemas.microsoft.com/office/drawing/2014/main" id="{8D75DB61-9111-664A-A151-079DF183000B}"/>
                      </a:ext>
                    </a:extLst>
                  </p:cNvPr>
                  <p:cNvSpPr/>
                  <p:nvPr/>
                </p:nvSpPr>
                <p:spPr>
                  <a:xfrm>
                    <a:off x="5058734" y="4664394"/>
                    <a:ext cx="337614" cy="403637"/>
                  </a:xfrm>
                  <a:prstGeom prst="rect">
                    <a:avLst/>
                  </a:prstGeom>
                  <a:ln w="19050">
                    <a:noFill/>
                  </a:ln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</m:oMath>
                      </m:oMathPara>
                    </a14:m>
                    <a:endParaRPr lang="en-US" sz="24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45" name="Rectangle 144">
                    <a:extLst>
                      <a:ext uri="{FF2B5EF4-FFF2-40B4-BE49-F238E27FC236}">
                        <a16:creationId xmlns:a16="http://schemas.microsoft.com/office/drawing/2014/main" id="{EFFBF36D-5E7E-3241-AB54-34F904CC638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058734" y="4664394"/>
                    <a:ext cx="337614" cy="403637"/>
                  </a:xfrm>
                  <a:prstGeom prst="rect">
                    <a:avLst/>
                  </a:prstGeom>
                  <a:blipFill>
                    <a:blip r:embed="rId25"/>
                    <a:stretch>
                      <a:fillRect/>
                    </a:stretch>
                  </a:blipFill>
                  <a:ln w="19050"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7" name="Rectangle 56">
                    <a:extLst>
                      <a:ext uri="{FF2B5EF4-FFF2-40B4-BE49-F238E27FC236}">
                        <a16:creationId xmlns:a16="http://schemas.microsoft.com/office/drawing/2014/main" id="{AB801B2F-B9F0-9644-975E-3FB10D6FCF69}"/>
                      </a:ext>
                    </a:extLst>
                  </p:cNvPr>
                  <p:cNvSpPr/>
                  <p:nvPr/>
                </p:nvSpPr>
                <p:spPr>
                  <a:xfrm>
                    <a:off x="4335310" y="5201205"/>
                    <a:ext cx="337614" cy="403637"/>
                  </a:xfrm>
                  <a:prstGeom prst="rect">
                    <a:avLst/>
                  </a:prstGeom>
                  <a:ln w="19050">
                    <a:noFill/>
                  </a:ln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</m:oMath>
                      </m:oMathPara>
                    </a14:m>
                    <a:endParaRPr lang="en-US" sz="24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46" name="Rectangle 145">
                    <a:extLst>
                      <a:ext uri="{FF2B5EF4-FFF2-40B4-BE49-F238E27FC236}">
                        <a16:creationId xmlns:a16="http://schemas.microsoft.com/office/drawing/2014/main" id="{F1A01876-51AB-3F4D-8722-0824D57AB2A1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335310" y="5201205"/>
                    <a:ext cx="337614" cy="403637"/>
                  </a:xfrm>
                  <a:prstGeom prst="rect">
                    <a:avLst/>
                  </a:prstGeom>
                  <a:blipFill>
                    <a:blip r:embed="rId26"/>
                    <a:stretch>
                      <a:fillRect/>
                    </a:stretch>
                  </a:blipFill>
                  <a:ln w="19050"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58" name="Rectangle 57">
            <a:extLst>
              <a:ext uri="{FF2B5EF4-FFF2-40B4-BE49-F238E27FC236}">
                <a16:creationId xmlns:a16="http://schemas.microsoft.com/office/drawing/2014/main" id="{F1871D4A-DD0E-0940-8C42-C2371B09E0A9}"/>
              </a:ext>
            </a:extLst>
          </p:cNvPr>
          <p:cNvSpPr/>
          <p:nvPr/>
        </p:nvSpPr>
        <p:spPr>
          <a:xfrm>
            <a:off x="5347736" y="5401836"/>
            <a:ext cx="1054681" cy="400110"/>
          </a:xfrm>
          <a:prstGeom prst="rect">
            <a:avLst/>
          </a:prstGeom>
          <a:ln w="19050">
            <a:noFill/>
          </a:ln>
        </p:spPr>
        <p:txBody>
          <a:bodyPr wrap="square">
            <a:spAutoFit/>
          </a:bodyPr>
          <a:lstStyle/>
          <a:p>
            <a:r>
              <a:rPr lang="en-US" sz="2000" spc="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90</a:t>
            </a:r>
            <a:r>
              <a:rPr lang="en-US" sz="16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600" spc="5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en-US" sz="20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E72D8686-FC3E-F44D-801E-9E7AA9015476}"/>
              </a:ext>
            </a:extLst>
          </p:cNvPr>
          <p:cNvSpPr/>
          <p:nvPr/>
        </p:nvSpPr>
        <p:spPr>
          <a:xfrm>
            <a:off x="4620363" y="5950544"/>
            <a:ext cx="2140852" cy="400110"/>
          </a:xfrm>
          <a:prstGeom prst="rect">
            <a:avLst/>
          </a:prstGeom>
          <a:ln w="19050">
            <a:noFill/>
          </a:ln>
        </p:spPr>
        <p:txBody>
          <a:bodyPr wrap="square">
            <a:spAutoFit/>
          </a:bodyPr>
          <a:lstStyle/>
          <a:p>
            <a:r>
              <a:rPr lang="en-US" sz="2000" spc="200" dirty="0">
                <a:latin typeface="Consolas" panose="020B0609020204030204" pitchFamily="49" charset="0"/>
                <a:cs typeface="Consolas" panose="020B0609020204030204" pitchFamily="49" charset="0"/>
              </a:rPr>
              <a:t>100000</a:t>
            </a:r>
            <a:r>
              <a:rPr lang="en-US" sz="2000" spc="100" dirty="0">
                <a:latin typeface="Consolas" panose="020B0609020204030204" pitchFamily="49" charset="0"/>
                <a:cs typeface="Consolas" panose="020B0609020204030204" pitchFamily="49" charset="0"/>
              </a:rPr>
              <a:t>1011</a:t>
            </a:r>
            <a:r>
              <a:rPr lang="en-US" sz="2000" spc="2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sz="20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04858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binary system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58A13D9-5A78-8F4F-ACC6-B6AC2F4341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541"/>
          <a:stretch/>
        </p:blipFill>
        <p:spPr>
          <a:xfrm>
            <a:off x="83923" y="980546"/>
            <a:ext cx="5544426" cy="2796455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97E62872-F6C4-C448-8F86-187F35AD8C51}"/>
              </a:ext>
            </a:extLst>
          </p:cNvPr>
          <p:cNvGrpSpPr/>
          <p:nvPr/>
        </p:nvGrpSpPr>
        <p:grpSpPr>
          <a:xfrm>
            <a:off x="5740511" y="259515"/>
            <a:ext cx="3167000" cy="6048498"/>
            <a:chOff x="5740511" y="259515"/>
            <a:chExt cx="3167000" cy="6048498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EB65465A-F167-CE4A-88E8-BB2B0A9FCB29}"/>
                </a:ext>
              </a:extLst>
            </p:cNvPr>
            <p:cNvGrpSpPr/>
            <p:nvPr/>
          </p:nvGrpSpPr>
          <p:grpSpPr>
            <a:xfrm>
              <a:off x="6894617" y="259515"/>
              <a:ext cx="1893319" cy="3123116"/>
              <a:chOff x="6894617" y="259515"/>
              <a:chExt cx="1893319" cy="3123116"/>
            </a:xfrm>
          </p:grpSpPr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8BC83419-2F74-0346-96CF-92845B2D7AC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178600" y="2215989"/>
                <a:ext cx="1446658" cy="57727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Times New Roman"/>
                    <a:ea typeface="+mn-ea"/>
                    <a:cs typeface="Times New Roman"/>
                  </a:defRPr>
                </a:lvl1pPr>
                <a:lvl2pPr marL="717550" indent="-26035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SzPct val="50000"/>
                  <a:buFont typeface="Wingdings" charset="2"/>
                  <a:buChar char="q"/>
                  <a:defRPr sz="2000" kern="1200">
                    <a:solidFill>
                      <a:schemeClr val="tx1"/>
                    </a:solidFill>
                    <a:latin typeface="Times New Roman"/>
                    <a:ea typeface="+mn-ea"/>
                    <a:cs typeface="Times New Roman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Times New Roman"/>
                    <a:ea typeface="+mn-ea"/>
                    <a:cs typeface="Times New Roman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Times New Roman"/>
                    <a:ea typeface="+mn-ea"/>
                    <a:cs typeface="Times New Roman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Times New Roman"/>
                    <a:ea typeface="+mn-ea"/>
                    <a:cs typeface="Times New Roman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1400" dirty="0"/>
                  <a:t>G.W. Leibnitz (1646 – 1716)</a:t>
                </a:r>
              </a:p>
            </p:txBody>
          </p:sp>
          <p:sp>
            <p:nvSpPr>
              <p:cNvPr id="15" name="Content Placeholder 2">
                <a:extLst>
                  <a:ext uri="{FF2B5EF4-FFF2-40B4-BE49-F238E27FC236}">
                    <a16:creationId xmlns:a16="http://schemas.microsoft.com/office/drawing/2014/main" id="{56417CA6-FB47-4C41-A2C8-8C8DFD36C51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94617" y="2679059"/>
                <a:ext cx="1893319" cy="70357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Times New Roman"/>
                    <a:ea typeface="+mn-ea"/>
                    <a:cs typeface="Times New Roman"/>
                  </a:defRPr>
                </a:lvl1pPr>
                <a:lvl2pPr marL="717550" indent="-26035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SzPct val="50000"/>
                  <a:buFont typeface="Wingdings" charset="2"/>
                  <a:buChar char="q"/>
                  <a:defRPr sz="2000" kern="1200">
                    <a:solidFill>
                      <a:schemeClr val="tx1"/>
                    </a:solidFill>
                    <a:latin typeface="Times New Roman"/>
                    <a:ea typeface="+mn-ea"/>
                    <a:cs typeface="Times New Roman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Times New Roman"/>
                    <a:ea typeface="+mn-ea"/>
                    <a:cs typeface="Times New Roman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Times New Roman"/>
                    <a:ea typeface="+mn-ea"/>
                    <a:cs typeface="Times New Roman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Times New Roman"/>
                    <a:ea typeface="+mn-ea"/>
                    <a:cs typeface="Times New Roman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en-US" sz="1400" dirty="0"/>
                  <a:t>Worshipped</a:t>
                </a:r>
                <a:br>
                  <a:rPr lang="en-US" sz="1400" dirty="0"/>
                </a:br>
                <a:r>
                  <a:rPr lang="en-US" sz="1400" dirty="0"/>
                  <a:t>binary numbers</a:t>
                </a:r>
              </a:p>
            </p:txBody>
          </p:sp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2491E99E-79CC-FE43-8424-B652F306705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b="8712"/>
              <a:stretch/>
            </p:blipFill>
            <p:spPr>
              <a:xfrm>
                <a:off x="7057296" y="259515"/>
                <a:ext cx="1567962" cy="1850781"/>
              </a:xfrm>
              <a:prstGeom prst="rect">
                <a:avLst/>
              </a:prstGeom>
            </p:spPr>
          </p:pic>
        </p:grp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35DB226D-AFE5-C648-8F54-2FF760DD5E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40511" y="3279282"/>
              <a:ext cx="3167000" cy="3028731"/>
            </a:xfrm>
            <a:prstGeom prst="rect">
              <a:avLst/>
            </a:prstGeom>
          </p:spPr>
        </p:pic>
      </p:grpSp>
      <p:sp>
        <p:nvSpPr>
          <p:cNvPr id="18" name="Rounded Rectangular Callout 17">
            <a:extLst>
              <a:ext uri="{FF2B5EF4-FFF2-40B4-BE49-F238E27FC236}">
                <a16:creationId xmlns:a16="http://schemas.microsoft.com/office/drawing/2014/main" id="{A81627F2-5542-1147-BFCF-990BD0B7ACE0}"/>
              </a:ext>
            </a:extLst>
          </p:cNvPr>
          <p:cNvSpPr/>
          <p:nvPr/>
        </p:nvSpPr>
        <p:spPr>
          <a:xfrm>
            <a:off x="4753191" y="1215212"/>
            <a:ext cx="2072151" cy="703572"/>
          </a:xfrm>
          <a:prstGeom prst="wedgeRoundRectCallout">
            <a:avLst>
              <a:gd name="adj1" fmla="val -61808"/>
              <a:gd name="adj2" fmla="val 4481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2000" tIns="46800" rIns="0" rtlCol="0" anchor="ctr" anchorCtr="0"/>
          <a:lstStyle/>
          <a:p>
            <a:pPr>
              <a:spcBef>
                <a:spcPts val="432"/>
              </a:spcBef>
            </a:pPr>
            <a:r>
              <a:rPr lang="en-US" dirty="0">
                <a:solidFill>
                  <a:schemeClr val="tx1"/>
                </a:solidFill>
                <a:latin typeface="Times New Roman"/>
                <a:cs typeface="Times New Roman"/>
              </a:rPr>
              <a:t>Inside computers, </a:t>
            </a:r>
            <a:r>
              <a:rPr lang="en-US" i="1" dirty="0">
                <a:solidFill>
                  <a:schemeClr val="tx1"/>
                </a:solidFill>
                <a:latin typeface="Times New Roman"/>
                <a:cs typeface="Times New Roman"/>
              </a:rPr>
              <a:t>everything</a:t>
            </a:r>
            <a:r>
              <a:rPr lang="en-US" dirty="0">
                <a:solidFill>
                  <a:schemeClr val="tx1"/>
                </a:solidFill>
                <a:latin typeface="Times New Roman"/>
                <a:cs typeface="Times New Roman"/>
              </a:rPr>
              <a:t> is binary</a:t>
            </a:r>
            <a:endParaRPr lang="en-US" dirty="0">
              <a:solidFill>
                <a:schemeClr val="tx1"/>
              </a:solidFill>
              <a:latin typeface="Consolas"/>
              <a:cs typeface="Consola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985982-0E37-7D47-8AB4-2B2672ACBF4D}"/>
              </a:ext>
            </a:extLst>
          </p:cNvPr>
          <p:cNvSpPr txBox="1"/>
          <p:nvPr/>
        </p:nvSpPr>
        <p:spPr>
          <a:xfrm>
            <a:off x="1300412" y="3953123"/>
            <a:ext cx="4440099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buSzPct val="100000"/>
              <a:defRPr/>
            </a:pPr>
            <a:r>
              <a:rPr lang="en-US" u="sng" dirty="0">
                <a:latin typeface="Times New Roman"/>
                <a:cs typeface="Times New Roman"/>
              </a:rPr>
              <a:t>Binary numerals are easy to:</a:t>
            </a:r>
          </a:p>
          <a:p>
            <a:pPr marL="228600" indent="-228600">
              <a:spcBef>
                <a:spcPts val="600"/>
              </a:spcBef>
              <a:buClr>
                <a:schemeClr val="tx1">
                  <a:lumMod val="50000"/>
                  <a:lumOff val="50000"/>
                </a:schemeClr>
              </a:buClr>
              <a:buSzPct val="50000"/>
              <a:buFont typeface="Wingdings" pitchFamily="2" charset="2"/>
              <a:buChar char="q"/>
              <a:defRPr/>
            </a:pPr>
            <a:r>
              <a:rPr lang="en-US" dirty="0">
                <a:latin typeface="Times New Roman"/>
                <a:cs typeface="Times New Roman"/>
              </a:rPr>
              <a:t>Compare</a:t>
            </a:r>
          </a:p>
          <a:p>
            <a:pPr marL="228600" indent="-228600">
              <a:spcBef>
                <a:spcPts val="600"/>
              </a:spcBef>
              <a:buClr>
                <a:schemeClr val="tx1">
                  <a:lumMod val="50000"/>
                  <a:lumOff val="50000"/>
                </a:schemeClr>
              </a:buClr>
              <a:buSzPct val="50000"/>
              <a:buFont typeface="Wingdings" pitchFamily="2" charset="2"/>
              <a:buChar char="q"/>
              <a:defRPr/>
            </a:pPr>
            <a:r>
              <a:rPr lang="en-US" dirty="0">
                <a:latin typeface="Times New Roman"/>
                <a:cs typeface="Times New Roman"/>
              </a:rPr>
              <a:t>Add</a:t>
            </a:r>
          </a:p>
          <a:p>
            <a:pPr marL="228600" indent="-228600">
              <a:spcBef>
                <a:spcPts val="600"/>
              </a:spcBef>
              <a:buClr>
                <a:schemeClr val="tx1">
                  <a:lumMod val="50000"/>
                  <a:lumOff val="50000"/>
                </a:schemeClr>
              </a:buClr>
              <a:buSzPct val="50000"/>
              <a:buFont typeface="Wingdings" pitchFamily="2" charset="2"/>
              <a:buChar char="q"/>
              <a:defRPr/>
            </a:pPr>
            <a:r>
              <a:rPr lang="en-US" dirty="0">
                <a:latin typeface="Times New Roman"/>
                <a:cs typeface="Times New Roman"/>
              </a:rPr>
              <a:t>Subtract</a:t>
            </a:r>
          </a:p>
          <a:p>
            <a:pPr marL="228600" indent="-228600">
              <a:spcBef>
                <a:spcPts val="600"/>
              </a:spcBef>
              <a:buClr>
                <a:schemeClr val="tx1">
                  <a:lumMod val="50000"/>
                  <a:lumOff val="50000"/>
                </a:schemeClr>
              </a:buClr>
              <a:buSzPct val="50000"/>
              <a:buFont typeface="Wingdings" pitchFamily="2" charset="2"/>
              <a:buChar char="q"/>
              <a:defRPr/>
            </a:pPr>
            <a:r>
              <a:rPr lang="en-US" dirty="0">
                <a:latin typeface="Times New Roman"/>
                <a:cs typeface="Times New Roman"/>
              </a:rPr>
              <a:t>Multiply</a:t>
            </a:r>
          </a:p>
          <a:p>
            <a:pPr marL="228600" indent="-228600">
              <a:spcBef>
                <a:spcPts val="600"/>
              </a:spcBef>
              <a:buClr>
                <a:schemeClr val="tx1">
                  <a:lumMod val="50000"/>
                  <a:lumOff val="50000"/>
                </a:schemeClr>
              </a:buClr>
              <a:buSzPct val="50000"/>
              <a:buFont typeface="Wingdings" pitchFamily="2" charset="2"/>
              <a:buChar char="q"/>
              <a:defRPr/>
            </a:pPr>
            <a:r>
              <a:rPr lang="en-US" dirty="0">
                <a:latin typeface="Times New Roman"/>
                <a:cs typeface="Times New Roman"/>
              </a:rPr>
              <a:t>Divide</a:t>
            </a:r>
          </a:p>
          <a:p>
            <a:pPr marL="228600" indent="-228600">
              <a:spcBef>
                <a:spcPts val="600"/>
              </a:spcBef>
              <a:buClr>
                <a:schemeClr val="tx1">
                  <a:lumMod val="50000"/>
                  <a:lumOff val="50000"/>
                </a:schemeClr>
              </a:buClr>
              <a:buSzPct val="50000"/>
              <a:buFont typeface="Wingdings" pitchFamily="2" charset="2"/>
              <a:buChar char="q"/>
              <a:defRPr/>
            </a:pPr>
            <a:r>
              <a:rPr lang="en-US" dirty="0">
                <a:latin typeface="Times New Roman"/>
                <a:cs typeface="Times New Roman"/>
              </a:rPr>
              <a:t>...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BB75019-400F-2343-8F1F-7C44F885E7E5}"/>
              </a:ext>
            </a:extLst>
          </p:cNvPr>
          <p:cNvSpPr txBox="1"/>
          <p:nvPr/>
        </p:nvSpPr>
        <p:spPr>
          <a:xfrm>
            <a:off x="2776183" y="4303279"/>
            <a:ext cx="4440099" cy="2139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spcBef>
                <a:spcPts val="600"/>
              </a:spcBef>
              <a:buClr>
                <a:schemeClr val="tx1">
                  <a:lumMod val="50000"/>
                  <a:lumOff val="50000"/>
                </a:schemeClr>
              </a:buClr>
              <a:buSzPct val="50000"/>
              <a:buFont typeface="Wingdings" pitchFamily="2" charset="2"/>
              <a:buChar char="q"/>
              <a:defRPr/>
            </a:pPr>
            <a:r>
              <a:rPr lang="en-US" dirty="0">
                <a:latin typeface="Times New Roman"/>
                <a:cs typeface="Times New Roman"/>
              </a:rPr>
              <a:t>Store</a:t>
            </a:r>
          </a:p>
          <a:p>
            <a:pPr marL="228600" indent="-228600">
              <a:spcBef>
                <a:spcPts val="600"/>
              </a:spcBef>
              <a:buClr>
                <a:schemeClr val="tx1">
                  <a:lumMod val="50000"/>
                  <a:lumOff val="50000"/>
                </a:schemeClr>
              </a:buClr>
              <a:buSzPct val="50000"/>
              <a:buFont typeface="Wingdings" pitchFamily="2" charset="2"/>
              <a:buChar char="q"/>
              <a:defRPr/>
            </a:pPr>
            <a:r>
              <a:rPr lang="en-US" dirty="0">
                <a:latin typeface="Times New Roman"/>
                <a:cs typeface="Times New Roman"/>
              </a:rPr>
              <a:t>Transmit</a:t>
            </a:r>
          </a:p>
          <a:p>
            <a:pPr marL="228600" indent="-228600">
              <a:spcBef>
                <a:spcPts val="600"/>
              </a:spcBef>
              <a:buClr>
                <a:schemeClr val="tx1">
                  <a:lumMod val="50000"/>
                  <a:lumOff val="50000"/>
                </a:schemeClr>
              </a:buClr>
              <a:buSzPct val="50000"/>
              <a:buFont typeface="Wingdings" pitchFamily="2" charset="2"/>
              <a:buChar char="q"/>
              <a:defRPr/>
            </a:pPr>
            <a:r>
              <a:rPr lang="en-US" dirty="0">
                <a:latin typeface="Times New Roman"/>
                <a:cs typeface="Times New Roman"/>
              </a:rPr>
              <a:t>Verify</a:t>
            </a:r>
          </a:p>
          <a:p>
            <a:pPr marL="228600" indent="-228600">
              <a:spcBef>
                <a:spcPts val="600"/>
              </a:spcBef>
              <a:buClr>
                <a:schemeClr val="tx1">
                  <a:lumMod val="50000"/>
                  <a:lumOff val="50000"/>
                </a:schemeClr>
              </a:buClr>
              <a:buSzPct val="50000"/>
              <a:buFont typeface="Wingdings" pitchFamily="2" charset="2"/>
              <a:buChar char="q"/>
              <a:defRPr/>
            </a:pPr>
            <a:r>
              <a:rPr lang="en-US" dirty="0">
                <a:latin typeface="Times New Roman"/>
                <a:cs typeface="Times New Roman"/>
              </a:rPr>
              <a:t>Correct</a:t>
            </a:r>
          </a:p>
          <a:p>
            <a:pPr marL="228600" indent="-228600">
              <a:spcBef>
                <a:spcPts val="600"/>
              </a:spcBef>
              <a:buClr>
                <a:schemeClr val="tx1">
                  <a:lumMod val="50000"/>
                  <a:lumOff val="50000"/>
                </a:schemeClr>
              </a:buClr>
              <a:buSzPct val="50000"/>
              <a:buFont typeface="Wingdings" pitchFamily="2" charset="2"/>
              <a:buChar char="q"/>
              <a:defRPr/>
            </a:pPr>
            <a:r>
              <a:rPr lang="en-US" dirty="0">
                <a:latin typeface="Times New Roman"/>
                <a:cs typeface="Times New Roman"/>
              </a:rPr>
              <a:t>Compress</a:t>
            </a:r>
          </a:p>
          <a:p>
            <a:pPr marL="228600" indent="-228600">
              <a:spcBef>
                <a:spcPts val="600"/>
              </a:spcBef>
              <a:buClr>
                <a:schemeClr val="tx1">
                  <a:lumMod val="50000"/>
                  <a:lumOff val="50000"/>
                </a:schemeClr>
              </a:buClr>
              <a:buSzPct val="50000"/>
              <a:buFont typeface="Wingdings" pitchFamily="2" charset="2"/>
              <a:buChar char="q"/>
              <a:defRPr/>
            </a:pPr>
            <a:r>
              <a:rPr lang="en-US" dirty="0">
                <a:latin typeface="Times New Roman"/>
                <a:cs typeface="Times New Roman"/>
              </a:rPr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1820611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Box 43"/>
          <p:cNvSpPr txBox="1"/>
          <p:nvPr/>
        </p:nvSpPr>
        <p:spPr>
          <a:xfrm>
            <a:off x="1515123" y="1217249"/>
            <a:ext cx="426812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spcBef>
                <a:spcPts val="2400"/>
              </a:spcBef>
            </a:pPr>
            <a:r>
              <a:rPr lang="en-US" sz="2000" u="sng" dirty="0">
                <a:latin typeface="Times New Roman"/>
                <a:cs typeface="Times New Roman"/>
              </a:rPr>
              <a:t>Theory</a:t>
            </a:r>
          </a:p>
          <a:p>
            <a:pPr marL="677863" lvl="1" indent="-220663">
              <a:spcBef>
                <a:spcPts val="2400"/>
              </a:spcBef>
              <a:buFont typeface="Arial"/>
              <a:buChar char="•"/>
            </a:pPr>
            <a:r>
              <a:rPr lang="en-US" sz="2000" dirty="0">
                <a:latin typeface="Times New Roman"/>
                <a:cs typeface="Times New Roman"/>
              </a:rPr>
              <a:t>Representing numbers</a:t>
            </a:r>
          </a:p>
          <a:p>
            <a:pPr marL="677863" lvl="1" indent="-220663">
              <a:spcBef>
                <a:spcPts val="2400"/>
              </a:spcBef>
              <a:buFont typeface="Arial"/>
              <a:buChar char="•"/>
            </a:pPr>
            <a:r>
              <a:rPr lang="en-US" sz="2000" dirty="0">
                <a:latin typeface="Times New Roman"/>
                <a:cs typeface="Times New Roman"/>
              </a:rPr>
              <a:t>Binary numbers</a:t>
            </a:r>
          </a:p>
          <a:p>
            <a:pPr marL="677863" lvl="1" indent="-220663">
              <a:spcBef>
                <a:spcPts val="2400"/>
              </a:spcBef>
              <a:buFont typeface="Arial"/>
              <a:buChar char="•"/>
            </a:pPr>
            <a:r>
              <a:rPr lang="en-US" sz="2000" dirty="0">
                <a:latin typeface="Times New Roman"/>
                <a:cs typeface="Times New Roman"/>
              </a:rPr>
              <a:t>Boolean arithmetic</a:t>
            </a:r>
          </a:p>
          <a:p>
            <a:pPr marL="677863" lvl="1" indent="-220663">
              <a:spcBef>
                <a:spcPts val="2400"/>
              </a:spcBef>
              <a:buFont typeface="Arial"/>
              <a:buChar char="•"/>
            </a:pPr>
            <a:r>
              <a:rPr lang="en-US" sz="2000" dirty="0">
                <a:latin typeface="Times New Roman"/>
                <a:cs typeface="Times New Roman"/>
              </a:rPr>
              <a:t>Signed numbers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Chapter 2: Boolean Arithmetic</a:t>
            </a:r>
            <a:endParaRPr lang="en-US" sz="2000" dirty="0"/>
          </a:p>
        </p:txBody>
      </p:sp>
      <p:sp>
        <p:nvSpPr>
          <p:cNvPr id="3" name="Right Arrow 2"/>
          <p:cNvSpPr/>
          <p:nvPr/>
        </p:nvSpPr>
        <p:spPr>
          <a:xfrm>
            <a:off x="1649987" y="3067863"/>
            <a:ext cx="537308" cy="400538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E4A214-DD7B-7142-AE6A-FD272BF59E1F}"/>
              </a:ext>
            </a:extLst>
          </p:cNvPr>
          <p:cNvSpPr txBox="1"/>
          <p:nvPr/>
        </p:nvSpPr>
        <p:spPr>
          <a:xfrm>
            <a:off x="4988710" y="1220003"/>
            <a:ext cx="507712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spcBef>
                <a:spcPts val="2400"/>
              </a:spcBef>
            </a:pPr>
            <a:r>
              <a:rPr lang="en-US" sz="2000" u="sng" dirty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Practice</a:t>
            </a:r>
          </a:p>
          <a:p>
            <a:pPr marL="677863" lvl="1" indent="-220663">
              <a:spcBef>
                <a:spcPts val="2400"/>
              </a:spcBef>
              <a:buFont typeface="Arial"/>
              <a:buChar char="•"/>
            </a:pP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Arithmetic Logic Unit (ALU)</a:t>
            </a:r>
          </a:p>
          <a:p>
            <a:pPr marL="677863" lvl="1" indent="-220663">
              <a:spcBef>
                <a:spcPts val="2400"/>
              </a:spcBef>
              <a:buFont typeface="Arial"/>
              <a:buChar char="•"/>
            </a:pP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Project 2: Chips</a:t>
            </a:r>
          </a:p>
          <a:p>
            <a:pPr marL="677863" lvl="1" indent="-220663">
              <a:spcBef>
                <a:spcPts val="2400"/>
              </a:spcBef>
              <a:buFont typeface="Arial"/>
              <a:buChar char="•"/>
            </a:pP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Project 2: Guidelines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B909EF8-7238-0A4B-A5FB-5F68EFF945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477" r="20213"/>
          <a:stretch/>
        </p:blipFill>
        <p:spPr>
          <a:xfrm>
            <a:off x="1852164" y="1875269"/>
            <a:ext cx="354340" cy="3529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E92AA6D-6A12-5C42-911F-84EEFB049A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477" r="20213"/>
          <a:stretch/>
        </p:blipFill>
        <p:spPr>
          <a:xfrm>
            <a:off x="1852164" y="2471920"/>
            <a:ext cx="354340" cy="352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652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Boolean arithmetic</a:t>
            </a:r>
            <a:endParaRPr lang="en-US" sz="200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DF669F5-A064-7A45-A246-8B11F08E7C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25391" y="1871979"/>
            <a:ext cx="2573079" cy="314089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2400"/>
              </a:spcBef>
            </a:pPr>
            <a:r>
              <a:rPr lang="en-US" sz="2000" dirty="0"/>
              <a:t>Addition</a:t>
            </a:r>
          </a:p>
          <a:p>
            <a:pPr>
              <a:lnSpc>
                <a:spcPct val="100000"/>
              </a:lnSpc>
              <a:spcBef>
                <a:spcPts val="2400"/>
              </a:spcBef>
            </a:pPr>
            <a:r>
              <a:rPr lang="en-US" sz="2000" dirty="0"/>
              <a:t>Subtraction</a:t>
            </a:r>
          </a:p>
          <a:p>
            <a:pPr>
              <a:lnSpc>
                <a:spcPct val="100000"/>
              </a:lnSpc>
              <a:spcBef>
                <a:spcPts val="2400"/>
              </a:spcBef>
            </a:pPr>
            <a:r>
              <a:rPr lang="en-US" sz="2000" dirty="0"/>
              <a:t>Multiplication</a:t>
            </a:r>
          </a:p>
          <a:p>
            <a:pPr>
              <a:lnSpc>
                <a:spcPct val="100000"/>
              </a:lnSpc>
              <a:spcBef>
                <a:spcPts val="2400"/>
              </a:spcBef>
            </a:pPr>
            <a:r>
              <a:rPr lang="en-US" sz="2000" dirty="0"/>
              <a:t>Division</a:t>
            </a:r>
          </a:p>
        </p:txBody>
      </p:sp>
      <p:sp>
        <p:nvSpPr>
          <p:cNvPr id="3" name="Right Arrow 2"/>
          <p:cNvSpPr/>
          <p:nvPr/>
        </p:nvSpPr>
        <p:spPr>
          <a:xfrm>
            <a:off x="1656737" y="1871978"/>
            <a:ext cx="537308" cy="400538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FD23FCF5-2955-6C46-B6B9-E6DE5CCBE1BC}"/>
              </a:ext>
            </a:extLst>
          </p:cNvPr>
          <p:cNvSpPr txBox="1">
            <a:spLocks/>
          </p:cNvSpPr>
          <p:nvPr/>
        </p:nvSpPr>
        <p:spPr>
          <a:xfrm>
            <a:off x="1555534" y="1328744"/>
            <a:ext cx="7664666" cy="3982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We have to figure out efficient ways to perform, </a:t>
            </a:r>
            <a:r>
              <a:rPr lang="en-US" i="1" dirty="0"/>
              <a:t>on binary numbers</a:t>
            </a:r>
            <a:r>
              <a:rPr lang="en-US" dirty="0"/>
              <a:t>: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462B3C9-C435-1B4D-B0ED-04B72A4B039D}"/>
              </a:ext>
            </a:extLst>
          </p:cNvPr>
          <p:cNvGrpSpPr/>
          <p:nvPr/>
        </p:nvGrpSpPr>
        <p:grpSpPr>
          <a:xfrm>
            <a:off x="3644612" y="1913945"/>
            <a:ext cx="3322245" cy="1930661"/>
            <a:chOff x="3644612" y="1913945"/>
            <a:chExt cx="3322245" cy="1930661"/>
          </a:xfrm>
        </p:grpSpPr>
        <p:sp>
          <p:nvSpPr>
            <p:cNvPr id="7" name="Rounded Rectangular Callout 6">
              <a:extLst>
                <a:ext uri="{FF2B5EF4-FFF2-40B4-BE49-F238E27FC236}">
                  <a16:creationId xmlns:a16="http://schemas.microsoft.com/office/drawing/2014/main" id="{ED045230-2AC6-CF47-8D40-3DB9187FC1E6}"/>
                </a:ext>
              </a:extLst>
            </p:cNvPr>
            <p:cNvSpPr/>
            <p:nvPr/>
          </p:nvSpPr>
          <p:spPr>
            <a:xfrm>
              <a:off x="3644612" y="1913945"/>
              <a:ext cx="3322245" cy="397889"/>
            </a:xfrm>
            <a:prstGeom prst="wedgeRoundRectCallout">
              <a:avLst>
                <a:gd name="adj1" fmla="val -59870"/>
                <a:gd name="adj2" fmla="val -7957"/>
                <a:gd name="adj3" fmla="val 16667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46800" rtlCol="0" anchor="ctr" anchorCtr="0"/>
            <a:lstStyle/>
            <a:p>
              <a:pPr algn="ctr">
                <a:spcBef>
                  <a:spcPts val="432"/>
                </a:spcBef>
              </a:pPr>
              <a:r>
                <a:rPr lang="en-US" sz="1600" dirty="0">
                  <a:solidFill>
                    <a:schemeClr val="tx1"/>
                  </a:solidFill>
                  <a:latin typeface="Times New Roman"/>
                  <a:cs typeface="Times New Roman"/>
                </a:rPr>
                <a:t>We’ll implement it using logic gates</a:t>
              </a:r>
              <a:endParaRPr lang="en-US" sz="1600" dirty="0">
                <a:solidFill>
                  <a:schemeClr val="tx1"/>
                </a:solidFill>
                <a:latin typeface="Consolas"/>
                <a:cs typeface="Consolas"/>
              </a:endParaRP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ED94731D-123D-AE40-8A4F-F3DB9FC06239}"/>
                </a:ext>
              </a:extLst>
            </p:cNvPr>
            <p:cNvGrpSpPr/>
            <p:nvPr/>
          </p:nvGrpSpPr>
          <p:grpSpPr>
            <a:xfrm>
              <a:off x="4155778" y="3446716"/>
              <a:ext cx="1935719" cy="397890"/>
              <a:chOff x="4155778" y="3446716"/>
              <a:chExt cx="1935719" cy="397890"/>
            </a:xfrm>
          </p:grpSpPr>
          <p:sp>
            <p:nvSpPr>
              <p:cNvPr id="16" name="Rounded Rectangular Callout 15">
                <a:extLst>
                  <a:ext uri="{FF2B5EF4-FFF2-40B4-BE49-F238E27FC236}">
                    <a16:creationId xmlns:a16="http://schemas.microsoft.com/office/drawing/2014/main" id="{92637B48-6DDD-7648-A84B-5AAD507D20DD}"/>
                  </a:ext>
                </a:extLst>
              </p:cNvPr>
              <p:cNvSpPr/>
              <p:nvPr/>
            </p:nvSpPr>
            <p:spPr>
              <a:xfrm>
                <a:off x="4393707" y="3446716"/>
                <a:ext cx="1318141" cy="397889"/>
              </a:xfrm>
              <a:prstGeom prst="wedgeRoundRectCallout">
                <a:avLst>
                  <a:gd name="adj1" fmla="val -119272"/>
                  <a:gd name="adj2" fmla="val 74160"/>
                  <a:gd name="adj3" fmla="val 16667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tIns="46800" rtlCol="0" anchor="ctr" anchorCtr="0"/>
              <a:lstStyle/>
              <a:p>
                <a:pPr>
                  <a:spcBef>
                    <a:spcPts val="432"/>
                  </a:spcBef>
                </a:pPr>
                <a:endParaRPr lang="en-US" sz="1600" dirty="0">
                  <a:solidFill>
                    <a:schemeClr val="tx1"/>
                  </a:solidFill>
                  <a:latin typeface="Consolas"/>
                  <a:cs typeface="Consolas"/>
                </a:endParaRPr>
              </a:p>
            </p:txBody>
          </p:sp>
          <p:sp>
            <p:nvSpPr>
              <p:cNvPr id="17" name="Rounded Rectangular Callout 16">
                <a:extLst>
                  <a:ext uri="{FF2B5EF4-FFF2-40B4-BE49-F238E27FC236}">
                    <a16:creationId xmlns:a16="http://schemas.microsoft.com/office/drawing/2014/main" id="{AE0D9315-F09A-C04A-AFFB-5D052AE1C105}"/>
                  </a:ext>
                </a:extLst>
              </p:cNvPr>
              <p:cNvSpPr/>
              <p:nvPr/>
            </p:nvSpPr>
            <p:spPr>
              <a:xfrm>
                <a:off x="4155778" y="3446717"/>
                <a:ext cx="1935719" cy="397889"/>
              </a:xfrm>
              <a:prstGeom prst="wedgeRoundRectCallout">
                <a:avLst>
                  <a:gd name="adj1" fmla="val -72824"/>
                  <a:gd name="adj2" fmla="val -55295"/>
                  <a:gd name="adj3" fmla="val 16667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tIns="46800" rtlCol="0" anchor="ctr" anchorCtr="0"/>
              <a:lstStyle/>
              <a:p>
                <a:pPr algn="ctr">
                  <a:spcBef>
                    <a:spcPts val="432"/>
                  </a:spcBef>
                </a:pPr>
                <a:r>
                  <a:rPr lang="en-US" sz="1600" dirty="0">
                    <a:solidFill>
                      <a:schemeClr val="tx1"/>
                    </a:solidFill>
                    <a:latin typeface="Times New Roman"/>
                    <a:cs typeface="Times New Roman"/>
                  </a:rPr>
                  <a:t>Based on addition</a:t>
                </a:r>
                <a:endParaRPr lang="en-US" sz="1600" dirty="0">
                  <a:solidFill>
                    <a:schemeClr val="tx1"/>
                  </a:solidFill>
                  <a:latin typeface="Consolas"/>
                  <a:cs typeface="Consolas"/>
                </a:endParaRPr>
              </a:p>
            </p:txBody>
          </p:sp>
        </p:grpSp>
        <p:sp>
          <p:nvSpPr>
            <p:cNvPr id="19" name="Rounded Rectangular Callout 18">
              <a:extLst>
                <a:ext uri="{FF2B5EF4-FFF2-40B4-BE49-F238E27FC236}">
                  <a16:creationId xmlns:a16="http://schemas.microsoft.com/office/drawing/2014/main" id="{C30DE366-5BF3-3545-81FC-61273CC2B550}"/>
                </a:ext>
              </a:extLst>
            </p:cNvPr>
            <p:cNvSpPr/>
            <p:nvPr/>
          </p:nvSpPr>
          <p:spPr>
            <a:xfrm>
              <a:off x="4155778" y="2679614"/>
              <a:ext cx="1935719" cy="397889"/>
            </a:xfrm>
            <a:prstGeom prst="wedgeRoundRectCallout">
              <a:avLst>
                <a:gd name="adj1" fmla="val -84416"/>
                <a:gd name="adj2" fmla="val -40361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46800" rtlCol="0" anchor="ctr" anchorCtr="0"/>
            <a:lstStyle/>
            <a:p>
              <a:pPr algn="ctr">
                <a:spcBef>
                  <a:spcPts val="432"/>
                </a:spcBef>
              </a:pPr>
              <a:r>
                <a:rPr lang="en-US" sz="1600" dirty="0">
                  <a:solidFill>
                    <a:schemeClr val="tx1"/>
                  </a:solidFill>
                  <a:latin typeface="Times New Roman"/>
                  <a:cs typeface="Times New Roman"/>
                </a:rPr>
                <a:t>We’ll get it for free</a:t>
              </a:r>
              <a:endParaRPr lang="en-US" sz="1600" dirty="0">
                <a:solidFill>
                  <a:schemeClr val="tx1"/>
                </a:solidFill>
                <a:latin typeface="Consolas"/>
                <a:cs typeface="Consolas"/>
              </a:endParaRPr>
            </a:p>
          </p:txBody>
        </p:sp>
      </p:grp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FBDDB8CC-C13A-2A4A-B080-D484C1A240AF}"/>
              </a:ext>
            </a:extLst>
          </p:cNvPr>
          <p:cNvSpPr txBox="1">
            <a:spLocks/>
          </p:cNvSpPr>
          <p:nvPr/>
        </p:nvSpPr>
        <p:spPr>
          <a:xfrm>
            <a:off x="1656737" y="4624761"/>
            <a:ext cx="7664666" cy="3982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i="1" dirty="0"/>
              <a:t>Addition</a:t>
            </a:r>
            <a:r>
              <a:rPr lang="en-US" sz="2400" dirty="0"/>
              <a:t> is the foundation of all arithmetic operations.</a:t>
            </a:r>
          </a:p>
        </p:txBody>
      </p:sp>
    </p:spTree>
    <p:extLst>
      <p:ext uri="{BB962C8B-B14F-4D97-AF65-F5344CB8AC3E}">
        <p14:creationId xmlns:p14="http://schemas.microsoft.com/office/powerpoint/2010/main" val="1696149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-1362206" y="138110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CF34898-429C-D14D-813E-7D3297037507}"/>
              </a:ext>
            </a:extLst>
          </p:cNvPr>
          <p:cNvCxnSpPr/>
          <p:nvPr/>
        </p:nvCxnSpPr>
        <p:spPr>
          <a:xfrm>
            <a:off x="-990600" y="3491019"/>
            <a:ext cx="6146240" cy="0"/>
          </a:xfrm>
          <a:prstGeom prst="line">
            <a:avLst/>
          </a:prstGeom>
          <a:ln w="254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Rectangle 116">
            <a:extLst>
              <a:ext uri="{FF2B5EF4-FFF2-40B4-BE49-F238E27FC236}">
                <a16:creationId xmlns:a16="http://schemas.microsoft.com/office/drawing/2014/main" id="{AFB43401-2203-7E49-A4B9-A16D1C970C3C}"/>
              </a:ext>
            </a:extLst>
          </p:cNvPr>
          <p:cNvSpPr/>
          <p:nvPr/>
        </p:nvSpPr>
        <p:spPr>
          <a:xfrm>
            <a:off x="4437415" y="1866119"/>
            <a:ext cx="36732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eaLnBrk="1" latinLnBrk="0" hangingPunct="1"/>
            <a:endParaRPr lang="en-US" sz="16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A0E9A342-481B-6242-9144-0757A9D37D62}"/>
              </a:ext>
            </a:extLst>
          </p:cNvPr>
          <p:cNvSpPr/>
          <p:nvPr/>
        </p:nvSpPr>
        <p:spPr>
          <a:xfrm>
            <a:off x="5528740" y="1866119"/>
            <a:ext cx="36732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eaLnBrk="1" latinLnBrk="0" hangingPunct="1"/>
            <a:endParaRPr lang="en-US" sz="16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240C696F-A841-6D40-9348-835A30D6AB4A}"/>
              </a:ext>
            </a:extLst>
          </p:cNvPr>
          <p:cNvSpPr/>
          <p:nvPr/>
        </p:nvSpPr>
        <p:spPr>
          <a:xfrm>
            <a:off x="5896068" y="1866119"/>
            <a:ext cx="36732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eaLnBrk="1" latinLnBrk="0" hangingPunct="1"/>
            <a:endParaRPr lang="en-US" sz="16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9379F23B-B507-1F42-8943-70AC6507C560}"/>
              </a:ext>
            </a:extLst>
          </p:cNvPr>
          <p:cNvSpPr/>
          <p:nvPr/>
        </p:nvSpPr>
        <p:spPr>
          <a:xfrm>
            <a:off x="4437415" y="3316847"/>
            <a:ext cx="36732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eaLnBrk="1" latinLnBrk="0" hangingPunct="1"/>
            <a:endParaRPr lang="en-US" sz="16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524777F-FBB5-A347-AE6C-99571B8DD43C}"/>
              </a:ext>
            </a:extLst>
          </p:cNvPr>
          <p:cNvGrpSpPr/>
          <p:nvPr/>
        </p:nvGrpSpPr>
        <p:grpSpPr>
          <a:xfrm>
            <a:off x="5161554" y="1932730"/>
            <a:ext cx="734514" cy="1743789"/>
            <a:chOff x="6139454" y="1708924"/>
            <a:chExt cx="734514" cy="1743789"/>
          </a:xfrm>
        </p:grpSpPr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0018CDE0-1BD6-8940-A7D0-2C469CF72762}"/>
                </a:ext>
              </a:extLst>
            </p:cNvPr>
            <p:cNvSpPr/>
            <p:nvPr/>
          </p:nvSpPr>
          <p:spPr>
            <a:xfrm>
              <a:off x="6139454" y="1708924"/>
              <a:ext cx="367328" cy="3693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eaLnBrk="1" latinLnBrk="0" hangingPunct="1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85AEC499-1BD3-6848-850E-4282F690C54D}"/>
                </a:ext>
              </a:extLst>
            </p:cNvPr>
            <p:cNvSpPr/>
            <p:nvPr/>
          </p:nvSpPr>
          <p:spPr>
            <a:xfrm>
              <a:off x="6506640" y="3083381"/>
              <a:ext cx="367328" cy="3693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eaLnBrk="1" latinLnBrk="0" hangingPunct="1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3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57EA1EE-70F7-7144-9053-52128D6A3792}"/>
              </a:ext>
            </a:extLst>
          </p:cNvPr>
          <p:cNvGrpSpPr/>
          <p:nvPr/>
        </p:nvGrpSpPr>
        <p:grpSpPr>
          <a:xfrm>
            <a:off x="4399447" y="2324034"/>
            <a:ext cx="2021921" cy="1937553"/>
            <a:chOff x="5377347" y="2100228"/>
            <a:chExt cx="2021921" cy="1937553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0911C251-B033-F94A-8259-B99699A6E96C}"/>
                </a:ext>
              </a:extLst>
            </p:cNvPr>
            <p:cNvGrpSpPr/>
            <p:nvPr/>
          </p:nvGrpSpPr>
          <p:grpSpPr>
            <a:xfrm>
              <a:off x="5377347" y="2100228"/>
              <a:ext cx="1863949" cy="904229"/>
              <a:chOff x="5377347" y="2100228"/>
              <a:chExt cx="1863949" cy="904229"/>
            </a:xfrm>
          </p:grpSpPr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868B11B7-BC50-FD42-A362-E0494F289E99}"/>
                  </a:ext>
                </a:extLst>
              </p:cNvPr>
              <p:cNvSpPr/>
              <p:nvPr/>
            </p:nvSpPr>
            <p:spPr>
              <a:xfrm>
                <a:off x="5415315" y="2100228"/>
                <a:ext cx="367328" cy="3693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eaLnBrk="1" latinLnBrk="0" hangingPunct="1"/>
                <a:endParaRPr lang="en-US" sz="16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5F502368-F702-7449-932D-ABB22C3288FE}"/>
                  </a:ext>
                </a:extLst>
              </p:cNvPr>
              <p:cNvSpPr/>
              <p:nvPr/>
            </p:nvSpPr>
            <p:spPr>
              <a:xfrm>
                <a:off x="6506640" y="2100228"/>
                <a:ext cx="367328" cy="3693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eaLnBrk="1" latinLnBrk="0" hangingPunct="1"/>
                <a:r>
                  <a:rPr lang="en-US" sz="1600" dirty="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7</a:t>
                </a:r>
              </a:p>
            </p:txBody>
          </p:sp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9936BB8F-A033-824B-90EB-D0F44CF961DF}"/>
                  </a:ext>
                </a:extLst>
              </p:cNvPr>
              <p:cNvSpPr/>
              <p:nvPr/>
            </p:nvSpPr>
            <p:spPr>
              <a:xfrm>
                <a:off x="6873968" y="2100228"/>
                <a:ext cx="367328" cy="3693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eaLnBrk="1" latinLnBrk="0" hangingPunct="1"/>
                <a:r>
                  <a:rPr lang="en-US" sz="1600" dirty="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5</a:t>
                </a:r>
              </a:p>
            </p:txBody>
          </p:sp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0B422848-7FA6-AB47-93D3-0AE8A512FB7E}"/>
                  </a:ext>
                </a:extLst>
              </p:cNvPr>
              <p:cNvSpPr/>
              <p:nvPr/>
            </p:nvSpPr>
            <p:spPr>
              <a:xfrm>
                <a:off x="5772126" y="2100228"/>
                <a:ext cx="367328" cy="3693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eaLnBrk="1" latinLnBrk="0" hangingPunct="1"/>
                <a:r>
                  <a:rPr lang="en-US" sz="1600" dirty="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7</a:t>
                </a:r>
              </a:p>
            </p:txBody>
          </p:sp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8D7B6018-8321-CC4A-A12D-1CF6F47D5773}"/>
                  </a:ext>
                </a:extLst>
              </p:cNvPr>
              <p:cNvSpPr/>
              <p:nvPr/>
            </p:nvSpPr>
            <p:spPr>
              <a:xfrm>
                <a:off x="6139454" y="2100228"/>
                <a:ext cx="367328" cy="3693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eaLnBrk="1" latinLnBrk="0" hangingPunct="1"/>
                <a:r>
                  <a:rPr lang="en-US" sz="1600" dirty="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8</a:t>
                </a:r>
              </a:p>
            </p:txBody>
          </p:sp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849233D8-B1FF-DC4C-8CFA-753B81F6F785}"/>
                  </a:ext>
                </a:extLst>
              </p:cNvPr>
              <p:cNvSpPr/>
              <p:nvPr/>
            </p:nvSpPr>
            <p:spPr>
              <a:xfrm>
                <a:off x="5415315" y="2546542"/>
                <a:ext cx="367328" cy="3693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eaLnBrk="1" latinLnBrk="0" hangingPunct="1"/>
                <a:endParaRPr lang="en-US" sz="16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65C9BF0A-350B-8F4C-9497-F92AAAB10A38}"/>
                  </a:ext>
                </a:extLst>
              </p:cNvPr>
              <p:cNvSpPr/>
              <p:nvPr/>
            </p:nvSpPr>
            <p:spPr>
              <a:xfrm>
                <a:off x="6506640" y="2546542"/>
                <a:ext cx="367328" cy="3693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eaLnBrk="1" latinLnBrk="0" hangingPunct="1"/>
                <a:r>
                  <a:rPr lang="en-US" sz="1600" dirty="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6</a:t>
                </a:r>
              </a:p>
            </p:txBody>
          </p:sp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26785493-3A51-EB4F-B976-912F626F2C4B}"/>
                  </a:ext>
                </a:extLst>
              </p:cNvPr>
              <p:cNvSpPr/>
              <p:nvPr/>
            </p:nvSpPr>
            <p:spPr>
              <a:xfrm>
                <a:off x="6873968" y="2546542"/>
                <a:ext cx="367328" cy="3693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eaLnBrk="1" latinLnBrk="0" hangingPunct="1"/>
                <a:r>
                  <a:rPr lang="en-US" sz="1600" dirty="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2</a:t>
                </a:r>
              </a:p>
            </p:txBody>
          </p:sp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7DA465AB-F241-3945-B808-6A87556A2DD9}"/>
                  </a:ext>
                </a:extLst>
              </p:cNvPr>
              <p:cNvSpPr/>
              <p:nvPr/>
            </p:nvSpPr>
            <p:spPr>
              <a:xfrm>
                <a:off x="5772126" y="2546542"/>
                <a:ext cx="367328" cy="3693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eaLnBrk="1" latinLnBrk="0" hangingPunct="1"/>
                <a:endParaRPr lang="en-US" sz="16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116" name="Rectangle 115">
                <a:extLst>
                  <a:ext uri="{FF2B5EF4-FFF2-40B4-BE49-F238E27FC236}">
                    <a16:creationId xmlns:a16="http://schemas.microsoft.com/office/drawing/2014/main" id="{E3A2F024-145F-474A-AFF2-1D73259D4BEC}"/>
                  </a:ext>
                </a:extLst>
              </p:cNvPr>
              <p:cNvSpPr/>
              <p:nvPr/>
            </p:nvSpPr>
            <p:spPr>
              <a:xfrm>
                <a:off x="6139454" y="2546542"/>
                <a:ext cx="367328" cy="3693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eaLnBrk="1" latinLnBrk="0" hangingPunct="1"/>
                <a:r>
                  <a:rPr lang="en-US" sz="1600" dirty="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5</a:t>
                </a:r>
              </a:p>
            </p:txBody>
          </p:sp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id="{11C62D90-DB0F-D44B-A0D0-B859DE022585}"/>
                  </a:ext>
                </a:extLst>
              </p:cNvPr>
              <p:cNvSpPr/>
              <p:nvPr/>
            </p:nvSpPr>
            <p:spPr>
              <a:xfrm>
                <a:off x="5377347" y="2295065"/>
                <a:ext cx="367328" cy="3693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eaLnBrk="1" latinLnBrk="0" hangingPunct="1"/>
                <a:r>
                  <a:rPr lang="en-US" sz="2800" dirty="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+</a:t>
                </a:r>
              </a:p>
            </p:txBody>
          </p:sp>
          <p:cxnSp>
            <p:nvCxnSpPr>
              <p:cNvPr id="128" name="Straight Connector 127">
                <a:extLst>
                  <a:ext uri="{FF2B5EF4-FFF2-40B4-BE49-F238E27FC236}">
                    <a16:creationId xmlns:a16="http://schemas.microsoft.com/office/drawing/2014/main" id="{9F5E8081-8610-894F-A555-FC3B47920EC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82643" y="3004457"/>
                <a:ext cx="1458653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0" name="Content Placeholder 2">
              <a:extLst>
                <a:ext uri="{FF2B5EF4-FFF2-40B4-BE49-F238E27FC236}">
                  <a16:creationId xmlns:a16="http://schemas.microsoft.com/office/drawing/2014/main" id="{8A66A598-9767-6647-B49A-C11BFACE33DB}"/>
                </a:ext>
              </a:extLst>
            </p:cNvPr>
            <p:cNvSpPr txBox="1">
              <a:spLocks/>
            </p:cNvSpPr>
            <p:nvPr/>
          </p:nvSpPr>
          <p:spPr>
            <a:xfrm>
              <a:off x="5737704" y="3639540"/>
              <a:ext cx="1661564" cy="398241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1pPr>
              <a:lvl2pPr marL="717550" indent="-26035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SzPct val="50000"/>
                <a:buFont typeface="Wingdings" charset="2"/>
                <a:buChar char="q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1600" dirty="0"/>
                <a:t>Decimal addition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3C004969-2D7F-2644-8875-B6A8EA12AB39}"/>
              </a:ext>
            </a:extLst>
          </p:cNvPr>
          <p:cNvGrpSpPr/>
          <p:nvPr/>
        </p:nvGrpSpPr>
        <p:grpSpPr>
          <a:xfrm>
            <a:off x="4794226" y="1938790"/>
            <a:ext cx="734656" cy="1747389"/>
            <a:chOff x="5772126" y="1714984"/>
            <a:chExt cx="734656" cy="1747389"/>
          </a:xfrm>
        </p:grpSpPr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ECA6E24D-B3E0-9C4D-9F93-2E1279DC083C}"/>
                </a:ext>
              </a:extLst>
            </p:cNvPr>
            <p:cNvSpPr/>
            <p:nvPr/>
          </p:nvSpPr>
          <p:spPr>
            <a:xfrm>
              <a:off x="5772126" y="1714984"/>
              <a:ext cx="367328" cy="3693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eaLnBrk="1" latinLnBrk="0" hangingPunct="1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</a:p>
          </p:txBody>
        </p: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9904856E-FB8F-B74E-9213-803DD93C527C}"/>
                </a:ext>
              </a:extLst>
            </p:cNvPr>
            <p:cNvSpPr/>
            <p:nvPr/>
          </p:nvSpPr>
          <p:spPr>
            <a:xfrm>
              <a:off x="6139454" y="3093041"/>
              <a:ext cx="367328" cy="3693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eaLnBrk="1" latinLnBrk="0" hangingPunct="1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4</a:t>
              </a:r>
            </a:p>
          </p:txBody>
        </p:sp>
      </p:grpSp>
      <p:sp>
        <p:nvSpPr>
          <p:cNvPr id="74" name="Rectangle 73">
            <a:extLst>
              <a:ext uri="{FF2B5EF4-FFF2-40B4-BE49-F238E27FC236}">
                <a16:creationId xmlns:a16="http://schemas.microsoft.com/office/drawing/2014/main" id="{DE989A86-CED8-1248-BFD1-52D0AC75F246}"/>
              </a:ext>
            </a:extLst>
          </p:cNvPr>
          <p:cNvSpPr/>
          <p:nvPr/>
        </p:nvSpPr>
        <p:spPr>
          <a:xfrm>
            <a:off x="2422358" y="1866119"/>
            <a:ext cx="36732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eaLnBrk="1" latinLnBrk="0" hangingPunct="1"/>
            <a:endParaRPr lang="en-US" sz="16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6B5B4E61-3F27-A344-9D52-4FC3CCAA9219}"/>
              </a:ext>
            </a:extLst>
          </p:cNvPr>
          <p:cNvSpPr/>
          <p:nvPr/>
        </p:nvSpPr>
        <p:spPr>
          <a:xfrm>
            <a:off x="2789686" y="1866119"/>
            <a:ext cx="36732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eaLnBrk="1" latinLnBrk="0" hangingPunct="1"/>
            <a:endParaRPr lang="en-US" sz="16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B0F54740-AA06-F747-AD2D-736F4B81A3B6}"/>
              </a:ext>
            </a:extLst>
          </p:cNvPr>
          <p:cNvSpPr/>
          <p:nvPr/>
        </p:nvSpPr>
        <p:spPr>
          <a:xfrm>
            <a:off x="1687844" y="1866119"/>
            <a:ext cx="36732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eaLnBrk="1" latinLnBrk="0" hangingPunct="1"/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7625617-A883-EF44-85D9-04191AE6B85B}"/>
              </a:ext>
            </a:extLst>
          </p:cNvPr>
          <p:cNvGrpSpPr/>
          <p:nvPr/>
        </p:nvGrpSpPr>
        <p:grpSpPr>
          <a:xfrm>
            <a:off x="1293065" y="2324034"/>
            <a:ext cx="2028893" cy="1930415"/>
            <a:chOff x="2270965" y="2100228"/>
            <a:chExt cx="2028893" cy="1930415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3340FAF2-3372-324A-94D2-32A12B040486}"/>
                </a:ext>
              </a:extLst>
            </p:cNvPr>
            <p:cNvGrpSpPr/>
            <p:nvPr/>
          </p:nvGrpSpPr>
          <p:grpSpPr>
            <a:xfrm>
              <a:off x="2270965" y="2100228"/>
              <a:ext cx="1863949" cy="904229"/>
              <a:chOff x="2270965" y="2100228"/>
              <a:chExt cx="1863949" cy="904229"/>
            </a:xfrm>
          </p:grpSpPr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4CC2448F-5007-DB49-89BE-F3A6869BAC48}"/>
                  </a:ext>
                </a:extLst>
              </p:cNvPr>
              <p:cNvSpPr/>
              <p:nvPr/>
            </p:nvSpPr>
            <p:spPr>
              <a:xfrm>
                <a:off x="3400258" y="2100228"/>
                <a:ext cx="367328" cy="3693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eaLnBrk="1" latinLnBrk="0" hangingPunct="1"/>
                <a:r>
                  <a:rPr lang="en-US" sz="1600" dirty="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1</a:t>
                </a:r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46F4E5B3-520C-C244-B553-982417E45C28}"/>
                  </a:ext>
                </a:extLst>
              </p:cNvPr>
              <p:cNvSpPr/>
              <p:nvPr/>
            </p:nvSpPr>
            <p:spPr>
              <a:xfrm>
                <a:off x="3767586" y="2100228"/>
                <a:ext cx="367328" cy="3693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eaLnBrk="1" latinLnBrk="0" hangingPunct="1"/>
                <a:r>
                  <a:rPr lang="en-US" sz="1600" dirty="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</a:t>
                </a:r>
              </a:p>
            </p:txBody>
          </p:sp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7D8E0285-1768-3744-8F31-38120DF6B65B}"/>
                  </a:ext>
                </a:extLst>
              </p:cNvPr>
              <p:cNvSpPr/>
              <p:nvPr/>
            </p:nvSpPr>
            <p:spPr>
              <a:xfrm>
                <a:off x="2665744" y="2100228"/>
                <a:ext cx="367328" cy="3693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eaLnBrk="1" latinLnBrk="0" hangingPunct="1"/>
                <a:r>
                  <a:rPr lang="en-US" sz="1600" dirty="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1</a:t>
                </a:r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A30304BC-0ECF-8148-BAF3-BE3F89958021}"/>
                  </a:ext>
                </a:extLst>
              </p:cNvPr>
              <p:cNvSpPr/>
              <p:nvPr/>
            </p:nvSpPr>
            <p:spPr>
              <a:xfrm>
                <a:off x="3033072" y="2100228"/>
                <a:ext cx="367328" cy="3693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eaLnBrk="1" latinLnBrk="0" hangingPunct="1"/>
                <a:r>
                  <a:rPr lang="en-US" sz="1600" dirty="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</a:t>
                </a:r>
              </a:p>
            </p:txBody>
          </p:sp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0FB3634F-8E70-FD4F-802D-1E7E49B4E4AE}"/>
                  </a:ext>
                </a:extLst>
              </p:cNvPr>
              <p:cNvSpPr/>
              <p:nvPr/>
            </p:nvSpPr>
            <p:spPr>
              <a:xfrm>
                <a:off x="3400258" y="2546542"/>
                <a:ext cx="367328" cy="3693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eaLnBrk="1" latinLnBrk="0" hangingPunct="1"/>
                <a:r>
                  <a:rPr lang="en-US" sz="1600" dirty="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1</a:t>
                </a:r>
              </a:p>
            </p:txBody>
          </p:sp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F734832F-0237-A749-B79F-ECC16069E600}"/>
                  </a:ext>
                </a:extLst>
              </p:cNvPr>
              <p:cNvSpPr/>
              <p:nvPr/>
            </p:nvSpPr>
            <p:spPr>
              <a:xfrm>
                <a:off x="3767586" y="2546542"/>
                <a:ext cx="367328" cy="3693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eaLnBrk="1" latinLnBrk="0" hangingPunct="1"/>
                <a:r>
                  <a:rPr lang="en-US" sz="1600" dirty="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1</a:t>
                </a:r>
              </a:p>
            </p:txBody>
          </p:sp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5C7B822C-C9F6-4E43-B394-01E50D02CE64}"/>
                  </a:ext>
                </a:extLst>
              </p:cNvPr>
              <p:cNvSpPr/>
              <p:nvPr/>
            </p:nvSpPr>
            <p:spPr>
              <a:xfrm>
                <a:off x="2665744" y="2546542"/>
                <a:ext cx="367328" cy="3693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eaLnBrk="1" latinLnBrk="0" hangingPunct="1"/>
                <a:endParaRPr lang="en-US" sz="16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8A466ECA-2085-7741-BD05-3E8437D26085}"/>
                  </a:ext>
                </a:extLst>
              </p:cNvPr>
              <p:cNvSpPr/>
              <p:nvPr/>
            </p:nvSpPr>
            <p:spPr>
              <a:xfrm>
                <a:off x="3033072" y="2546542"/>
                <a:ext cx="367328" cy="3693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eaLnBrk="1" latinLnBrk="0" hangingPunct="1"/>
                <a:endParaRPr lang="en-US" sz="16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0C2FCD1C-09A7-4245-BA2B-0AE94D47DD27}"/>
                  </a:ext>
                </a:extLst>
              </p:cNvPr>
              <p:cNvSpPr/>
              <p:nvPr/>
            </p:nvSpPr>
            <p:spPr>
              <a:xfrm>
                <a:off x="2270965" y="2295065"/>
                <a:ext cx="367328" cy="3693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eaLnBrk="1" latinLnBrk="0" hangingPunct="1"/>
                <a:r>
                  <a:rPr lang="en-US" sz="2800" dirty="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+</a:t>
                </a:r>
              </a:p>
            </p:txBody>
          </p:sp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EA020945-EA14-604C-ADDC-D542F155F2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65744" y="3004457"/>
                <a:ext cx="146917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5" name="Content Placeholder 2">
              <a:extLst>
                <a:ext uri="{FF2B5EF4-FFF2-40B4-BE49-F238E27FC236}">
                  <a16:creationId xmlns:a16="http://schemas.microsoft.com/office/drawing/2014/main" id="{420A5D85-E29C-3848-A6C5-B95529D03992}"/>
                </a:ext>
              </a:extLst>
            </p:cNvPr>
            <p:cNvSpPr txBox="1">
              <a:spLocks/>
            </p:cNvSpPr>
            <p:nvPr/>
          </p:nvSpPr>
          <p:spPr>
            <a:xfrm>
              <a:off x="2638294" y="3632402"/>
              <a:ext cx="1661564" cy="398241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1pPr>
              <a:lvl2pPr marL="717550" indent="-26035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SzPct val="50000"/>
                <a:buFont typeface="Wingdings" charset="2"/>
                <a:buChar char="q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1600" dirty="0"/>
                <a:t>Binary addition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FA0AA05C-4D15-0248-811B-941AD9763CA5}"/>
              </a:ext>
            </a:extLst>
          </p:cNvPr>
          <p:cNvGrpSpPr/>
          <p:nvPr/>
        </p:nvGrpSpPr>
        <p:grpSpPr>
          <a:xfrm>
            <a:off x="5533140" y="1932734"/>
            <a:ext cx="730256" cy="1753445"/>
            <a:chOff x="6511040" y="1708928"/>
            <a:chExt cx="730256" cy="1753445"/>
          </a:xfrm>
        </p:grpSpPr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9B2EB9B9-0227-A241-A93E-88C399B6B0FC}"/>
                </a:ext>
              </a:extLst>
            </p:cNvPr>
            <p:cNvSpPr/>
            <p:nvPr/>
          </p:nvSpPr>
          <p:spPr>
            <a:xfrm>
              <a:off x="6873968" y="3093041"/>
              <a:ext cx="367328" cy="3693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eaLnBrk="1" latinLnBrk="0" hangingPunct="1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7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A06B76FA-1BB9-BC49-8724-9F88547CCC13}"/>
                </a:ext>
              </a:extLst>
            </p:cNvPr>
            <p:cNvSpPr/>
            <p:nvPr/>
          </p:nvSpPr>
          <p:spPr>
            <a:xfrm>
              <a:off x="6511040" y="1708928"/>
              <a:ext cx="367328" cy="3693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eaLnBrk="1" latinLnBrk="0" hangingPunct="1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2A485C18-ADAF-0B4C-84DB-90061AC7181B}"/>
              </a:ext>
            </a:extLst>
          </p:cNvPr>
          <p:cNvGrpSpPr/>
          <p:nvPr/>
        </p:nvGrpSpPr>
        <p:grpSpPr>
          <a:xfrm>
            <a:off x="4422498" y="1938789"/>
            <a:ext cx="739056" cy="1747390"/>
            <a:chOff x="5400398" y="1714983"/>
            <a:chExt cx="739056" cy="1747390"/>
          </a:xfrm>
        </p:grpSpPr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AA1BFA73-20DA-F84D-8F4D-39DCA2409A46}"/>
                </a:ext>
              </a:extLst>
            </p:cNvPr>
            <p:cNvSpPr/>
            <p:nvPr/>
          </p:nvSpPr>
          <p:spPr>
            <a:xfrm>
              <a:off x="5772126" y="3093041"/>
              <a:ext cx="367328" cy="3693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eaLnBrk="1" latinLnBrk="0" hangingPunct="1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8</a:t>
              </a: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9E899640-E903-4E44-98DF-CD2C1D7F60B6}"/>
                </a:ext>
              </a:extLst>
            </p:cNvPr>
            <p:cNvSpPr/>
            <p:nvPr/>
          </p:nvSpPr>
          <p:spPr>
            <a:xfrm>
              <a:off x="5400398" y="1714983"/>
              <a:ext cx="367328" cy="3693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eaLnBrk="1" latinLnBrk="0" hangingPunct="1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9758D18-A5EC-9B4D-907A-6987601C2D1B}"/>
              </a:ext>
            </a:extLst>
          </p:cNvPr>
          <p:cNvGrpSpPr/>
          <p:nvPr/>
        </p:nvGrpSpPr>
        <p:grpSpPr>
          <a:xfrm>
            <a:off x="2030948" y="1926679"/>
            <a:ext cx="758738" cy="1759500"/>
            <a:chOff x="3008848" y="1702873"/>
            <a:chExt cx="758738" cy="1759500"/>
          </a:xfrm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66FBEB07-7ECE-F64A-A91C-46C16097433F}"/>
                </a:ext>
              </a:extLst>
            </p:cNvPr>
            <p:cNvSpPr/>
            <p:nvPr/>
          </p:nvSpPr>
          <p:spPr>
            <a:xfrm>
              <a:off x="3400258" y="3093041"/>
              <a:ext cx="367328" cy="3693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eaLnBrk="1" latinLnBrk="0" hangingPunct="1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84D9E502-EE56-DE4A-B8B3-46C8677A634E}"/>
                </a:ext>
              </a:extLst>
            </p:cNvPr>
            <p:cNvSpPr/>
            <p:nvPr/>
          </p:nvSpPr>
          <p:spPr>
            <a:xfrm>
              <a:off x="3008848" y="1702873"/>
              <a:ext cx="367328" cy="3693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eaLnBrk="1" latinLnBrk="0" hangingPunct="1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61D0212-65D9-614A-8CFF-CD559F1E594C}"/>
              </a:ext>
            </a:extLst>
          </p:cNvPr>
          <p:cNvGrpSpPr/>
          <p:nvPr/>
        </p:nvGrpSpPr>
        <p:grpSpPr>
          <a:xfrm>
            <a:off x="1674506" y="1929996"/>
            <a:ext cx="747994" cy="1756183"/>
            <a:chOff x="2652406" y="1706190"/>
            <a:chExt cx="747994" cy="1756183"/>
          </a:xfrm>
        </p:grpSpPr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AC5D9554-9F5A-5440-85F3-1A1510DB4D3B}"/>
                </a:ext>
              </a:extLst>
            </p:cNvPr>
            <p:cNvSpPr/>
            <p:nvPr/>
          </p:nvSpPr>
          <p:spPr>
            <a:xfrm>
              <a:off x="3033072" y="3093041"/>
              <a:ext cx="367328" cy="3693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eaLnBrk="1" latinLnBrk="0" hangingPunct="1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A3D569D9-4A9D-324B-B0BC-48E25EDB3E71}"/>
                </a:ext>
              </a:extLst>
            </p:cNvPr>
            <p:cNvSpPr/>
            <p:nvPr/>
          </p:nvSpPr>
          <p:spPr>
            <a:xfrm>
              <a:off x="2652406" y="1706190"/>
              <a:ext cx="367328" cy="3693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eaLnBrk="1" latinLnBrk="0" hangingPunct="1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ECE1F67-9BE8-F647-B513-FAB6DE6300A3}"/>
              </a:ext>
            </a:extLst>
          </p:cNvPr>
          <p:cNvGrpSpPr/>
          <p:nvPr/>
        </p:nvGrpSpPr>
        <p:grpSpPr>
          <a:xfrm>
            <a:off x="2426243" y="1931172"/>
            <a:ext cx="730771" cy="1755007"/>
            <a:chOff x="3404143" y="1707366"/>
            <a:chExt cx="730771" cy="1755007"/>
          </a:xfrm>
        </p:grpSpPr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6FA40A06-851D-CE44-BC4E-B386D1E5FD7C}"/>
                </a:ext>
              </a:extLst>
            </p:cNvPr>
            <p:cNvSpPr/>
            <p:nvPr/>
          </p:nvSpPr>
          <p:spPr>
            <a:xfrm>
              <a:off x="3767586" y="3093041"/>
              <a:ext cx="367328" cy="3693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eaLnBrk="1" latinLnBrk="0" hangingPunct="1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AD8E13F4-7A16-6148-BD3B-B5C63430351D}"/>
                </a:ext>
              </a:extLst>
            </p:cNvPr>
            <p:cNvSpPr/>
            <p:nvPr/>
          </p:nvSpPr>
          <p:spPr>
            <a:xfrm>
              <a:off x="3404143" y="1707366"/>
              <a:ext cx="367328" cy="3693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eaLnBrk="1" latinLnBrk="0" hangingPunct="1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9EC77FB-8B71-5146-99CC-C98BC9739931}"/>
              </a:ext>
            </a:extLst>
          </p:cNvPr>
          <p:cNvGrpSpPr/>
          <p:nvPr/>
        </p:nvGrpSpPr>
        <p:grpSpPr>
          <a:xfrm>
            <a:off x="1293808" y="1930478"/>
            <a:ext cx="761364" cy="1755701"/>
            <a:chOff x="2271708" y="1706672"/>
            <a:chExt cx="761364" cy="1755701"/>
          </a:xfrm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021B8A14-3AB6-C743-9D6F-90E638DC0043}"/>
                </a:ext>
              </a:extLst>
            </p:cNvPr>
            <p:cNvSpPr/>
            <p:nvPr/>
          </p:nvSpPr>
          <p:spPr>
            <a:xfrm>
              <a:off x="2665744" y="3093041"/>
              <a:ext cx="367328" cy="3693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eaLnBrk="1" latinLnBrk="0" hangingPunct="1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CE1A9D13-F0DE-1349-9BF6-8E080797F4AC}"/>
                </a:ext>
              </a:extLst>
            </p:cNvPr>
            <p:cNvSpPr/>
            <p:nvPr/>
          </p:nvSpPr>
          <p:spPr>
            <a:xfrm>
              <a:off x="2271708" y="1706672"/>
              <a:ext cx="367328" cy="3693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eaLnBrk="1" latinLnBrk="0" hangingPunct="1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05201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-1362206" y="138110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CF34898-429C-D14D-813E-7D3297037507}"/>
              </a:ext>
            </a:extLst>
          </p:cNvPr>
          <p:cNvCxnSpPr/>
          <p:nvPr/>
        </p:nvCxnSpPr>
        <p:spPr>
          <a:xfrm>
            <a:off x="0" y="3491019"/>
            <a:ext cx="6146240" cy="0"/>
          </a:xfrm>
          <a:prstGeom prst="line">
            <a:avLst/>
          </a:prstGeom>
          <a:ln w="254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Rectangle 73">
            <a:extLst>
              <a:ext uri="{FF2B5EF4-FFF2-40B4-BE49-F238E27FC236}">
                <a16:creationId xmlns:a16="http://schemas.microsoft.com/office/drawing/2014/main" id="{DE989A86-CED8-1248-BFD1-52D0AC75F246}"/>
              </a:ext>
            </a:extLst>
          </p:cNvPr>
          <p:cNvSpPr/>
          <p:nvPr/>
        </p:nvSpPr>
        <p:spPr>
          <a:xfrm>
            <a:off x="2422358" y="1866119"/>
            <a:ext cx="36732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eaLnBrk="1" latinLnBrk="0" hangingPunct="1"/>
            <a:endParaRPr lang="en-US" sz="16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6B5B4E61-3F27-A344-9D52-4FC3CCAA9219}"/>
              </a:ext>
            </a:extLst>
          </p:cNvPr>
          <p:cNvSpPr/>
          <p:nvPr/>
        </p:nvSpPr>
        <p:spPr>
          <a:xfrm>
            <a:off x="2789686" y="1866119"/>
            <a:ext cx="36732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eaLnBrk="1" latinLnBrk="0" hangingPunct="1"/>
            <a:endParaRPr lang="en-US" sz="16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B0F54740-AA06-F747-AD2D-736F4B81A3B6}"/>
              </a:ext>
            </a:extLst>
          </p:cNvPr>
          <p:cNvSpPr/>
          <p:nvPr/>
        </p:nvSpPr>
        <p:spPr>
          <a:xfrm>
            <a:off x="1687844" y="1866119"/>
            <a:ext cx="36732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eaLnBrk="1" latinLnBrk="0" hangingPunct="1"/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7625617-A883-EF44-85D9-04191AE6B85B}"/>
              </a:ext>
            </a:extLst>
          </p:cNvPr>
          <p:cNvGrpSpPr/>
          <p:nvPr/>
        </p:nvGrpSpPr>
        <p:grpSpPr>
          <a:xfrm>
            <a:off x="1293065" y="2324034"/>
            <a:ext cx="2028893" cy="1930415"/>
            <a:chOff x="2270965" y="2100228"/>
            <a:chExt cx="2028893" cy="1930415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3340FAF2-3372-324A-94D2-32A12B040486}"/>
                </a:ext>
              </a:extLst>
            </p:cNvPr>
            <p:cNvGrpSpPr/>
            <p:nvPr/>
          </p:nvGrpSpPr>
          <p:grpSpPr>
            <a:xfrm>
              <a:off x="2270965" y="2100228"/>
              <a:ext cx="1863949" cy="904229"/>
              <a:chOff x="2270965" y="2100228"/>
              <a:chExt cx="1863949" cy="904229"/>
            </a:xfrm>
          </p:grpSpPr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4CC2448F-5007-DB49-89BE-F3A6869BAC48}"/>
                  </a:ext>
                </a:extLst>
              </p:cNvPr>
              <p:cNvSpPr/>
              <p:nvPr/>
            </p:nvSpPr>
            <p:spPr>
              <a:xfrm>
                <a:off x="3400258" y="2100228"/>
                <a:ext cx="367328" cy="3693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eaLnBrk="1" latinLnBrk="0" hangingPunct="1"/>
                <a:r>
                  <a:rPr lang="en-US" sz="1600" dirty="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1</a:t>
                </a:r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46F4E5B3-520C-C244-B553-982417E45C28}"/>
                  </a:ext>
                </a:extLst>
              </p:cNvPr>
              <p:cNvSpPr/>
              <p:nvPr/>
            </p:nvSpPr>
            <p:spPr>
              <a:xfrm>
                <a:off x="3767586" y="2100228"/>
                <a:ext cx="367328" cy="3693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eaLnBrk="1" latinLnBrk="0" hangingPunct="1"/>
                <a:r>
                  <a:rPr lang="en-US" sz="1600" dirty="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</a:t>
                </a:r>
              </a:p>
            </p:txBody>
          </p:sp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7D8E0285-1768-3744-8F31-38120DF6B65B}"/>
                  </a:ext>
                </a:extLst>
              </p:cNvPr>
              <p:cNvSpPr/>
              <p:nvPr/>
            </p:nvSpPr>
            <p:spPr>
              <a:xfrm>
                <a:off x="2665744" y="2100228"/>
                <a:ext cx="367328" cy="3693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eaLnBrk="1" latinLnBrk="0" hangingPunct="1"/>
                <a:r>
                  <a:rPr lang="en-US" sz="1600" dirty="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1</a:t>
                </a:r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A30304BC-0ECF-8148-BAF3-BE3F89958021}"/>
                  </a:ext>
                </a:extLst>
              </p:cNvPr>
              <p:cNvSpPr/>
              <p:nvPr/>
            </p:nvSpPr>
            <p:spPr>
              <a:xfrm>
                <a:off x="3033072" y="2100228"/>
                <a:ext cx="367328" cy="3693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eaLnBrk="1" latinLnBrk="0" hangingPunct="1"/>
                <a:r>
                  <a:rPr lang="en-US" sz="1600" dirty="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</a:t>
                </a:r>
              </a:p>
            </p:txBody>
          </p:sp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0FB3634F-8E70-FD4F-802D-1E7E49B4E4AE}"/>
                  </a:ext>
                </a:extLst>
              </p:cNvPr>
              <p:cNvSpPr/>
              <p:nvPr/>
            </p:nvSpPr>
            <p:spPr>
              <a:xfrm>
                <a:off x="3400258" y="2546542"/>
                <a:ext cx="367328" cy="3693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eaLnBrk="1" latinLnBrk="0" hangingPunct="1"/>
                <a:r>
                  <a:rPr lang="en-US" sz="1600" dirty="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1</a:t>
                </a:r>
              </a:p>
            </p:txBody>
          </p:sp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F734832F-0237-A749-B79F-ECC16069E600}"/>
                  </a:ext>
                </a:extLst>
              </p:cNvPr>
              <p:cNvSpPr/>
              <p:nvPr/>
            </p:nvSpPr>
            <p:spPr>
              <a:xfrm>
                <a:off x="3767586" y="2546542"/>
                <a:ext cx="367328" cy="3693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eaLnBrk="1" latinLnBrk="0" hangingPunct="1"/>
                <a:r>
                  <a:rPr lang="en-US" sz="1600" dirty="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1</a:t>
                </a:r>
              </a:p>
            </p:txBody>
          </p:sp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5C7B822C-C9F6-4E43-B394-01E50D02CE64}"/>
                  </a:ext>
                </a:extLst>
              </p:cNvPr>
              <p:cNvSpPr/>
              <p:nvPr/>
            </p:nvSpPr>
            <p:spPr>
              <a:xfrm>
                <a:off x="2665744" y="2546542"/>
                <a:ext cx="367328" cy="3693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eaLnBrk="1" latinLnBrk="0" hangingPunct="1"/>
                <a:endParaRPr lang="en-US" sz="16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8A466ECA-2085-7741-BD05-3E8437D26085}"/>
                  </a:ext>
                </a:extLst>
              </p:cNvPr>
              <p:cNvSpPr/>
              <p:nvPr/>
            </p:nvSpPr>
            <p:spPr>
              <a:xfrm>
                <a:off x="3033072" y="2546542"/>
                <a:ext cx="367328" cy="3693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eaLnBrk="1" latinLnBrk="0" hangingPunct="1"/>
                <a:endParaRPr lang="en-US" sz="16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0C2FCD1C-09A7-4245-BA2B-0AE94D47DD27}"/>
                  </a:ext>
                </a:extLst>
              </p:cNvPr>
              <p:cNvSpPr/>
              <p:nvPr/>
            </p:nvSpPr>
            <p:spPr>
              <a:xfrm>
                <a:off x="2270965" y="2295065"/>
                <a:ext cx="367328" cy="3693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eaLnBrk="1" latinLnBrk="0" hangingPunct="1"/>
                <a:r>
                  <a:rPr lang="en-US" sz="2800" dirty="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+</a:t>
                </a:r>
              </a:p>
            </p:txBody>
          </p:sp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EA020945-EA14-604C-ADDC-D542F155F2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65744" y="3004457"/>
                <a:ext cx="146917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5" name="Content Placeholder 2">
              <a:extLst>
                <a:ext uri="{FF2B5EF4-FFF2-40B4-BE49-F238E27FC236}">
                  <a16:creationId xmlns:a16="http://schemas.microsoft.com/office/drawing/2014/main" id="{420A5D85-E29C-3848-A6C5-B95529D03992}"/>
                </a:ext>
              </a:extLst>
            </p:cNvPr>
            <p:cNvSpPr txBox="1">
              <a:spLocks/>
            </p:cNvSpPr>
            <p:nvPr/>
          </p:nvSpPr>
          <p:spPr>
            <a:xfrm>
              <a:off x="2638294" y="3632402"/>
              <a:ext cx="1661564" cy="398241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1pPr>
              <a:lvl2pPr marL="717550" indent="-26035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SzPct val="50000"/>
                <a:buFont typeface="Wingdings" charset="2"/>
                <a:buChar char="q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1600" dirty="0"/>
                <a:t>Binary addition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9758D18-A5EC-9B4D-907A-6987601C2D1B}"/>
              </a:ext>
            </a:extLst>
          </p:cNvPr>
          <p:cNvGrpSpPr/>
          <p:nvPr/>
        </p:nvGrpSpPr>
        <p:grpSpPr>
          <a:xfrm>
            <a:off x="2030948" y="1926679"/>
            <a:ext cx="758738" cy="1759500"/>
            <a:chOff x="3008848" y="1702873"/>
            <a:chExt cx="758738" cy="1759500"/>
          </a:xfrm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66FBEB07-7ECE-F64A-A91C-46C16097433F}"/>
                </a:ext>
              </a:extLst>
            </p:cNvPr>
            <p:cNvSpPr/>
            <p:nvPr/>
          </p:nvSpPr>
          <p:spPr>
            <a:xfrm>
              <a:off x="3400258" y="3093041"/>
              <a:ext cx="367328" cy="3693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eaLnBrk="1" latinLnBrk="0" hangingPunct="1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84D9E502-EE56-DE4A-B8B3-46C8677A634E}"/>
                </a:ext>
              </a:extLst>
            </p:cNvPr>
            <p:cNvSpPr/>
            <p:nvPr/>
          </p:nvSpPr>
          <p:spPr>
            <a:xfrm>
              <a:off x="3008848" y="1702873"/>
              <a:ext cx="367328" cy="3693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eaLnBrk="1" latinLnBrk="0" hangingPunct="1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61D0212-65D9-614A-8CFF-CD559F1E594C}"/>
              </a:ext>
            </a:extLst>
          </p:cNvPr>
          <p:cNvGrpSpPr/>
          <p:nvPr/>
        </p:nvGrpSpPr>
        <p:grpSpPr>
          <a:xfrm>
            <a:off x="1674506" y="1929996"/>
            <a:ext cx="747994" cy="1756183"/>
            <a:chOff x="2652406" y="1706190"/>
            <a:chExt cx="747994" cy="1756183"/>
          </a:xfrm>
        </p:grpSpPr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AC5D9554-9F5A-5440-85F3-1A1510DB4D3B}"/>
                </a:ext>
              </a:extLst>
            </p:cNvPr>
            <p:cNvSpPr/>
            <p:nvPr/>
          </p:nvSpPr>
          <p:spPr>
            <a:xfrm>
              <a:off x="3033072" y="3093041"/>
              <a:ext cx="367328" cy="3693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eaLnBrk="1" latinLnBrk="0" hangingPunct="1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A3D569D9-4A9D-324B-B0BC-48E25EDB3E71}"/>
                </a:ext>
              </a:extLst>
            </p:cNvPr>
            <p:cNvSpPr/>
            <p:nvPr/>
          </p:nvSpPr>
          <p:spPr>
            <a:xfrm>
              <a:off x="2652406" y="1706190"/>
              <a:ext cx="367328" cy="3693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eaLnBrk="1" latinLnBrk="0" hangingPunct="1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ECE1F67-9BE8-F647-B513-FAB6DE6300A3}"/>
              </a:ext>
            </a:extLst>
          </p:cNvPr>
          <p:cNvGrpSpPr/>
          <p:nvPr/>
        </p:nvGrpSpPr>
        <p:grpSpPr>
          <a:xfrm>
            <a:off x="2426243" y="1931172"/>
            <a:ext cx="730771" cy="1755007"/>
            <a:chOff x="3404143" y="1707366"/>
            <a:chExt cx="730771" cy="1755007"/>
          </a:xfrm>
        </p:grpSpPr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6FA40A06-851D-CE44-BC4E-B386D1E5FD7C}"/>
                </a:ext>
              </a:extLst>
            </p:cNvPr>
            <p:cNvSpPr/>
            <p:nvPr/>
          </p:nvSpPr>
          <p:spPr>
            <a:xfrm>
              <a:off x="3767586" y="3093041"/>
              <a:ext cx="367328" cy="3693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eaLnBrk="1" latinLnBrk="0" hangingPunct="1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AD8E13F4-7A16-6148-BD3B-B5C63430351D}"/>
                </a:ext>
              </a:extLst>
            </p:cNvPr>
            <p:cNvSpPr/>
            <p:nvPr/>
          </p:nvSpPr>
          <p:spPr>
            <a:xfrm>
              <a:off x="3404143" y="1707366"/>
              <a:ext cx="367328" cy="3693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eaLnBrk="1" latinLnBrk="0" hangingPunct="1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9EC77FB-8B71-5146-99CC-C98BC9739931}"/>
              </a:ext>
            </a:extLst>
          </p:cNvPr>
          <p:cNvGrpSpPr/>
          <p:nvPr/>
        </p:nvGrpSpPr>
        <p:grpSpPr>
          <a:xfrm>
            <a:off x="1293808" y="1930478"/>
            <a:ext cx="761364" cy="1755701"/>
            <a:chOff x="2271708" y="1706672"/>
            <a:chExt cx="761364" cy="1755701"/>
          </a:xfrm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021B8A14-3AB6-C743-9D6F-90E638DC0043}"/>
                </a:ext>
              </a:extLst>
            </p:cNvPr>
            <p:cNvSpPr/>
            <p:nvPr/>
          </p:nvSpPr>
          <p:spPr>
            <a:xfrm>
              <a:off x="2665744" y="3093041"/>
              <a:ext cx="367328" cy="3693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eaLnBrk="1" latinLnBrk="0" hangingPunct="1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CE1A9D13-F0DE-1349-9BF6-8E080797F4AC}"/>
                </a:ext>
              </a:extLst>
            </p:cNvPr>
            <p:cNvSpPr/>
            <p:nvPr/>
          </p:nvSpPr>
          <p:spPr>
            <a:xfrm>
              <a:off x="2271708" y="1706672"/>
              <a:ext cx="367328" cy="3693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eaLnBrk="1" latinLnBrk="0" hangingPunct="1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142984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96614"/>
            <a:ext cx="7799284" cy="577278"/>
          </a:xfrm>
        </p:spPr>
        <p:txBody>
          <a:bodyPr/>
          <a:lstStyle/>
          <a:p>
            <a:r>
              <a:rPr lang="en-US" dirty="0"/>
              <a:t>Addition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-1362206" y="1157296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CF34898-429C-D14D-813E-7D3297037507}"/>
              </a:ext>
            </a:extLst>
          </p:cNvPr>
          <p:cNvCxnSpPr/>
          <p:nvPr/>
        </p:nvCxnSpPr>
        <p:spPr>
          <a:xfrm>
            <a:off x="0" y="3186356"/>
            <a:ext cx="6146240" cy="0"/>
          </a:xfrm>
          <a:prstGeom prst="line">
            <a:avLst/>
          </a:prstGeom>
          <a:ln w="254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F8DDFA09-7600-414D-AC6D-A5870500F65D}"/>
              </a:ext>
            </a:extLst>
          </p:cNvPr>
          <p:cNvSpPr/>
          <p:nvPr/>
        </p:nvSpPr>
        <p:spPr>
          <a:xfrm>
            <a:off x="2418506" y="2324863"/>
            <a:ext cx="36732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eaLnBrk="1" latinLnBrk="0" hangingPunct="1"/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C3C3441-2AAD-A242-89C4-C30BE9D6040E}"/>
              </a:ext>
            </a:extLst>
          </p:cNvPr>
          <p:cNvSpPr/>
          <p:nvPr/>
        </p:nvSpPr>
        <p:spPr>
          <a:xfrm>
            <a:off x="2785834" y="2324863"/>
            <a:ext cx="36732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eaLnBrk="1" latinLnBrk="0" hangingPunct="1"/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B79BC87-78F4-C540-86F8-C8BC54CE4009}"/>
              </a:ext>
            </a:extLst>
          </p:cNvPr>
          <p:cNvSpPr/>
          <p:nvPr/>
        </p:nvSpPr>
        <p:spPr>
          <a:xfrm>
            <a:off x="1683992" y="2324863"/>
            <a:ext cx="36732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eaLnBrk="1" latinLnBrk="0" hangingPunct="1"/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DC86FEC-D376-444B-B2B3-00A8D4BB0918}"/>
              </a:ext>
            </a:extLst>
          </p:cNvPr>
          <p:cNvSpPr/>
          <p:nvPr/>
        </p:nvSpPr>
        <p:spPr>
          <a:xfrm>
            <a:off x="2051320" y="2324863"/>
            <a:ext cx="36732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eaLnBrk="1" latinLnBrk="0" hangingPunct="1"/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F66DCDE6-52D6-D748-B4E4-189A0CC73C3D}"/>
              </a:ext>
            </a:extLst>
          </p:cNvPr>
          <p:cNvSpPr/>
          <p:nvPr/>
        </p:nvSpPr>
        <p:spPr>
          <a:xfrm>
            <a:off x="2418506" y="2771177"/>
            <a:ext cx="36732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eaLnBrk="1" latinLnBrk="0" hangingPunct="1"/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DFFF70A-0911-9344-AE45-655A02BC49EE}"/>
              </a:ext>
            </a:extLst>
          </p:cNvPr>
          <p:cNvSpPr/>
          <p:nvPr/>
        </p:nvSpPr>
        <p:spPr>
          <a:xfrm>
            <a:off x="2785834" y="2771177"/>
            <a:ext cx="36732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eaLnBrk="1" latinLnBrk="0" hangingPunct="1"/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11D1260-7E1D-4D4B-BBC9-4D56651C2D20}"/>
              </a:ext>
            </a:extLst>
          </p:cNvPr>
          <p:cNvSpPr/>
          <p:nvPr/>
        </p:nvSpPr>
        <p:spPr>
          <a:xfrm>
            <a:off x="1683992" y="2771177"/>
            <a:ext cx="36732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eaLnBrk="1" latinLnBrk="0" hangingPunct="1"/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787AAF93-88F0-D548-86DA-0D52A779D6D9}"/>
              </a:ext>
            </a:extLst>
          </p:cNvPr>
          <p:cNvSpPr/>
          <p:nvPr/>
        </p:nvSpPr>
        <p:spPr>
          <a:xfrm>
            <a:off x="2051320" y="2771177"/>
            <a:ext cx="36732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eaLnBrk="1" latinLnBrk="0" hangingPunct="1"/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87C2FC08-03D7-9D4E-A6D6-C73C7B4C6E8C}"/>
              </a:ext>
            </a:extLst>
          </p:cNvPr>
          <p:cNvSpPr/>
          <p:nvPr/>
        </p:nvSpPr>
        <p:spPr>
          <a:xfrm>
            <a:off x="2418506" y="1866948"/>
            <a:ext cx="36732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eaLnBrk="1" latinLnBrk="0" hangingPunct="1"/>
            <a:endParaRPr lang="en-US" sz="16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005309B6-6CBF-A84C-93E9-0F7A8794932C}"/>
              </a:ext>
            </a:extLst>
          </p:cNvPr>
          <p:cNvSpPr/>
          <p:nvPr/>
        </p:nvSpPr>
        <p:spPr>
          <a:xfrm>
            <a:off x="2785834" y="1866948"/>
            <a:ext cx="36732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eaLnBrk="1" latinLnBrk="0" hangingPunct="1"/>
            <a:endParaRPr lang="en-US" sz="16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56E255BF-170B-F940-B5A7-FEE67E4FF313}"/>
              </a:ext>
            </a:extLst>
          </p:cNvPr>
          <p:cNvSpPr/>
          <p:nvPr/>
        </p:nvSpPr>
        <p:spPr>
          <a:xfrm>
            <a:off x="1683992" y="1866948"/>
            <a:ext cx="36732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eaLnBrk="1" latinLnBrk="0" hangingPunct="1"/>
            <a:endParaRPr lang="en-US" sz="16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7D63CEE-C24C-054E-B8EE-0BF3D06F7515}"/>
              </a:ext>
            </a:extLst>
          </p:cNvPr>
          <p:cNvSpPr/>
          <p:nvPr/>
        </p:nvSpPr>
        <p:spPr>
          <a:xfrm>
            <a:off x="2027096" y="1927508"/>
            <a:ext cx="36732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eaLnBrk="1" latinLnBrk="0" hangingPunct="1"/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DCC11BC6-C405-B945-9066-94FC329F0416}"/>
              </a:ext>
            </a:extLst>
          </p:cNvPr>
          <p:cNvSpPr/>
          <p:nvPr/>
        </p:nvSpPr>
        <p:spPr>
          <a:xfrm>
            <a:off x="2418506" y="3317676"/>
            <a:ext cx="36732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eaLnBrk="1" latinLnBrk="0" hangingPunct="1"/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5DD516AC-FEF0-B544-8768-445F06CAC6E5}"/>
              </a:ext>
            </a:extLst>
          </p:cNvPr>
          <p:cNvSpPr/>
          <p:nvPr/>
        </p:nvSpPr>
        <p:spPr>
          <a:xfrm>
            <a:off x="2785834" y="3317676"/>
            <a:ext cx="36732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eaLnBrk="1" latinLnBrk="0" hangingPunct="1"/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F17ADC57-123B-734B-B4C0-61E4465685C6}"/>
              </a:ext>
            </a:extLst>
          </p:cNvPr>
          <p:cNvSpPr/>
          <p:nvPr/>
        </p:nvSpPr>
        <p:spPr>
          <a:xfrm>
            <a:off x="1683992" y="3317676"/>
            <a:ext cx="36732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eaLnBrk="1" latinLnBrk="0" hangingPunct="1"/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C0703C7B-46C3-4041-9786-58C120D70131}"/>
              </a:ext>
            </a:extLst>
          </p:cNvPr>
          <p:cNvSpPr/>
          <p:nvPr/>
        </p:nvSpPr>
        <p:spPr>
          <a:xfrm>
            <a:off x="2051320" y="3317676"/>
            <a:ext cx="36732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eaLnBrk="1" latinLnBrk="0" hangingPunct="1"/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8C597B65-5999-234D-8146-699B9387C80F}"/>
              </a:ext>
            </a:extLst>
          </p:cNvPr>
          <p:cNvSpPr/>
          <p:nvPr/>
        </p:nvSpPr>
        <p:spPr>
          <a:xfrm>
            <a:off x="1289213" y="2519700"/>
            <a:ext cx="36732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eaLnBrk="1" latinLnBrk="0" hangingPunct="1"/>
            <a:r>
              <a:rPr lang="en-US" sz="28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A2A91348-76FB-A34F-AEE0-170B4E1FE638}"/>
              </a:ext>
            </a:extLst>
          </p:cNvPr>
          <p:cNvCxnSpPr>
            <a:cxnSpLocks/>
          </p:cNvCxnSpPr>
          <p:nvPr/>
        </p:nvCxnSpPr>
        <p:spPr>
          <a:xfrm>
            <a:off x="1683992" y="3229092"/>
            <a:ext cx="146917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Content Placeholder 2">
            <a:extLst>
              <a:ext uri="{FF2B5EF4-FFF2-40B4-BE49-F238E27FC236}">
                <a16:creationId xmlns:a16="http://schemas.microsoft.com/office/drawing/2014/main" id="{82F43A88-000F-BB4A-B08E-F40E0218BC53}"/>
              </a:ext>
            </a:extLst>
          </p:cNvPr>
          <p:cNvSpPr txBox="1">
            <a:spLocks/>
          </p:cNvSpPr>
          <p:nvPr/>
        </p:nvSpPr>
        <p:spPr>
          <a:xfrm>
            <a:off x="1656542" y="3857037"/>
            <a:ext cx="1661564" cy="3982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/>
              <a:t>Binary addition</a:t>
            </a:r>
          </a:p>
        </p:txBody>
      </p:sp>
      <p:sp>
        <p:nvSpPr>
          <p:cNvPr id="64" name="Content Placeholder 2">
            <a:extLst>
              <a:ext uri="{FF2B5EF4-FFF2-40B4-BE49-F238E27FC236}">
                <a16:creationId xmlns:a16="http://schemas.microsoft.com/office/drawing/2014/main" id="{663E9C60-B543-074C-A582-437F9C0F1064}"/>
              </a:ext>
            </a:extLst>
          </p:cNvPr>
          <p:cNvSpPr txBox="1">
            <a:spLocks/>
          </p:cNvSpPr>
          <p:nvPr/>
        </p:nvSpPr>
        <p:spPr>
          <a:xfrm>
            <a:off x="789644" y="1116197"/>
            <a:ext cx="7266167" cy="8613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dirty="0"/>
              <a:t>Computers represent integers using a fixed number of bits,</a:t>
            </a:r>
            <a:br>
              <a:rPr lang="en-US" sz="1800" dirty="0"/>
            </a:br>
            <a:r>
              <a:rPr lang="en-US" sz="1800" dirty="0"/>
              <a:t>sometimes called “word size”. For example, let’s assume </a:t>
            </a:r>
            <a:r>
              <a:rPr lang="en-US" sz="1800" i="1" dirty="0"/>
              <a:t>n</a:t>
            </a:r>
            <a:r>
              <a:rPr lang="en-US" sz="1800" dirty="0"/>
              <a:t> = 4: 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D8835BEE-B734-BF49-953D-938415D2B31C}"/>
              </a:ext>
            </a:extLst>
          </p:cNvPr>
          <p:cNvSpPr/>
          <p:nvPr/>
        </p:nvSpPr>
        <p:spPr>
          <a:xfrm>
            <a:off x="1670654" y="1930825"/>
            <a:ext cx="36732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eaLnBrk="1" latinLnBrk="0" hangingPunct="1"/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C3D46033-FCE9-FF42-B6E8-52D95A6A00C9}"/>
              </a:ext>
            </a:extLst>
          </p:cNvPr>
          <p:cNvSpPr/>
          <p:nvPr/>
        </p:nvSpPr>
        <p:spPr>
          <a:xfrm>
            <a:off x="2422391" y="1932001"/>
            <a:ext cx="36732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eaLnBrk="1" latinLnBrk="0" hangingPunct="1"/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BC351892-A5F5-5A4C-A7AA-0477FFFFC33B}"/>
              </a:ext>
            </a:extLst>
          </p:cNvPr>
          <p:cNvSpPr/>
          <p:nvPr/>
        </p:nvSpPr>
        <p:spPr>
          <a:xfrm>
            <a:off x="1289956" y="1931307"/>
            <a:ext cx="36732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eaLnBrk="1" latinLnBrk="0" hangingPunct="1"/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9D6FA4F-47EE-4D41-BB3E-0C2912BC8BC1}"/>
              </a:ext>
            </a:extLst>
          </p:cNvPr>
          <p:cNvGrpSpPr/>
          <p:nvPr/>
        </p:nvGrpSpPr>
        <p:grpSpPr>
          <a:xfrm>
            <a:off x="3783217" y="1866948"/>
            <a:ext cx="2066860" cy="2404246"/>
            <a:chOff x="3783217" y="1866948"/>
            <a:chExt cx="2066860" cy="2404246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8C95E771-1072-EB45-B1F2-699B1C0D5BFE}"/>
                </a:ext>
              </a:extLst>
            </p:cNvPr>
            <p:cNvGrpSpPr/>
            <p:nvPr/>
          </p:nvGrpSpPr>
          <p:grpSpPr>
            <a:xfrm>
              <a:off x="3821185" y="1866948"/>
              <a:ext cx="1825981" cy="1820060"/>
              <a:chOff x="5348408" y="1866948"/>
              <a:chExt cx="1825981" cy="1820060"/>
            </a:xfrm>
          </p:grpSpPr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7D23CA52-1307-FE4C-AA23-2874E947CA29}"/>
                  </a:ext>
                </a:extLst>
              </p:cNvPr>
              <p:cNvSpPr/>
              <p:nvPr/>
            </p:nvSpPr>
            <p:spPr>
              <a:xfrm>
                <a:off x="6439733" y="1866948"/>
                <a:ext cx="367328" cy="3693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eaLnBrk="1" latinLnBrk="0" hangingPunct="1"/>
                <a:endParaRPr lang="en-US" sz="16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03F93EA3-39EA-3646-AC09-67F05B126449}"/>
                  </a:ext>
                </a:extLst>
              </p:cNvPr>
              <p:cNvSpPr/>
              <p:nvPr/>
            </p:nvSpPr>
            <p:spPr>
              <a:xfrm>
                <a:off x="6807061" y="1866948"/>
                <a:ext cx="367328" cy="3693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eaLnBrk="1" latinLnBrk="0" hangingPunct="1"/>
                <a:endParaRPr lang="en-US" sz="16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12C67A5E-AE33-DB49-9F3C-C719EDA5B1FF}"/>
                  </a:ext>
                </a:extLst>
              </p:cNvPr>
              <p:cNvSpPr/>
              <p:nvPr/>
            </p:nvSpPr>
            <p:spPr>
              <a:xfrm>
                <a:off x="5348408" y="3317676"/>
                <a:ext cx="367328" cy="3693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eaLnBrk="1" latinLnBrk="0" hangingPunct="1"/>
                <a:r>
                  <a:rPr lang="en-US" sz="1600" b="1" dirty="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</a:p>
            </p:txBody>
          </p:sp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05FD7915-C2A4-EF4E-B312-C874EC3C159D}"/>
                  </a:ext>
                </a:extLst>
              </p:cNvPr>
              <p:cNvSpPr/>
              <p:nvPr/>
            </p:nvSpPr>
            <p:spPr>
              <a:xfrm>
                <a:off x="6439733" y="3317676"/>
                <a:ext cx="367328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eaLnBrk="1" latinLnBrk="0" hangingPunct="1"/>
                <a:r>
                  <a:rPr lang="en-US" sz="1600" dirty="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</a:p>
            </p:txBody>
          </p:sp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AF2D4525-1D83-F640-8B34-056473374A1C}"/>
                  </a:ext>
                </a:extLst>
              </p:cNvPr>
              <p:cNvSpPr/>
              <p:nvPr/>
            </p:nvSpPr>
            <p:spPr>
              <a:xfrm>
                <a:off x="6807061" y="3317676"/>
                <a:ext cx="367328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eaLnBrk="1" latinLnBrk="0" hangingPunct="1"/>
                <a:r>
                  <a:rPr lang="en-US" sz="1600" dirty="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</a:p>
            </p:txBody>
          </p:sp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D83D2126-34A6-0841-8718-BB40D4FEC9D6}"/>
                  </a:ext>
                </a:extLst>
              </p:cNvPr>
              <p:cNvSpPr/>
              <p:nvPr/>
            </p:nvSpPr>
            <p:spPr>
              <a:xfrm>
                <a:off x="5705219" y="3317676"/>
                <a:ext cx="367328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eaLnBrk="1" latinLnBrk="0" hangingPunct="1"/>
                <a:r>
                  <a:rPr lang="en-US" sz="1600" dirty="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</a:p>
            </p:txBody>
          </p:sp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343BB921-DFFC-3D41-8B45-CC2EEC691B0E}"/>
                  </a:ext>
                </a:extLst>
              </p:cNvPr>
              <p:cNvSpPr/>
              <p:nvPr/>
            </p:nvSpPr>
            <p:spPr>
              <a:xfrm>
                <a:off x="6072547" y="3317676"/>
                <a:ext cx="367328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eaLnBrk="1" latinLnBrk="0" hangingPunct="1"/>
                <a:r>
                  <a:rPr lang="en-US" sz="1600" dirty="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</a:p>
            </p:txBody>
          </p:sp>
        </p:grpSp>
        <p:sp>
          <p:nvSpPr>
            <p:cNvPr id="117" name="Content Placeholder 2">
              <a:extLst>
                <a:ext uri="{FF2B5EF4-FFF2-40B4-BE49-F238E27FC236}">
                  <a16:creationId xmlns:a16="http://schemas.microsoft.com/office/drawing/2014/main" id="{DB54508E-53B2-A74A-807D-37539FC9C008}"/>
                </a:ext>
              </a:extLst>
            </p:cNvPr>
            <p:cNvSpPr txBox="1">
              <a:spLocks/>
            </p:cNvSpPr>
            <p:nvPr/>
          </p:nvSpPr>
          <p:spPr>
            <a:xfrm>
              <a:off x="4188513" y="3872953"/>
              <a:ext cx="1661564" cy="398241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1pPr>
              <a:lvl2pPr marL="717550" indent="-26035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SzPct val="50000"/>
                <a:buFont typeface="Wingdings" charset="2"/>
                <a:buChar char="q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1600" dirty="0"/>
                <a:t>Another example</a:t>
              </a:r>
            </a:p>
          </p:txBody>
        </p:sp>
        <p:grpSp>
          <p:nvGrpSpPr>
            <p:cNvPr id="118" name="Group 117">
              <a:extLst>
                <a:ext uri="{FF2B5EF4-FFF2-40B4-BE49-F238E27FC236}">
                  <a16:creationId xmlns:a16="http://schemas.microsoft.com/office/drawing/2014/main" id="{66AEFFBF-448C-4345-81C0-0E63C6239DDA}"/>
                </a:ext>
              </a:extLst>
            </p:cNvPr>
            <p:cNvGrpSpPr/>
            <p:nvPr/>
          </p:nvGrpSpPr>
          <p:grpSpPr>
            <a:xfrm>
              <a:off x="3783217" y="2324863"/>
              <a:ext cx="1863949" cy="904229"/>
              <a:chOff x="5377347" y="2100228"/>
              <a:chExt cx="1863949" cy="904229"/>
            </a:xfrm>
          </p:grpSpPr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B9E55230-BE59-A844-B86C-2D9051C12D3D}"/>
                  </a:ext>
                </a:extLst>
              </p:cNvPr>
              <p:cNvSpPr/>
              <p:nvPr/>
            </p:nvSpPr>
            <p:spPr>
              <a:xfrm>
                <a:off x="5415315" y="2100228"/>
                <a:ext cx="367328" cy="3693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eaLnBrk="1" latinLnBrk="0" hangingPunct="1"/>
                <a:endParaRPr lang="en-US" sz="16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120" name="Rectangle 119">
                <a:extLst>
                  <a:ext uri="{FF2B5EF4-FFF2-40B4-BE49-F238E27FC236}">
                    <a16:creationId xmlns:a16="http://schemas.microsoft.com/office/drawing/2014/main" id="{234D203B-AF53-6D4B-84DA-D031885357C0}"/>
                  </a:ext>
                </a:extLst>
              </p:cNvPr>
              <p:cNvSpPr/>
              <p:nvPr/>
            </p:nvSpPr>
            <p:spPr>
              <a:xfrm>
                <a:off x="6506640" y="2100228"/>
                <a:ext cx="367328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eaLnBrk="1" latinLnBrk="0" hangingPunct="1"/>
                <a:r>
                  <a:rPr lang="en-US" sz="1600" dirty="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</a:t>
                </a:r>
              </a:p>
            </p:txBody>
          </p:sp>
          <p:sp>
            <p:nvSpPr>
              <p:cNvPr id="121" name="Rectangle 120">
                <a:extLst>
                  <a:ext uri="{FF2B5EF4-FFF2-40B4-BE49-F238E27FC236}">
                    <a16:creationId xmlns:a16="http://schemas.microsoft.com/office/drawing/2014/main" id="{A48CE8A3-21B0-994E-86E8-0187B979600E}"/>
                  </a:ext>
                </a:extLst>
              </p:cNvPr>
              <p:cNvSpPr/>
              <p:nvPr/>
            </p:nvSpPr>
            <p:spPr>
              <a:xfrm>
                <a:off x="6873968" y="2100228"/>
                <a:ext cx="367328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eaLnBrk="1" latinLnBrk="0" hangingPunct="1"/>
                <a:r>
                  <a:rPr lang="en-US" sz="1600" dirty="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1</a:t>
                </a:r>
              </a:p>
            </p:txBody>
          </p:sp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B7DED953-F668-ED4B-8054-7E9D0EDED823}"/>
                  </a:ext>
                </a:extLst>
              </p:cNvPr>
              <p:cNvSpPr/>
              <p:nvPr/>
            </p:nvSpPr>
            <p:spPr>
              <a:xfrm>
                <a:off x="5772126" y="2100228"/>
                <a:ext cx="367328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eaLnBrk="1" latinLnBrk="0" hangingPunct="1"/>
                <a:r>
                  <a:rPr lang="en-US" sz="1600" dirty="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</a:t>
                </a:r>
              </a:p>
            </p:txBody>
          </p:sp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7B49A867-6B50-724E-AB39-E0F7B3BE0FFB}"/>
                  </a:ext>
                </a:extLst>
              </p:cNvPr>
              <p:cNvSpPr/>
              <p:nvPr/>
            </p:nvSpPr>
            <p:spPr>
              <a:xfrm>
                <a:off x="6139454" y="2100228"/>
                <a:ext cx="367328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eaLnBrk="1" latinLnBrk="0" hangingPunct="1"/>
                <a:r>
                  <a:rPr lang="en-US" sz="1600" dirty="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</a:t>
                </a:r>
              </a:p>
            </p:txBody>
          </p:sp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8A4247F5-0092-F34A-8D1B-811728637F99}"/>
                  </a:ext>
                </a:extLst>
              </p:cNvPr>
              <p:cNvSpPr/>
              <p:nvPr/>
            </p:nvSpPr>
            <p:spPr>
              <a:xfrm>
                <a:off x="5415315" y="2546542"/>
                <a:ext cx="367328" cy="3693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eaLnBrk="1" latinLnBrk="0" hangingPunct="1"/>
                <a:endParaRPr lang="en-US" sz="16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35FC69FF-5627-7A4E-834E-36D854437228}"/>
                  </a:ext>
                </a:extLst>
              </p:cNvPr>
              <p:cNvSpPr/>
              <p:nvPr/>
            </p:nvSpPr>
            <p:spPr>
              <a:xfrm>
                <a:off x="6506640" y="2546542"/>
                <a:ext cx="367328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eaLnBrk="1" latinLnBrk="0" hangingPunct="1"/>
                <a:r>
                  <a:rPr lang="en-US" sz="1600" dirty="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</a:t>
                </a:r>
              </a:p>
            </p:txBody>
          </p:sp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4BD9B79E-4163-2B4F-97F0-C3020F937823}"/>
                  </a:ext>
                </a:extLst>
              </p:cNvPr>
              <p:cNvSpPr/>
              <p:nvPr/>
            </p:nvSpPr>
            <p:spPr>
              <a:xfrm>
                <a:off x="6873968" y="2546542"/>
                <a:ext cx="367328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eaLnBrk="1" latinLnBrk="0" hangingPunct="1"/>
                <a:r>
                  <a:rPr lang="en-US" sz="1600" dirty="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1</a:t>
                </a:r>
              </a:p>
            </p:txBody>
          </p:sp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id="{A71DBCBC-59C2-7F40-8CAF-ACB780CFFDAF}"/>
                  </a:ext>
                </a:extLst>
              </p:cNvPr>
              <p:cNvSpPr/>
              <p:nvPr/>
            </p:nvSpPr>
            <p:spPr>
              <a:xfrm>
                <a:off x="5772126" y="2546542"/>
                <a:ext cx="367328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eaLnBrk="1" latinLnBrk="0" hangingPunct="1"/>
                <a:r>
                  <a:rPr lang="en-US" sz="1600" dirty="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</a:t>
                </a:r>
              </a:p>
            </p:txBody>
          </p:sp>
          <p:sp>
            <p:nvSpPr>
              <p:cNvPr id="128" name="Rectangle 127">
                <a:extLst>
                  <a:ext uri="{FF2B5EF4-FFF2-40B4-BE49-F238E27FC236}">
                    <a16:creationId xmlns:a16="http://schemas.microsoft.com/office/drawing/2014/main" id="{01C1AFB9-C594-0742-AE7F-3650CD492D1F}"/>
                  </a:ext>
                </a:extLst>
              </p:cNvPr>
              <p:cNvSpPr/>
              <p:nvPr/>
            </p:nvSpPr>
            <p:spPr>
              <a:xfrm>
                <a:off x="6139454" y="2546542"/>
                <a:ext cx="367328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eaLnBrk="1" latinLnBrk="0" hangingPunct="1"/>
                <a:r>
                  <a:rPr lang="en-US" sz="1600" dirty="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1</a:t>
                </a:r>
              </a:p>
            </p:txBody>
          </p:sp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id="{A3C32C52-5D3F-1A4D-B575-01FBFF927B7D}"/>
                  </a:ext>
                </a:extLst>
              </p:cNvPr>
              <p:cNvSpPr/>
              <p:nvPr/>
            </p:nvSpPr>
            <p:spPr>
              <a:xfrm>
                <a:off x="5377347" y="2295065"/>
                <a:ext cx="367328" cy="3693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eaLnBrk="1" latinLnBrk="0" hangingPunct="1"/>
                <a:r>
                  <a:rPr lang="en-US" sz="2800" dirty="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+</a:t>
                </a:r>
              </a:p>
            </p:txBody>
          </p:sp>
          <p:cxnSp>
            <p:nvCxnSpPr>
              <p:cNvPr id="130" name="Straight Connector 129">
                <a:extLst>
                  <a:ext uri="{FF2B5EF4-FFF2-40B4-BE49-F238E27FC236}">
                    <a16:creationId xmlns:a16="http://schemas.microsoft.com/office/drawing/2014/main" id="{854D4770-C7BD-554B-A1B5-3C3409DC408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82643" y="3004457"/>
                <a:ext cx="1458653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720591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Rounded Rectangle 66">
            <a:extLst>
              <a:ext uri="{FF2B5EF4-FFF2-40B4-BE49-F238E27FC236}">
                <a16:creationId xmlns:a16="http://schemas.microsoft.com/office/drawing/2014/main" id="{08E49E9A-F647-774F-95D1-E70E0E45E161}"/>
              </a:ext>
            </a:extLst>
          </p:cNvPr>
          <p:cNvSpPr/>
          <p:nvPr/>
        </p:nvSpPr>
        <p:spPr>
          <a:xfrm>
            <a:off x="533399" y="2652759"/>
            <a:ext cx="8104085" cy="246336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dirty="0"/>
          </a:p>
        </p:txBody>
      </p:sp>
      <p:sp>
        <p:nvSpPr>
          <p:cNvPr id="68" name="Rectangle 65">
            <a:extLst>
              <a:ext uri="{FF2B5EF4-FFF2-40B4-BE49-F238E27FC236}">
                <a16:creationId xmlns:a16="http://schemas.microsoft.com/office/drawing/2014/main" id="{5066F0B3-9314-FC4E-BED8-8FF8273F50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7083" y="2851448"/>
            <a:ext cx="195893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2000" dirty="0"/>
              <a:t>hardware platform</a:t>
            </a:r>
          </a:p>
        </p:txBody>
      </p:sp>
      <p:sp>
        <p:nvSpPr>
          <p:cNvPr id="38" name="Text Box 116">
            <a:extLst>
              <a:ext uri="{FF2B5EF4-FFF2-40B4-BE49-F238E27FC236}">
                <a16:creationId xmlns:a16="http://schemas.microsoft.com/office/drawing/2014/main" id="{2E2E2FAA-4D0C-4944-8DCD-7DF83F0ECD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2458" y="3370858"/>
            <a:ext cx="1140754" cy="627868"/>
          </a:xfrm>
          <a:prstGeom prst="rect">
            <a:avLst/>
          </a:prstGeom>
          <a:solidFill>
            <a:srgbClr val="CCFFFF"/>
          </a:solidFill>
          <a:ln w="317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36000" rIns="36000"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400" dirty="0">
                <a:solidFill>
                  <a:srgbClr val="000000"/>
                </a:solidFill>
              </a:rPr>
              <a:t>computer</a:t>
            </a:r>
          </a:p>
        </p:txBody>
      </p:sp>
      <p:sp>
        <p:nvSpPr>
          <p:cNvPr id="39" name="Text Box 117">
            <a:extLst>
              <a:ext uri="{FF2B5EF4-FFF2-40B4-BE49-F238E27FC236}">
                <a16:creationId xmlns:a16="http://schemas.microsoft.com/office/drawing/2014/main" id="{ABA117D8-E5CB-1B45-93D6-A21E2855ED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2458" y="3002265"/>
            <a:ext cx="1140754" cy="370146"/>
          </a:xfrm>
          <a:prstGeom prst="rect">
            <a:avLst/>
          </a:prstGeom>
          <a:solidFill>
            <a:srgbClr val="FFDFBF"/>
          </a:solidFill>
          <a:ln w="317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400" dirty="0">
                <a:solidFill>
                  <a:schemeClr val="hlink"/>
                </a:solidFill>
              </a:rPr>
              <a:t>abstraction</a:t>
            </a:r>
          </a:p>
        </p:txBody>
      </p:sp>
      <p:sp>
        <p:nvSpPr>
          <p:cNvPr id="40" name="Rectangle 74">
            <a:extLst>
              <a:ext uri="{FF2B5EF4-FFF2-40B4-BE49-F238E27FC236}">
                <a16:creationId xmlns:a16="http://schemas.microsoft.com/office/drawing/2014/main" id="{97973349-5F2E-C74B-96A9-33576390B2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55409" y="4145881"/>
            <a:ext cx="1198458" cy="585538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b="1" dirty="0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372DFA51-0F09-5046-813C-0555E065C871}"/>
              </a:ext>
            </a:extLst>
          </p:cNvPr>
          <p:cNvGrpSpPr/>
          <p:nvPr/>
        </p:nvGrpSpPr>
        <p:grpSpPr>
          <a:xfrm>
            <a:off x="2961842" y="3432737"/>
            <a:ext cx="1140755" cy="927451"/>
            <a:chOff x="2987242" y="4865703"/>
            <a:chExt cx="1140755" cy="927451"/>
          </a:xfrm>
        </p:grpSpPr>
        <p:sp>
          <p:nvSpPr>
            <p:cNvPr id="42" name="Text Box 118">
              <a:extLst>
                <a:ext uri="{FF2B5EF4-FFF2-40B4-BE49-F238E27FC236}">
                  <a16:creationId xmlns:a16="http://schemas.microsoft.com/office/drawing/2014/main" id="{E80FB9E9-FDEE-0740-A447-3F68FC55C9C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87242" y="5187205"/>
              <a:ext cx="1140755" cy="605949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400" dirty="0">
                  <a:solidFill>
                    <a:srgbClr val="000000"/>
                  </a:solidFill>
                </a:rPr>
                <a:t>ALU, RAM</a:t>
              </a:r>
            </a:p>
          </p:txBody>
        </p:sp>
        <p:sp>
          <p:nvSpPr>
            <p:cNvPr id="43" name="Text Box 119">
              <a:extLst>
                <a:ext uri="{FF2B5EF4-FFF2-40B4-BE49-F238E27FC236}">
                  <a16:creationId xmlns:a16="http://schemas.microsoft.com/office/drawing/2014/main" id="{9BEA318B-091A-B047-AA43-EEF706D3CBB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87242" y="4865703"/>
              <a:ext cx="1140755" cy="323056"/>
            </a:xfrm>
            <a:prstGeom prst="rect">
              <a:avLst/>
            </a:prstGeom>
            <a:solidFill>
              <a:srgbClr val="FFDFB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1400" dirty="0">
                  <a:solidFill>
                    <a:schemeClr val="hlink"/>
                  </a:solidFill>
                </a:rPr>
                <a:t>abstraction</a:t>
              </a:r>
            </a:p>
          </p:txBody>
        </p:sp>
      </p:grpSp>
      <p:sp>
        <p:nvSpPr>
          <p:cNvPr id="44" name="Text Box 122">
            <a:extLst>
              <a:ext uri="{FF2B5EF4-FFF2-40B4-BE49-F238E27FC236}">
                <a16:creationId xmlns:a16="http://schemas.microsoft.com/office/drawing/2014/main" id="{C05952CA-6114-A441-BE4B-12EEB33302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61667" y="4186466"/>
            <a:ext cx="1140754" cy="493902"/>
          </a:xfrm>
          <a:prstGeom prst="rect">
            <a:avLst/>
          </a:prstGeom>
          <a:solidFill>
            <a:srgbClr val="CCFFFF"/>
          </a:solidFill>
          <a:ln w="317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400" dirty="0">
                <a:solidFill>
                  <a:srgbClr val="000000"/>
                </a:solidFill>
              </a:rPr>
              <a:t>elementary logic gates</a:t>
            </a:r>
          </a:p>
        </p:txBody>
      </p:sp>
      <p:sp>
        <p:nvSpPr>
          <p:cNvPr id="47" name="Text Box 123">
            <a:extLst>
              <a:ext uri="{FF2B5EF4-FFF2-40B4-BE49-F238E27FC236}">
                <a16:creationId xmlns:a16="http://schemas.microsoft.com/office/drawing/2014/main" id="{D08E6807-E8EC-9140-903B-B5AF97E527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61667" y="3852538"/>
            <a:ext cx="1140754" cy="335481"/>
          </a:xfrm>
          <a:prstGeom prst="rect">
            <a:avLst/>
          </a:prstGeom>
          <a:solidFill>
            <a:srgbClr val="FFDFBF"/>
          </a:solidFill>
          <a:ln w="317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400" dirty="0">
                <a:solidFill>
                  <a:schemeClr val="hlink"/>
                </a:solidFill>
              </a:rPr>
              <a:t>abstraction</a:t>
            </a:r>
          </a:p>
        </p:txBody>
      </p:sp>
      <p:grpSp>
        <p:nvGrpSpPr>
          <p:cNvPr id="48" name="Group 73">
            <a:extLst>
              <a:ext uri="{FF2B5EF4-FFF2-40B4-BE49-F238E27FC236}">
                <a16:creationId xmlns:a16="http://schemas.microsoft.com/office/drawing/2014/main" id="{C98B8822-110E-B341-BCDD-A1EAC1EB391D}"/>
              </a:ext>
            </a:extLst>
          </p:cNvPr>
          <p:cNvGrpSpPr>
            <a:grpSpLocks/>
          </p:cNvGrpSpPr>
          <p:nvPr/>
        </p:nvGrpSpPr>
        <p:grpSpPr bwMode="auto">
          <a:xfrm rot="21366947">
            <a:off x="7253225" y="4203707"/>
            <a:ext cx="1265359" cy="515450"/>
            <a:chOff x="4241" y="3159"/>
            <a:chExt cx="1199" cy="453"/>
          </a:xfrm>
        </p:grpSpPr>
        <p:sp>
          <p:nvSpPr>
            <p:cNvPr id="49" name="Line 56">
              <a:extLst>
                <a:ext uri="{FF2B5EF4-FFF2-40B4-BE49-F238E27FC236}">
                  <a16:creationId xmlns:a16="http://schemas.microsoft.com/office/drawing/2014/main" id="{79623938-46D1-7845-8F77-9789DA7658BB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726690">
              <a:off x="4241" y="3300"/>
              <a:ext cx="723" cy="1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0" name="Line 57">
              <a:extLst>
                <a:ext uri="{FF2B5EF4-FFF2-40B4-BE49-F238E27FC236}">
                  <a16:creationId xmlns:a16="http://schemas.microsoft.com/office/drawing/2014/main" id="{737CE53E-990F-584C-AA73-C36B82746D3B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726690">
              <a:off x="4298" y="3564"/>
              <a:ext cx="723" cy="1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1" name="Line 58">
              <a:extLst>
                <a:ext uri="{FF2B5EF4-FFF2-40B4-BE49-F238E27FC236}">
                  <a16:creationId xmlns:a16="http://schemas.microsoft.com/office/drawing/2014/main" id="{EF650B19-692A-5A4F-9EA3-2A9CE3C584B6}"/>
                </a:ext>
              </a:extLst>
            </p:cNvPr>
            <p:cNvSpPr>
              <a:spLocks noChangeShapeType="1"/>
            </p:cNvSpPr>
            <p:nvPr/>
          </p:nvSpPr>
          <p:spPr bwMode="auto">
            <a:xfrm rot="20873310" flipH="1">
              <a:off x="4711" y="3339"/>
              <a:ext cx="729" cy="2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2" name="Freeform 59">
              <a:extLst>
                <a:ext uri="{FF2B5EF4-FFF2-40B4-BE49-F238E27FC236}">
                  <a16:creationId xmlns:a16="http://schemas.microsoft.com/office/drawing/2014/main" id="{B3EF6BBD-501E-4C4C-A615-114A8D6ED775}"/>
                </a:ext>
              </a:extLst>
            </p:cNvPr>
            <p:cNvSpPr>
              <a:spLocks/>
            </p:cNvSpPr>
            <p:nvPr/>
          </p:nvSpPr>
          <p:spPr bwMode="auto">
            <a:xfrm rot="-726690">
              <a:off x="5159" y="3265"/>
              <a:ext cx="84" cy="98"/>
            </a:xfrm>
            <a:custGeom>
              <a:avLst/>
              <a:gdLst>
                <a:gd name="T0" fmla="*/ 293 w 45"/>
                <a:gd name="T1" fmla="*/ 168 h 52"/>
                <a:gd name="T2" fmla="*/ 273 w 45"/>
                <a:gd name="T3" fmla="*/ 89 h 52"/>
                <a:gd name="T4" fmla="*/ 220 w 45"/>
                <a:gd name="T5" fmla="*/ 28 h 52"/>
                <a:gd name="T6" fmla="*/ 149 w 45"/>
                <a:gd name="T7" fmla="*/ 0 h 52"/>
                <a:gd name="T8" fmla="*/ 73 w 45"/>
                <a:gd name="T9" fmla="*/ 28 h 52"/>
                <a:gd name="T10" fmla="*/ 13 w 45"/>
                <a:gd name="T11" fmla="*/ 89 h 52"/>
                <a:gd name="T12" fmla="*/ 0 w 45"/>
                <a:gd name="T13" fmla="*/ 168 h 52"/>
                <a:gd name="T14" fmla="*/ 13 w 45"/>
                <a:gd name="T15" fmla="*/ 249 h 52"/>
                <a:gd name="T16" fmla="*/ 73 w 45"/>
                <a:gd name="T17" fmla="*/ 320 h 52"/>
                <a:gd name="T18" fmla="*/ 149 w 45"/>
                <a:gd name="T19" fmla="*/ 349 h 52"/>
                <a:gd name="T20" fmla="*/ 220 w 45"/>
                <a:gd name="T21" fmla="*/ 320 h 52"/>
                <a:gd name="T22" fmla="*/ 273 w 45"/>
                <a:gd name="T23" fmla="*/ 249 h 52"/>
                <a:gd name="T24" fmla="*/ 293 w 45"/>
                <a:gd name="T25" fmla="*/ 168 h 52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5" h="52">
                  <a:moveTo>
                    <a:pt x="45" y="25"/>
                  </a:moveTo>
                  <a:lnTo>
                    <a:pt x="42" y="13"/>
                  </a:lnTo>
                  <a:lnTo>
                    <a:pt x="34" y="4"/>
                  </a:lnTo>
                  <a:lnTo>
                    <a:pt x="23" y="0"/>
                  </a:lnTo>
                  <a:lnTo>
                    <a:pt x="11" y="4"/>
                  </a:lnTo>
                  <a:lnTo>
                    <a:pt x="2" y="13"/>
                  </a:lnTo>
                  <a:lnTo>
                    <a:pt x="0" y="25"/>
                  </a:lnTo>
                  <a:lnTo>
                    <a:pt x="2" y="37"/>
                  </a:lnTo>
                  <a:lnTo>
                    <a:pt x="11" y="48"/>
                  </a:lnTo>
                  <a:lnTo>
                    <a:pt x="23" y="52"/>
                  </a:lnTo>
                  <a:lnTo>
                    <a:pt x="34" y="48"/>
                  </a:lnTo>
                  <a:lnTo>
                    <a:pt x="42" y="37"/>
                  </a:lnTo>
                  <a:lnTo>
                    <a:pt x="45" y="25"/>
                  </a:lnTo>
                  <a:close/>
                </a:path>
              </a:pathLst>
            </a:custGeom>
            <a:solidFill>
              <a:srgbClr val="E6E6E6"/>
            </a:solidFill>
            <a:ln w="793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3" name="Freeform 60">
              <a:extLst>
                <a:ext uri="{FF2B5EF4-FFF2-40B4-BE49-F238E27FC236}">
                  <a16:creationId xmlns:a16="http://schemas.microsoft.com/office/drawing/2014/main" id="{4F571A4F-6637-8943-82E4-59439D136929}"/>
                </a:ext>
              </a:extLst>
            </p:cNvPr>
            <p:cNvSpPr>
              <a:spLocks/>
            </p:cNvSpPr>
            <p:nvPr/>
          </p:nvSpPr>
          <p:spPr bwMode="auto">
            <a:xfrm rot="-726690">
              <a:off x="4536" y="3159"/>
              <a:ext cx="631" cy="453"/>
            </a:xfrm>
            <a:custGeom>
              <a:avLst/>
              <a:gdLst>
                <a:gd name="T0" fmla="*/ 990 w 395"/>
                <a:gd name="T1" fmla="*/ 829 h 335"/>
                <a:gd name="T2" fmla="*/ 0 w 395"/>
                <a:gd name="T3" fmla="*/ 829 h 335"/>
                <a:gd name="T4" fmla="*/ 0 w 395"/>
                <a:gd name="T5" fmla="*/ 0 h 335"/>
                <a:gd name="T6" fmla="*/ 990 w 395"/>
                <a:gd name="T7" fmla="*/ 0 h 335"/>
                <a:gd name="T8" fmla="*/ 1110 w 395"/>
                <a:gd name="T9" fmla="*/ 9 h 335"/>
                <a:gd name="T10" fmla="*/ 1227 w 395"/>
                <a:gd name="T11" fmla="*/ 32 h 335"/>
                <a:gd name="T12" fmla="*/ 1332 w 395"/>
                <a:gd name="T13" fmla="*/ 72 h 335"/>
                <a:gd name="T14" fmla="*/ 1431 w 395"/>
                <a:gd name="T15" fmla="*/ 124 h 335"/>
                <a:gd name="T16" fmla="*/ 1503 w 395"/>
                <a:gd name="T17" fmla="*/ 185 h 335"/>
                <a:gd name="T18" fmla="*/ 1564 w 395"/>
                <a:gd name="T19" fmla="*/ 254 h 335"/>
                <a:gd name="T20" fmla="*/ 1597 w 395"/>
                <a:gd name="T21" fmla="*/ 334 h 335"/>
                <a:gd name="T22" fmla="*/ 1610 w 395"/>
                <a:gd name="T23" fmla="*/ 414 h 335"/>
                <a:gd name="T24" fmla="*/ 1597 w 395"/>
                <a:gd name="T25" fmla="*/ 498 h 335"/>
                <a:gd name="T26" fmla="*/ 1564 w 395"/>
                <a:gd name="T27" fmla="*/ 576 h 335"/>
                <a:gd name="T28" fmla="*/ 1503 w 395"/>
                <a:gd name="T29" fmla="*/ 645 h 335"/>
                <a:gd name="T30" fmla="*/ 1431 w 395"/>
                <a:gd name="T31" fmla="*/ 707 h 335"/>
                <a:gd name="T32" fmla="*/ 1332 w 395"/>
                <a:gd name="T33" fmla="*/ 759 h 335"/>
                <a:gd name="T34" fmla="*/ 1227 w 395"/>
                <a:gd name="T35" fmla="*/ 799 h 335"/>
                <a:gd name="T36" fmla="*/ 1110 w 395"/>
                <a:gd name="T37" fmla="*/ 821 h 335"/>
                <a:gd name="T38" fmla="*/ 990 w 395"/>
                <a:gd name="T39" fmla="*/ 829 h 33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395" h="335">
                  <a:moveTo>
                    <a:pt x="243" y="335"/>
                  </a:moveTo>
                  <a:lnTo>
                    <a:pt x="0" y="335"/>
                  </a:lnTo>
                  <a:lnTo>
                    <a:pt x="0" y="0"/>
                  </a:lnTo>
                  <a:lnTo>
                    <a:pt x="243" y="0"/>
                  </a:lnTo>
                  <a:lnTo>
                    <a:pt x="272" y="4"/>
                  </a:lnTo>
                  <a:lnTo>
                    <a:pt x="301" y="13"/>
                  </a:lnTo>
                  <a:lnTo>
                    <a:pt x="327" y="29"/>
                  </a:lnTo>
                  <a:lnTo>
                    <a:pt x="351" y="50"/>
                  </a:lnTo>
                  <a:lnTo>
                    <a:pt x="369" y="75"/>
                  </a:lnTo>
                  <a:lnTo>
                    <a:pt x="384" y="103"/>
                  </a:lnTo>
                  <a:lnTo>
                    <a:pt x="392" y="135"/>
                  </a:lnTo>
                  <a:lnTo>
                    <a:pt x="395" y="167"/>
                  </a:lnTo>
                  <a:lnTo>
                    <a:pt x="392" y="201"/>
                  </a:lnTo>
                  <a:lnTo>
                    <a:pt x="384" y="233"/>
                  </a:lnTo>
                  <a:lnTo>
                    <a:pt x="369" y="261"/>
                  </a:lnTo>
                  <a:lnTo>
                    <a:pt x="351" y="286"/>
                  </a:lnTo>
                  <a:lnTo>
                    <a:pt x="327" y="307"/>
                  </a:lnTo>
                  <a:lnTo>
                    <a:pt x="301" y="323"/>
                  </a:lnTo>
                  <a:lnTo>
                    <a:pt x="272" y="332"/>
                  </a:lnTo>
                  <a:lnTo>
                    <a:pt x="243" y="335"/>
                  </a:lnTo>
                  <a:close/>
                </a:path>
              </a:pathLst>
            </a:custGeom>
            <a:solidFill>
              <a:srgbClr val="E6E6E6"/>
            </a:solidFill>
            <a:ln w="793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4" name="Rectangle 61">
              <a:extLst>
                <a:ext uri="{FF2B5EF4-FFF2-40B4-BE49-F238E27FC236}">
                  <a16:creationId xmlns:a16="http://schemas.microsoft.com/office/drawing/2014/main" id="{E9DC132F-7CC8-014C-A7CB-739BDD4644A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873310">
              <a:off x="4613" y="3246"/>
              <a:ext cx="451" cy="181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r>
                <a:rPr lang="en-US" sz="1600" dirty="0">
                  <a:solidFill>
                    <a:srgbClr val="000000"/>
                  </a:solidFill>
                </a:rPr>
                <a:t>Nand</a:t>
              </a:r>
              <a:endParaRPr lang="en-US" sz="1600" dirty="0"/>
            </a:p>
          </p:txBody>
        </p:sp>
      </p:grpSp>
      <p:sp>
        <p:nvSpPr>
          <p:cNvPr id="55" name="Rectangle 131">
            <a:extLst>
              <a:ext uri="{FF2B5EF4-FFF2-40B4-BE49-F238E27FC236}">
                <a16:creationId xmlns:a16="http://schemas.microsoft.com/office/drawing/2014/main" id="{FBD16E5E-14BA-ED42-91B9-D9DF6D1BAE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36695" y="3895393"/>
            <a:ext cx="1004559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marL="0" defTabSz="914400" rtl="1" eaLnBrk="1" latinLnBrk="0" hangingPunct="1"/>
            <a:r>
              <a:rPr lang="en-US" sz="1400" dirty="0">
                <a:solidFill>
                  <a:srgbClr val="000000"/>
                </a:solidFill>
              </a:rPr>
              <a:t>Building gates</a:t>
            </a:r>
            <a:endParaRPr lang="en-US" sz="1400" dirty="0"/>
          </a:p>
        </p:txBody>
      </p:sp>
      <p:sp>
        <p:nvSpPr>
          <p:cNvPr id="58" name="Line 135">
            <a:extLst>
              <a:ext uri="{FF2B5EF4-FFF2-40B4-BE49-F238E27FC236}">
                <a16:creationId xmlns:a16="http://schemas.microsoft.com/office/drawing/2014/main" id="{BC516CFB-82D1-7342-835E-D18CC55879E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090395" y="4009512"/>
            <a:ext cx="993052" cy="878"/>
          </a:xfrm>
          <a:prstGeom prst="line">
            <a:avLst/>
          </a:prstGeom>
          <a:noFill/>
          <a:ln w="31750">
            <a:solidFill>
              <a:schemeClr val="tx1">
                <a:lumMod val="50000"/>
                <a:lumOff val="50000"/>
              </a:schemeClr>
            </a:solidFill>
            <a:round/>
            <a:headEnd type="triangle" w="lg" len="lg"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en-US" dirty="0"/>
          </a:p>
        </p:txBody>
      </p:sp>
      <p:sp>
        <p:nvSpPr>
          <p:cNvPr id="60" name="Line 135">
            <a:extLst>
              <a:ext uri="{FF2B5EF4-FFF2-40B4-BE49-F238E27FC236}">
                <a16:creationId xmlns:a16="http://schemas.microsoft.com/office/drawing/2014/main" id="{D42ABF07-F7E4-9347-8EED-4330FCE8EF5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237016" y="4391441"/>
            <a:ext cx="1004559" cy="4246"/>
          </a:xfrm>
          <a:prstGeom prst="line">
            <a:avLst/>
          </a:prstGeom>
          <a:noFill/>
          <a:ln w="31750">
            <a:solidFill>
              <a:schemeClr val="tx1">
                <a:lumMod val="50000"/>
                <a:lumOff val="50000"/>
              </a:schemeClr>
            </a:solidFill>
            <a:round/>
            <a:headEnd type="triangle" w="lg" len="lg"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en-US" dirty="0"/>
          </a:p>
        </p:txBody>
      </p:sp>
      <p:sp>
        <p:nvSpPr>
          <p:cNvPr id="61" name="Line 135">
            <a:extLst>
              <a:ext uri="{FF2B5EF4-FFF2-40B4-BE49-F238E27FC236}">
                <a16:creationId xmlns:a16="http://schemas.microsoft.com/office/drawing/2014/main" id="{CEE25AEB-07CB-5942-94EB-1D5612279CC4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1808054" y="3560747"/>
            <a:ext cx="1143813" cy="2602"/>
          </a:xfrm>
          <a:prstGeom prst="line">
            <a:avLst/>
          </a:prstGeom>
          <a:noFill/>
          <a:ln w="31750">
            <a:solidFill>
              <a:schemeClr val="tx1">
                <a:lumMod val="50000"/>
                <a:lumOff val="50000"/>
              </a:schemeClr>
            </a:solidFill>
            <a:round/>
            <a:headEnd type="triangle" w="lg" len="lg"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en-US" dirty="0"/>
          </a:p>
        </p:txBody>
      </p:sp>
      <p:sp>
        <p:nvSpPr>
          <p:cNvPr id="62" name="Rectangle 131">
            <a:extLst>
              <a:ext uri="{FF2B5EF4-FFF2-40B4-BE49-F238E27FC236}">
                <a16:creationId xmlns:a16="http://schemas.microsoft.com/office/drawing/2014/main" id="{FE73A64F-66B7-3045-AD21-8E40B4E247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71158" y="3519665"/>
            <a:ext cx="67337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marL="0" defTabSz="914400" rtl="1" eaLnBrk="1" latinLnBrk="0" hangingPunct="1"/>
            <a:r>
              <a:rPr lang="en-US" sz="1400" dirty="0">
                <a:solidFill>
                  <a:srgbClr val="000000"/>
                </a:solidFill>
              </a:rPr>
              <a:t>Building chips</a:t>
            </a:r>
            <a:endParaRPr lang="en-US" sz="1400" dirty="0"/>
          </a:p>
        </p:txBody>
      </p:sp>
      <p:sp>
        <p:nvSpPr>
          <p:cNvPr id="63" name="Rectangle 131">
            <a:extLst>
              <a:ext uri="{FF2B5EF4-FFF2-40B4-BE49-F238E27FC236}">
                <a16:creationId xmlns:a16="http://schemas.microsoft.com/office/drawing/2014/main" id="{5F6BF29D-2E78-EF4D-8F8E-4ED84CC743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6530" y="3040377"/>
            <a:ext cx="950119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marL="0" defTabSz="914400" rtl="1" eaLnBrk="1" latinLnBrk="0" hangingPunct="1"/>
            <a:r>
              <a:rPr lang="en-US" sz="1400" dirty="0"/>
              <a:t>Building a computer</a:t>
            </a:r>
          </a:p>
        </p:txBody>
      </p:sp>
      <p:sp>
        <p:nvSpPr>
          <p:cNvPr id="64" name="Line 135">
            <a:extLst>
              <a:ext uri="{FF2B5EF4-FFF2-40B4-BE49-F238E27FC236}">
                <a16:creationId xmlns:a16="http://schemas.microsoft.com/office/drawing/2014/main" id="{713F598D-B0F9-C345-8695-29431870CF1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090395" y="4009512"/>
            <a:ext cx="993052" cy="878"/>
          </a:xfrm>
          <a:prstGeom prst="line">
            <a:avLst/>
          </a:prstGeom>
          <a:noFill/>
          <a:ln w="31750">
            <a:solidFill>
              <a:schemeClr val="tx1">
                <a:lumMod val="50000"/>
                <a:lumOff val="50000"/>
              </a:schemeClr>
            </a:solidFill>
            <a:round/>
            <a:headEnd type="triangle" w="lg" len="lg"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en-US" dirty="0"/>
          </a:p>
        </p:txBody>
      </p:sp>
      <p:sp>
        <p:nvSpPr>
          <p:cNvPr id="65" name="Line 135">
            <a:extLst>
              <a:ext uri="{FF2B5EF4-FFF2-40B4-BE49-F238E27FC236}">
                <a16:creationId xmlns:a16="http://schemas.microsoft.com/office/drawing/2014/main" id="{4B1D2A85-3C85-5745-A693-E76406EC4CF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237016" y="4391441"/>
            <a:ext cx="1004559" cy="4246"/>
          </a:xfrm>
          <a:prstGeom prst="line">
            <a:avLst/>
          </a:prstGeom>
          <a:noFill/>
          <a:ln w="31750">
            <a:solidFill>
              <a:schemeClr val="tx1">
                <a:lumMod val="50000"/>
                <a:lumOff val="50000"/>
              </a:schemeClr>
            </a:solidFill>
            <a:round/>
            <a:headEnd type="triangle" w="lg" len="lg"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en-US" dirty="0"/>
          </a:p>
        </p:txBody>
      </p:sp>
      <p:sp>
        <p:nvSpPr>
          <p:cNvPr id="66" name="Line 135">
            <a:extLst>
              <a:ext uri="{FF2B5EF4-FFF2-40B4-BE49-F238E27FC236}">
                <a16:creationId xmlns:a16="http://schemas.microsoft.com/office/drawing/2014/main" id="{7EB2A483-C4CD-9945-90BA-E04DD5655EC0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1808054" y="3560747"/>
            <a:ext cx="1143813" cy="2602"/>
          </a:xfrm>
          <a:prstGeom prst="line">
            <a:avLst/>
          </a:prstGeom>
          <a:noFill/>
          <a:ln w="31750">
            <a:solidFill>
              <a:schemeClr val="tx1">
                <a:lumMod val="50000"/>
                <a:lumOff val="50000"/>
              </a:schemeClr>
            </a:solidFill>
            <a:round/>
            <a:headEnd type="triangle" w="lg" len="lg"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Nand to Tetris Roadmap: Hardware</a:t>
            </a:r>
          </a:p>
        </p:txBody>
      </p:sp>
      <p:sp>
        <p:nvSpPr>
          <p:cNvPr id="84" name="Text Box 115"/>
          <p:cNvSpPr txBox="1">
            <a:spLocks noChangeArrowheads="1"/>
          </p:cNvSpPr>
          <p:nvPr/>
        </p:nvSpPr>
        <p:spPr bwMode="auto">
          <a:xfrm>
            <a:off x="682268" y="1115194"/>
            <a:ext cx="1070240" cy="355672"/>
          </a:xfrm>
          <a:prstGeom prst="rect">
            <a:avLst/>
          </a:prstGeom>
          <a:solidFill>
            <a:srgbClr val="FFDFBF"/>
          </a:solidFill>
          <a:ln w="317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rIns="0"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400" dirty="0">
                <a:solidFill>
                  <a:schemeClr val="hlink"/>
                </a:solidFill>
              </a:rPr>
              <a:t>abstraction</a:t>
            </a:r>
          </a:p>
        </p:txBody>
      </p:sp>
      <p:sp>
        <p:nvSpPr>
          <p:cNvPr id="45" name="Line 136"/>
          <p:cNvSpPr>
            <a:spLocks noChangeShapeType="1"/>
          </p:cNvSpPr>
          <p:nvPr/>
        </p:nvSpPr>
        <p:spPr bwMode="auto">
          <a:xfrm>
            <a:off x="1275757" y="1643378"/>
            <a:ext cx="0" cy="1378370"/>
          </a:xfrm>
          <a:prstGeom prst="line">
            <a:avLst/>
          </a:prstGeom>
          <a:noFill/>
          <a:ln w="31750">
            <a:solidFill>
              <a:schemeClr val="tx1">
                <a:lumMod val="65000"/>
                <a:lumOff val="35000"/>
              </a:schemeClr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marL="0" algn="l" defTabSz="914400" rtl="0" eaLnBrk="1" latinLnBrk="0" hangingPunct="1"/>
            <a:endParaRPr lang="en-US" dirty="0"/>
          </a:p>
        </p:txBody>
      </p:sp>
      <p:sp>
        <p:nvSpPr>
          <p:cNvPr id="46" name="Rectangle 137"/>
          <p:cNvSpPr>
            <a:spLocks noChangeArrowheads="1"/>
          </p:cNvSpPr>
          <p:nvPr/>
        </p:nvSpPr>
        <p:spPr bwMode="auto">
          <a:xfrm>
            <a:off x="325373" y="2208560"/>
            <a:ext cx="95038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</a:rPr>
              <a:t>assembler</a:t>
            </a:r>
            <a:endParaRPr lang="en-US" sz="1600" dirty="0"/>
          </a:p>
        </p:txBody>
      </p:sp>
      <p:sp>
        <p:nvSpPr>
          <p:cNvPr id="83" name="Text Box 114"/>
          <p:cNvSpPr txBox="1">
            <a:spLocks noChangeArrowheads="1"/>
          </p:cNvSpPr>
          <p:nvPr/>
        </p:nvSpPr>
        <p:spPr bwMode="auto">
          <a:xfrm>
            <a:off x="682268" y="1469313"/>
            <a:ext cx="1070240" cy="493902"/>
          </a:xfrm>
          <a:prstGeom prst="rect">
            <a:avLst/>
          </a:prstGeom>
          <a:solidFill>
            <a:srgbClr val="CCFFFF"/>
          </a:solidFill>
          <a:ln w="317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rIns="0"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400" dirty="0">
                <a:solidFill>
                  <a:srgbClr val="000000"/>
                </a:solidFill>
              </a:rPr>
              <a:t>machine language</a:t>
            </a:r>
          </a:p>
        </p:txBody>
      </p:sp>
      <p:sp>
        <p:nvSpPr>
          <p:cNvPr id="70" name="Oval 69"/>
          <p:cNvSpPr/>
          <p:nvPr/>
        </p:nvSpPr>
        <p:spPr>
          <a:xfrm>
            <a:off x="6517460" y="4526387"/>
            <a:ext cx="345566" cy="3024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p1</a:t>
            </a:r>
          </a:p>
        </p:txBody>
      </p:sp>
      <p:sp>
        <p:nvSpPr>
          <p:cNvPr id="73" name="Oval 72"/>
          <p:cNvSpPr/>
          <p:nvPr/>
        </p:nvSpPr>
        <p:spPr>
          <a:xfrm>
            <a:off x="4347451" y="4128316"/>
            <a:ext cx="432630" cy="3024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p2</a:t>
            </a:r>
          </a:p>
        </p:txBody>
      </p:sp>
      <p:sp>
        <p:nvSpPr>
          <p:cNvPr id="77" name="Oval 76"/>
          <p:cNvSpPr/>
          <p:nvPr/>
        </p:nvSpPr>
        <p:spPr>
          <a:xfrm>
            <a:off x="4342157" y="4530463"/>
            <a:ext cx="432630" cy="3024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p3</a:t>
            </a:r>
          </a:p>
        </p:txBody>
      </p:sp>
      <p:sp>
        <p:nvSpPr>
          <p:cNvPr id="82" name="Oval 81"/>
          <p:cNvSpPr/>
          <p:nvPr/>
        </p:nvSpPr>
        <p:spPr>
          <a:xfrm>
            <a:off x="2092980" y="3694805"/>
            <a:ext cx="432630" cy="3024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p4</a:t>
            </a:r>
          </a:p>
        </p:txBody>
      </p:sp>
      <p:sp>
        <p:nvSpPr>
          <p:cNvPr id="88" name="Oval 87"/>
          <p:cNvSpPr/>
          <p:nvPr/>
        </p:nvSpPr>
        <p:spPr>
          <a:xfrm>
            <a:off x="2092980" y="4062225"/>
            <a:ext cx="432630" cy="3024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p5</a:t>
            </a:r>
          </a:p>
        </p:txBody>
      </p:sp>
      <p:sp>
        <p:nvSpPr>
          <p:cNvPr id="89" name="Oval 88"/>
          <p:cNvSpPr/>
          <p:nvPr/>
        </p:nvSpPr>
        <p:spPr>
          <a:xfrm>
            <a:off x="1414563" y="2175606"/>
            <a:ext cx="432630" cy="3024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p6</a:t>
            </a:r>
          </a:p>
        </p:txBody>
      </p:sp>
    </p:spTree>
    <p:extLst>
      <p:ext uri="{BB962C8B-B14F-4D97-AF65-F5344CB8AC3E}">
        <p14:creationId xmlns:p14="http://schemas.microsoft.com/office/powerpoint/2010/main" val="15255975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96614"/>
            <a:ext cx="7799284" cy="577278"/>
          </a:xfrm>
        </p:spPr>
        <p:txBody>
          <a:bodyPr/>
          <a:lstStyle/>
          <a:p>
            <a:r>
              <a:rPr lang="en-US" dirty="0"/>
              <a:t>Addition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-1362206" y="1157296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CF34898-429C-D14D-813E-7D3297037507}"/>
              </a:ext>
            </a:extLst>
          </p:cNvPr>
          <p:cNvCxnSpPr/>
          <p:nvPr/>
        </p:nvCxnSpPr>
        <p:spPr>
          <a:xfrm>
            <a:off x="0" y="3186356"/>
            <a:ext cx="6146240" cy="0"/>
          </a:xfrm>
          <a:prstGeom prst="line">
            <a:avLst/>
          </a:prstGeom>
          <a:ln w="254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F8DDFA09-7600-414D-AC6D-A5870500F65D}"/>
              </a:ext>
            </a:extLst>
          </p:cNvPr>
          <p:cNvSpPr/>
          <p:nvPr/>
        </p:nvSpPr>
        <p:spPr>
          <a:xfrm>
            <a:off x="2418506" y="2324863"/>
            <a:ext cx="36732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eaLnBrk="1" latinLnBrk="0" hangingPunct="1"/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C3C3441-2AAD-A242-89C4-C30BE9D6040E}"/>
              </a:ext>
            </a:extLst>
          </p:cNvPr>
          <p:cNvSpPr/>
          <p:nvPr/>
        </p:nvSpPr>
        <p:spPr>
          <a:xfrm>
            <a:off x="2785834" y="2324863"/>
            <a:ext cx="36732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eaLnBrk="1" latinLnBrk="0" hangingPunct="1"/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B79BC87-78F4-C540-86F8-C8BC54CE4009}"/>
              </a:ext>
            </a:extLst>
          </p:cNvPr>
          <p:cNvSpPr/>
          <p:nvPr/>
        </p:nvSpPr>
        <p:spPr>
          <a:xfrm>
            <a:off x="1683992" y="2324863"/>
            <a:ext cx="36732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eaLnBrk="1" latinLnBrk="0" hangingPunct="1"/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DC86FEC-D376-444B-B2B3-00A8D4BB0918}"/>
              </a:ext>
            </a:extLst>
          </p:cNvPr>
          <p:cNvSpPr/>
          <p:nvPr/>
        </p:nvSpPr>
        <p:spPr>
          <a:xfrm>
            <a:off x="2051320" y="2324863"/>
            <a:ext cx="36732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eaLnBrk="1" latinLnBrk="0" hangingPunct="1"/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F66DCDE6-52D6-D748-B4E4-189A0CC73C3D}"/>
              </a:ext>
            </a:extLst>
          </p:cNvPr>
          <p:cNvSpPr/>
          <p:nvPr/>
        </p:nvSpPr>
        <p:spPr>
          <a:xfrm>
            <a:off x="2418506" y="2771177"/>
            <a:ext cx="36732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eaLnBrk="1" latinLnBrk="0" hangingPunct="1"/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DFFF70A-0911-9344-AE45-655A02BC49EE}"/>
              </a:ext>
            </a:extLst>
          </p:cNvPr>
          <p:cNvSpPr/>
          <p:nvPr/>
        </p:nvSpPr>
        <p:spPr>
          <a:xfrm>
            <a:off x="2785834" y="2771177"/>
            <a:ext cx="36732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eaLnBrk="1" latinLnBrk="0" hangingPunct="1"/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11D1260-7E1D-4D4B-BBC9-4D56651C2D20}"/>
              </a:ext>
            </a:extLst>
          </p:cNvPr>
          <p:cNvSpPr/>
          <p:nvPr/>
        </p:nvSpPr>
        <p:spPr>
          <a:xfrm>
            <a:off x="1683992" y="2771177"/>
            <a:ext cx="36732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eaLnBrk="1" latinLnBrk="0" hangingPunct="1"/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787AAF93-88F0-D548-86DA-0D52A779D6D9}"/>
              </a:ext>
            </a:extLst>
          </p:cNvPr>
          <p:cNvSpPr/>
          <p:nvPr/>
        </p:nvSpPr>
        <p:spPr>
          <a:xfrm>
            <a:off x="2051320" y="2771177"/>
            <a:ext cx="36732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eaLnBrk="1" latinLnBrk="0" hangingPunct="1"/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87C2FC08-03D7-9D4E-A6D6-C73C7B4C6E8C}"/>
              </a:ext>
            </a:extLst>
          </p:cNvPr>
          <p:cNvSpPr/>
          <p:nvPr/>
        </p:nvSpPr>
        <p:spPr>
          <a:xfrm>
            <a:off x="2418506" y="1866948"/>
            <a:ext cx="36732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eaLnBrk="1" latinLnBrk="0" hangingPunct="1"/>
            <a:endParaRPr lang="en-US" sz="16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005309B6-6CBF-A84C-93E9-0F7A8794932C}"/>
              </a:ext>
            </a:extLst>
          </p:cNvPr>
          <p:cNvSpPr/>
          <p:nvPr/>
        </p:nvSpPr>
        <p:spPr>
          <a:xfrm>
            <a:off x="2785834" y="1866948"/>
            <a:ext cx="36732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eaLnBrk="1" latinLnBrk="0" hangingPunct="1"/>
            <a:endParaRPr lang="en-US" sz="16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56E255BF-170B-F940-B5A7-FEE67E4FF313}"/>
              </a:ext>
            </a:extLst>
          </p:cNvPr>
          <p:cNvSpPr/>
          <p:nvPr/>
        </p:nvSpPr>
        <p:spPr>
          <a:xfrm>
            <a:off x="1683992" y="1866948"/>
            <a:ext cx="36732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eaLnBrk="1" latinLnBrk="0" hangingPunct="1"/>
            <a:endParaRPr lang="en-US" sz="16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7D63CEE-C24C-054E-B8EE-0BF3D06F7515}"/>
              </a:ext>
            </a:extLst>
          </p:cNvPr>
          <p:cNvSpPr/>
          <p:nvPr/>
        </p:nvSpPr>
        <p:spPr>
          <a:xfrm>
            <a:off x="2027096" y="1927508"/>
            <a:ext cx="36732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eaLnBrk="1" latinLnBrk="0" hangingPunct="1"/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DCC11BC6-C405-B945-9066-94FC329F0416}"/>
              </a:ext>
            </a:extLst>
          </p:cNvPr>
          <p:cNvSpPr/>
          <p:nvPr/>
        </p:nvSpPr>
        <p:spPr>
          <a:xfrm>
            <a:off x="2418506" y="3317676"/>
            <a:ext cx="36732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eaLnBrk="1" latinLnBrk="0" hangingPunct="1"/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5DD516AC-FEF0-B544-8768-445F06CAC6E5}"/>
              </a:ext>
            </a:extLst>
          </p:cNvPr>
          <p:cNvSpPr/>
          <p:nvPr/>
        </p:nvSpPr>
        <p:spPr>
          <a:xfrm>
            <a:off x="2785834" y="3317676"/>
            <a:ext cx="36732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eaLnBrk="1" latinLnBrk="0" hangingPunct="1"/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F17ADC57-123B-734B-B4C0-61E4465685C6}"/>
              </a:ext>
            </a:extLst>
          </p:cNvPr>
          <p:cNvSpPr/>
          <p:nvPr/>
        </p:nvSpPr>
        <p:spPr>
          <a:xfrm>
            <a:off x="1683992" y="3317676"/>
            <a:ext cx="36732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eaLnBrk="1" latinLnBrk="0" hangingPunct="1"/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C0703C7B-46C3-4041-9786-58C120D70131}"/>
              </a:ext>
            </a:extLst>
          </p:cNvPr>
          <p:cNvSpPr/>
          <p:nvPr/>
        </p:nvSpPr>
        <p:spPr>
          <a:xfrm>
            <a:off x="2051320" y="3317676"/>
            <a:ext cx="36732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eaLnBrk="1" latinLnBrk="0" hangingPunct="1"/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8C597B65-5999-234D-8146-699B9387C80F}"/>
              </a:ext>
            </a:extLst>
          </p:cNvPr>
          <p:cNvSpPr/>
          <p:nvPr/>
        </p:nvSpPr>
        <p:spPr>
          <a:xfrm>
            <a:off x="1289213" y="2519700"/>
            <a:ext cx="36732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eaLnBrk="1" latinLnBrk="0" hangingPunct="1"/>
            <a:r>
              <a:rPr lang="en-US" sz="28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A2A91348-76FB-A34F-AEE0-170B4E1FE638}"/>
              </a:ext>
            </a:extLst>
          </p:cNvPr>
          <p:cNvCxnSpPr>
            <a:cxnSpLocks/>
          </p:cNvCxnSpPr>
          <p:nvPr/>
        </p:nvCxnSpPr>
        <p:spPr>
          <a:xfrm>
            <a:off x="1683992" y="3229092"/>
            <a:ext cx="146917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Content Placeholder 2">
            <a:extLst>
              <a:ext uri="{FF2B5EF4-FFF2-40B4-BE49-F238E27FC236}">
                <a16:creationId xmlns:a16="http://schemas.microsoft.com/office/drawing/2014/main" id="{82F43A88-000F-BB4A-B08E-F40E0218BC53}"/>
              </a:ext>
            </a:extLst>
          </p:cNvPr>
          <p:cNvSpPr txBox="1">
            <a:spLocks/>
          </p:cNvSpPr>
          <p:nvPr/>
        </p:nvSpPr>
        <p:spPr>
          <a:xfrm>
            <a:off x="1656542" y="3857037"/>
            <a:ext cx="1661564" cy="3982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/>
              <a:t>Binary addition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D8835BEE-B734-BF49-953D-938415D2B31C}"/>
              </a:ext>
            </a:extLst>
          </p:cNvPr>
          <p:cNvSpPr/>
          <p:nvPr/>
        </p:nvSpPr>
        <p:spPr>
          <a:xfrm>
            <a:off x="1670654" y="1930825"/>
            <a:ext cx="36732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eaLnBrk="1" latinLnBrk="0" hangingPunct="1"/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C3D46033-FCE9-FF42-B6E8-52D95A6A00C9}"/>
              </a:ext>
            </a:extLst>
          </p:cNvPr>
          <p:cNvSpPr/>
          <p:nvPr/>
        </p:nvSpPr>
        <p:spPr>
          <a:xfrm>
            <a:off x="2422391" y="1932001"/>
            <a:ext cx="36732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eaLnBrk="1" latinLnBrk="0" hangingPunct="1"/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BC351892-A5F5-5A4C-A7AA-0477FFFFC33B}"/>
              </a:ext>
            </a:extLst>
          </p:cNvPr>
          <p:cNvSpPr/>
          <p:nvPr/>
        </p:nvSpPr>
        <p:spPr>
          <a:xfrm>
            <a:off x="1289956" y="1931307"/>
            <a:ext cx="36732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eaLnBrk="1" latinLnBrk="0" hangingPunct="1"/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45ACD5F-5A02-0343-B0C4-459749C592C6}"/>
              </a:ext>
            </a:extLst>
          </p:cNvPr>
          <p:cNvGrpSpPr/>
          <p:nvPr/>
        </p:nvGrpSpPr>
        <p:grpSpPr>
          <a:xfrm>
            <a:off x="3783217" y="2324863"/>
            <a:ext cx="1863949" cy="904229"/>
            <a:chOff x="5377347" y="2100228"/>
            <a:chExt cx="1863949" cy="904229"/>
          </a:xfrm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DD9EEAE9-3602-244E-8853-87E9C39EE272}"/>
                </a:ext>
              </a:extLst>
            </p:cNvPr>
            <p:cNvSpPr/>
            <p:nvPr/>
          </p:nvSpPr>
          <p:spPr>
            <a:xfrm>
              <a:off x="5415315" y="2100228"/>
              <a:ext cx="367328" cy="3693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eaLnBrk="1" latinLnBrk="0" hangingPunct="1"/>
              <a:endPara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84C1A59E-3350-9D4D-A45D-2442830E5D4C}"/>
                </a:ext>
              </a:extLst>
            </p:cNvPr>
            <p:cNvSpPr/>
            <p:nvPr/>
          </p:nvSpPr>
          <p:spPr>
            <a:xfrm>
              <a:off x="6506640" y="2100228"/>
              <a:ext cx="36732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eaLnBrk="1" latinLnBrk="0" hangingPunct="1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D220E399-1147-9E4A-8601-958CF84AE307}"/>
                </a:ext>
              </a:extLst>
            </p:cNvPr>
            <p:cNvSpPr/>
            <p:nvPr/>
          </p:nvSpPr>
          <p:spPr>
            <a:xfrm>
              <a:off x="6873968" y="2100228"/>
              <a:ext cx="36732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eaLnBrk="1" latinLnBrk="0" hangingPunct="1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9E34CF64-84FE-5B47-B559-003A0786E46F}"/>
                </a:ext>
              </a:extLst>
            </p:cNvPr>
            <p:cNvSpPr/>
            <p:nvPr/>
          </p:nvSpPr>
          <p:spPr>
            <a:xfrm>
              <a:off x="5772126" y="2100228"/>
              <a:ext cx="36732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eaLnBrk="1" latinLnBrk="0" hangingPunct="1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6A0CFA28-1044-1F4C-9CFA-20874AE7FFCD}"/>
                </a:ext>
              </a:extLst>
            </p:cNvPr>
            <p:cNvSpPr/>
            <p:nvPr/>
          </p:nvSpPr>
          <p:spPr>
            <a:xfrm>
              <a:off x="6139454" y="2100228"/>
              <a:ext cx="36732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eaLnBrk="1" latinLnBrk="0" hangingPunct="1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4281C4F7-77DE-7043-87E1-4863B9BEF381}"/>
                </a:ext>
              </a:extLst>
            </p:cNvPr>
            <p:cNvSpPr/>
            <p:nvPr/>
          </p:nvSpPr>
          <p:spPr>
            <a:xfrm>
              <a:off x="5415315" y="2546542"/>
              <a:ext cx="367328" cy="3693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eaLnBrk="1" latinLnBrk="0" hangingPunct="1"/>
              <a:endPara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3A9A4DF1-44D8-0E40-85E9-8059D4880E78}"/>
                </a:ext>
              </a:extLst>
            </p:cNvPr>
            <p:cNvSpPr/>
            <p:nvPr/>
          </p:nvSpPr>
          <p:spPr>
            <a:xfrm>
              <a:off x="6506640" y="2546542"/>
              <a:ext cx="36732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eaLnBrk="1" latinLnBrk="0" hangingPunct="1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4E890296-E224-B64E-B149-AF7649A315B8}"/>
                </a:ext>
              </a:extLst>
            </p:cNvPr>
            <p:cNvSpPr/>
            <p:nvPr/>
          </p:nvSpPr>
          <p:spPr>
            <a:xfrm>
              <a:off x="6873968" y="2546542"/>
              <a:ext cx="36732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eaLnBrk="1" latinLnBrk="0" hangingPunct="1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230ED0E7-9353-AE48-91F3-B26FEEB7CEA7}"/>
                </a:ext>
              </a:extLst>
            </p:cNvPr>
            <p:cNvSpPr/>
            <p:nvPr/>
          </p:nvSpPr>
          <p:spPr>
            <a:xfrm>
              <a:off x="5772126" y="2546542"/>
              <a:ext cx="36732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eaLnBrk="1" latinLnBrk="0" hangingPunct="1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2875A3F0-D17C-D341-A74A-50095C18F5A0}"/>
                </a:ext>
              </a:extLst>
            </p:cNvPr>
            <p:cNvSpPr/>
            <p:nvPr/>
          </p:nvSpPr>
          <p:spPr>
            <a:xfrm>
              <a:off x="6139454" y="2546542"/>
              <a:ext cx="36732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eaLnBrk="1" latinLnBrk="0" hangingPunct="1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56384B8F-6957-CC45-9E43-E9B6E8F6E614}"/>
                </a:ext>
              </a:extLst>
            </p:cNvPr>
            <p:cNvSpPr/>
            <p:nvPr/>
          </p:nvSpPr>
          <p:spPr>
            <a:xfrm>
              <a:off x="5377347" y="2295065"/>
              <a:ext cx="367328" cy="3693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eaLnBrk="1" latinLnBrk="0" hangingPunct="1"/>
              <a:r>
                <a:rPr lang="en-US" sz="28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+</a:t>
              </a:r>
            </a:p>
          </p:txBody>
        </p: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6DB5AA0F-174E-DE41-BF09-0C5C820C362B}"/>
                </a:ext>
              </a:extLst>
            </p:cNvPr>
            <p:cNvCxnSpPr>
              <a:cxnSpLocks/>
            </p:cNvCxnSpPr>
            <p:nvPr/>
          </p:nvCxnSpPr>
          <p:spPr>
            <a:xfrm>
              <a:off x="5782643" y="3004457"/>
              <a:ext cx="1458653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8C95E771-1072-EB45-B1F2-699B1C0D5BFE}"/>
              </a:ext>
            </a:extLst>
          </p:cNvPr>
          <p:cNvGrpSpPr/>
          <p:nvPr/>
        </p:nvGrpSpPr>
        <p:grpSpPr>
          <a:xfrm>
            <a:off x="3821185" y="1866948"/>
            <a:ext cx="1825981" cy="1820060"/>
            <a:chOff x="5348408" y="1866948"/>
            <a:chExt cx="1825981" cy="1820060"/>
          </a:xfrm>
        </p:grpSpPr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7D23CA52-1307-FE4C-AA23-2874E947CA29}"/>
                </a:ext>
              </a:extLst>
            </p:cNvPr>
            <p:cNvSpPr/>
            <p:nvPr/>
          </p:nvSpPr>
          <p:spPr>
            <a:xfrm>
              <a:off x="6439733" y="1866948"/>
              <a:ext cx="367328" cy="3693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eaLnBrk="1" latinLnBrk="0" hangingPunct="1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03F93EA3-39EA-3646-AC09-67F05B126449}"/>
                </a:ext>
              </a:extLst>
            </p:cNvPr>
            <p:cNvSpPr/>
            <p:nvPr/>
          </p:nvSpPr>
          <p:spPr>
            <a:xfrm>
              <a:off x="6807061" y="1866948"/>
              <a:ext cx="367328" cy="3693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eaLnBrk="1" latinLnBrk="0" hangingPunct="1"/>
              <a:endPara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12C67A5E-AE33-DB49-9F3C-C719EDA5B1FF}"/>
                </a:ext>
              </a:extLst>
            </p:cNvPr>
            <p:cNvSpPr/>
            <p:nvPr/>
          </p:nvSpPr>
          <p:spPr>
            <a:xfrm>
              <a:off x="5348408" y="3317676"/>
              <a:ext cx="367328" cy="3693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eaLnBrk="1" latinLnBrk="0" hangingPunct="1"/>
              <a:r>
                <a:rPr lang="en-US" sz="1600" b="1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05FD7915-C2A4-EF4E-B312-C874EC3C159D}"/>
                </a:ext>
              </a:extLst>
            </p:cNvPr>
            <p:cNvSpPr/>
            <p:nvPr/>
          </p:nvSpPr>
          <p:spPr>
            <a:xfrm>
              <a:off x="6439733" y="3317676"/>
              <a:ext cx="36732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eaLnBrk="1" latinLnBrk="0" hangingPunct="1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AF2D4525-1D83-F640-8B34-056473374A1C}"/>
                </a:ext>
              </a:extLst>
            </p:cNvPr>
            <p:cNvSpPr/>
            <p:nvPr/>
          </p:nvSpPr>
          <p:spPr>
            <a:xfrm>
              <a:off x="6807061" y="3317676"/>
              <a:ext cx="36732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eaLnBrk="1" latinLnBrk="0" hangingPunct="1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D83D2126-34A6-0841-8718-BB40D4FEC9D6}"/>
                </a:ext>
              </a:extLst>
            </p:cNvPr>
            <p:cNvSpPr/>
            <p:nvPr/>
          </p:nvSpPr>
          <p:spPr>
            <a:xfrm>
              <a:off x="5705219" y="3317676"/>
              <a:ext cx="36732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eaLnBrk="1" latinLnBrk="0" hangingPunct="1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343BB921-DFFC-3D41-8B45-CC2EEC691B0E}"/>
                </a:ext>
              </a:extLst>
            </p:cNvPr>
            <p:cNvSpPr/>
            <p:nvPr/>
          </p:nvSpPr>
          <p:spPr>
            <a:xfrm>
              <a:off x="6072547" y="3317676"/>
              <a:ext cx="36732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eaLnBrk="1" latinLnBrk="0" hangingPunct="1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</a:p>
          </p:txBody>
        </p:sp>
      </p:grpSp>
      <p:sp>
        <p:nvSpPr>
          <p:cNvPr id="93" name="Rectangle 92">
            <a:extLst>
              <a:ext uri="{FF2B5EF4-FFF2-40B4-BE49-F238E27FC236}">
                <a16:creationId xmlns:a16="http://schemas.microsoft.com/office/drawing/2014/main" id="{789E89F1-6508-2642-982F-3ACD3A641D80}"/>
              </a:ext>
            </a:extLst>
          </p:cNvPr>
          <p:cNvSpPr/>
          <p:nvPr/>
        </p:nvSpPr>
        <p:spPr>
          <a:xfrm>
            <a:off x="4569354" y="1866948"/>
            <a:ext cx="36732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eaLnBrk="1" latinLnBrk="0" hangingPunct="1"/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91337469-357C-6045-BC5B-7B221A497B8D}"/>
              </a:ext>
            </a:extLst>
          </p:cNvPr>
          <p:cNvSpPr/>
          <p:nvPr/>
        </p:nvSpPr>
        <p:spPr>
          <a:xfrm>
            <a:off x="4171125" y="1882548"/>
            <a:ext cx="36732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eaLnBrk="1" latinLnBrk="0" hangingPunct="1"/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</a:p>
        </p:txBody>
      </p:sp>
      <p:sp>
        <p:nvSpPr>
          <p:cNvPr id="97" name="Content Placeholder 2">
            <a:extLst>
              <a:ext uri="{FF2B5EF4-FFF2-40B4-BE49-F238E27FC236}">
                <a16:creationId xmlns:a16="http://schemas.microsoft.com/office/drawing/2014/main" id="{2B40545F-4D55-E34A-A4B0-5832BF68F1A1}"/>
              </a:ext>
            </a:extLst>
          </p:cNvPr>
          <p:cNvSpPr txBox="1">
            <a:spLocks/>
          </p:cNvSpPr>
          <p:nvPr/>
        </p:nvSpPr>
        <p:spPr>
          <a:xfrm>
            <a:off x="4188513" y="3872953"/>
            <a:ext cx="1661564" cy="3982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/>
              <a:t>Another example</a:t>
            </a:r>
          </a:p>
        </p:txBody>
      </p:sp>
      <p:sp>
        <p:nvSpPr>
          <p:cNvPr id="111" name="Content Placeholder 2">
            <a:extLst>
              <a:ext uri="{FF2B5EF4-FFF2-40B4-BE49-F238E27FC236}">
                <a16:creationId xmlns:a16="http://schemas.microsoft.com/office/drawing/2014/main" id="{4E65190E-E996-B848-9C0F-8C106B736C89}"/>
              </a:ext>
            </a:extLst>
          </p:cNvPr>
          <p:cNvSpPr txBox="1">
            <a:spLocks/>
          </p:cNvSpPr>
          <p:nvPr/>
        </p:nvSpPr>
        <p:spPr>
          <a:xfrm>
            <a:off x="789644" y="1116197"/>
            <a:ext cx="7266167" cy="8613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dirty="0"/>
              <a:t>Computers represent integers using a fixed number of bits,</a:t>
            </a:r>
            <a:br>
              <a:rPr lang="en-US" sz="1800" dirty="0"/>
            </a:br>
            <a:r>
              <a:rPr lang="en-US" sz="1800" dirty="0"/>
              <a:t>sometimes called “word size”. For example, let’s assume </a:t>
            </a:r>
            <a:r>
              <a:rPr lang="en-US" sz="1800" i="1" dirty="0"/>
              <a:t>n</a:t>
            </a:r>
            <a:r>
              <a:rPr lang="en-US" sz="1800" dirty="0"/>
              <a:t> = 4: </a:t>
            </a:r>
          </a:p>
        </p:txBody>
      </p:sp>
    </p:spTree>
    <p:extLst>
      <p:ext uri="{BB962C8B-B14F-4D97-AF65-F5344CB8AC3E}">
        <p14:creationId xmlns:p14="http://schemas.microsoft.com/office/powerpoint/2010/main" val="30620821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96614"/>
            <a:ext cx="7799284" cy="577278"/>
          </a:xfrm>
        </p:spPr>
        <p:txBody>
          <a:bodyPr/>
          <a:lstStyle/>
          <a:p>
            <a:r>
              <a:rPr lang="en-US" dirty="0"/>
              <a:t>Addition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-1362206" y="1157296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CF34898-429C-D14D-813E-7D3297037507}"/>
              </a:ext>
            </a:extLst>
          </p:cNvPr>
          <p:cNvCxnSpPr/>
          <p:nvPr/>
        </p:nvCxnSpPr>
        <p:spPr>
          <a:xfrm>
            <a:off x="0" y="3186356"/>
            <a:ext cx="6146240" cy="0"/>
          </a:xfrm>
          <a:prstGeom prst="line">
            <a:avLst/>
          </a:prstGeom>
          <a:ln w="254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F8DDFA09-7600-414D-AC6D-A5870500F65D}"/>
              </a:ext>
            </a:extLst>
          </p:cNvPr>
          <p:cNvSpPr/>
          <p:nvPr/>
        </p:nvSpPr>
        <p:spPr>
          <a:xfrm>
            <a:off x="2418506" y="2324863"/>
            <a:ext cx="36732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eaLnBrk="1" latinLnBrk="0" hangingPunct="1"/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C3C3441-2AAD-A242-89C4-C30BE9D6040E}"/>
              </a:ext>
            </a:extLst>
          </p:cNvPr>
          <p:cNvSpPr/>
          <p:nvPr/>
        </p:nvSpPr>
        <p:spPr>
          <a:xfrm>
            <a:off x="2785834" y="2324863"/>
            <a:ext cx="36732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eaLnBrk="1" latinLnBrk="0" hangingPunct="1"/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B79BC87-78F4-C540-86F8-C8BC54CE4009}"/>
              </a:ext>
            </a:extLst>
          </p:cNvPr>
          <p:cNvSpPr/>
          <p:nvPr/>
        </p:nvSpPr>
        <p:spPr>
          <a:xfrm>
            <a:off x="1683992" y="2324863"/>
            <a:ext cx="36732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eaLnBrk="1" latinLnBrk="0" hangingPunct="1"/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DC86FEC-D376-444B-B2B3-00A8D4BB0918}"/>
              </a:ext>
            </a:extLst>
          </p:cNvPr>
          <p:cNvSpPr/>
          <p:nvPr/>
        </p:nvSpPr>
        <p:spPr>
          <a:xfrm>
            <a:off x="2051320" y="2324863"/>
            <a:ext cx="36732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eaLnBrk="1" latinLnBrk="0" hangingPunct="1"/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F66DCDE6-52D6-D748-B4E4-189A0CC73C3D}"/>
              </a:ext>
            </a:extLst>
          </p:cNvPr>
          <p:cNvSpPr/>
          <p:nvPr/>
        </p:nvSpPr>
        <p:spPr>
          <a:xfrm>
            <a:off x="2418506" y="2771177"/>
            <a:ext cx="36732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eaLnBrk="1" latinLnBrk="0" hangingPunct="1"/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DFFF70A-0911-9344-AE45-655A02BC49EE}"/>
              </a:ext>
            </a:extLst>
          </p:cNvPr>
          <p:cNvSpPr/>
          <p:nvPr/>
        </p:nvSpPr>
        <p:spPr>
          <a:xfrm>
            <a:off x="2785834" y="2771177"/>
            <a:ext cx="36732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eaLnBrk="1" latinLnBrk="0" hangingPunct="1"/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11D1260-7E1D-4D4B-BBC9-4D56651C2D20}"/>
              </a:ext>
            </a:extLst>
          </p:cNvPr>
          <p:cNvSpPr/>
          <p:nvPr/>
        </p:nvSpPr>
        <p:spPr>
          <a:xfrm>
            <a:off x="1683992" y="2771177"/>
            <a:ext cx="36732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eaLnBrk="1" latinLnBrk="0" hangingPunct="1"/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787AAF93-88F0-D548-86DA-0D52A779D6D9}"/>
              </a:ext>
            </a:extLst>
          </p:cNvPr>
          <p:cNvSpPr/>
          <p:nvPr/>
        </p:nvSpPr>
        <p:spPr>
          <a:xfrm>
            <a:off x="2051320" y="2771177"/>
            <a:ext cx="36732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eaLnBrk="1" latinLnBrk="0" hangingPunct="1"/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87C2FC08-03D7-9D4E-A6D6-C73C7B4C6E8C}"/>
              </a:ext>
            </a:extLst>
          </p:cNvPr>
          <p:cNvSpPr/>
          <p:nvPr/>
        </p:nvSpPr>
        <p:spPr>
          <a:xfrm>
            <a:off x="2418506" y="1866948"/>
            <a:ext cx="36732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eaLnBrk="1" latinLnBrk="0" hangingPunct="1"/>
            <a:endParaRPr lang="en-US" sz="16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005309B6-6CBF-A84C-93E9-0F7A8794932C}"/>
              </a:ext>
            </a:extLst>
          </p:cNvPr>
          <p:cNvSpPr/>
          <p:nvPr/>
        </p:nvSpPr>
        <p:spPr>
          <a:xfrm>
            <a:off x="2785834" y="1866948"/>
            <a:ext cx="36732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eaLnBrk="1" latinLnBrk="0" hangingPunct="1"/>
            <a:endParaRPr lang="en-US" sz="16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56E255BF-170B-F940-B5A7-FEE67E4FF313}"/>
              </a:ext>
            </a:extLst>
          </p:cNvPr>
          <p:cNvSpPr/>
          <p:nvPr/>
        </p:nvSpPr>
        <p:spPr>
          <a:xfrm>
            <a:off x="1683992" y="1866948"/>
            <a:ext cx="36732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eaLnBrk="1" latinLnBrk="0" hangingPunct="1"/>
            <a:endParaRPr lang="en-US" sz="16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7D63CEE-C24C-054E-B8EE-0BF3D06F7515}"/>
              </a:ext>
            </a:extLst>
          </p:cNvPr>
          <p:cNvSpPr/>
          <p:nvPr/>
        </p:nvSpPr>
        <p:spPr>
          <a:xfrm>
            <a:off x="2027096" y="1927508"/>
            <a:ext cx="36732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eaLnBrk="1" latinLnBrk="0" hangingPunct="1"/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DCC11BC6-C405-B945-9066-94FC329F0416}"/>
              </a:ext>
            </a:extLst>
          </p:cNvPr>
          <p:cNvSpPr/>
          <p:nvPr/>
        </p:nvSpPr>
        <p:spPr>
          <a:xfrm>
            <a:off x="2418506" y="3317676"/>
            <a:ext cx="36732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eaLnBrk="1" latinLnBrk="0" hangingPunct="1"/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5DD516AC-FEF0-B544-8768-445F06CAC6E5}"/>
              </a:ext>
            </a:extLst>
          </p:cNvPr>
          <p:cNvSpPr/>
          <p:nvPr/>
        </p:nvSpPr>
        <p:spPr>
          <a:xfrm>
            <a:off x="2785834" y="3317676"/>
            <a:ext cx="36732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eaLnBrk="1" latinLnBrk="0" hangingPunct="1"/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F17ADC57-123B-734B-B4C0-61E4465685C6}"/>
              </a:ext>
            </a:extLst>
          </p:cNvPr>
          <p:cNvSpPr/>
          <p:nvPr/>
        </p:nvSpPr>
        <p:spPr>
          <a:xfrm>
            <a:off x="1683992" y="3317676"/>
            <a:ext cx="36732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eaLnBrk="1" latinLnBrk="0" hangingPunct="1"/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C0703C7B-46C3-4041-9786-58C120D70131}"/>
              </a:ext>
            </a:extLst>
          </p:cNvPr>
          <p:cNvSpPr/>
          <p:nvPr/>
        </p:nvSpPr>
        <p:spPr>
          <a:xfrm>
            <a:off x="2051320" y="3317676"/>
            <a:ext cx="36732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eaLnBrk="1" latinLnBrk="0" hangingPunct="1"/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8C597B65-5999-234D-8146-699B9387C80F}"/>
              </a:ext>
            </a:extLst>
          </p:cNvPr>
          <p:cNvSpPr/>
          <p:nvPr/>
        </p:nvSpPr>
        <p:spPr>
          <a:xfrm>
            <a:off x="1289213" y="2519700"/>
            <a:ext cx="36732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eaLnBrk="1" latinLnBrk="0" hangingPunct="1"/>
            <a:r>
              <a:rPr lang="en-US" sz="28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A2A91348-76FB-A34F-AEE0-170B4E1FE638}"/>
              </a:ext>
            </a:extLst>
          </p:cNvPr>
          <p:cNvCxnSpPr>
            <a:cxnSpLocks/>
          </p:cNvCxnSpPr>
          <p:nvPr/>
        </p:nvCxnSpPr>
        <p:spPr>
          <a:xfrm>
            <a:off x="1683992" y="3229092"/>
            <a:ext cx="146917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Content Placeholder 2">
            <a:extLst>
              <a:ext uri="{FF2B5EF4-FFF2-40B4-BE49-F238E27FC236}">
                <a16:creationId xmlns:a16="http://schemas.microsoft.com/office/drawing/2014/main" id="{82F43A88-000F-BB4A-B08E-F40E0218BC53}"/>
              </a:ext>
            </a:extLst>
          </p:cNvPr>
          <p:cNvSpPr txBox="1">
            <a:spLocks/>
          </p:cNvSpPr>
          <p:nvPr/>
        </p:nvSpPr>
        <p:spPr>
          <a:xfrm>
            <a:off x="1656542" y="3857037"/>
            <a:ext cx="1661564" cy="3982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/>
              <a:t>Binary addition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D8835BEE-B734-BF49-953D-938415D2B31C}"/>
              </a:ext>
            </a:extLst>
          </p:cNvPr>
          <p:cNvSpPr/>
          <p:nvPr/>
        </p:nvSpPr>
        <p:spPr>
          <a:xfrm>
            <a:off x="1670654" y="1930825"/>
            <a:ext cx="36732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eaLnBrk="1" latinLnBrk="0" hangingPunct="1"/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C3D46033-FCE9-FF42-B6E8-52D95A6A00C9}"/>
              </a:ext>
            </a:extLst>
          </p:cNvPr>
          <p:cNvSpPr/>
          <p:nvPr/>
        </p:nvSpPr>
        <p:spPr>
          <a:xfrm>
            <a:off x="2422391" y="1932001"/>
            <a:ext cx="36732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eaLnBrk="1" latinLnBrk="0" hangingPunct="1"/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BC351892-A5F5-5A4C-A7AA-0477FFFFC33B}"/>
              </a:ext>
            </a:extLst>
          </p:cNvPr>
          <p:cNvSpPr/>
          <p:nvPr/>
        </p:nvSpPr>
        <p:spPr>
          <a:xfrm>
            <a:off x="1289956" y="1931307"/>
            <a:ext cx="36732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eaLnBrk="1" latinLnBrk="0" hangingPunct="1"/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45ACD5F-5A02-0343-B0C4-459749C592C6}"/>
              </a:ext>
            </a:extLst>
          </p:cNvPr>
          <p:cNvGrpSpPr/>
          <p:nvPr/>
        </p:nvGrpSpPr>
        <p:grpSpPr>
          <a:xfrm>
            <a:off x="3783217" y="2324863"/>
            <a:ext cx="1863949" cy="904229"/>
            <a:chOff x="5377347" y="2100228"/>
            <a:chExt cx="1863949" cy="904229"/>
          </a:xfrm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DD9EEAE9-3602-244E-8853-87E9C39EE272}"/>
                </a:ext>
              </a:extLst>
            </p:cNvPr>
            <p:cNvSpPr/>
            <p:nvPr/>
          </p:nvSpPr>
          <p:spPr>
            <a:xfrm>
              <a:off x="5415315" y="2100228"/>
              <a:ext cx="367328" cy="3693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eaLnBrk="1" latinLnBrk="0" hangingPunct="1"/>
              <a:endPara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84C1A59E-3350-9D4D-A45D-2442830E5D4C}"/>
                </a:ext>
              </a:extLst>
            </p:cNvPr>
            <p:cNvSpPr/>
            <p:nvPr/>
          </p:nvSpPr>
          <p:spPr>
            <a:xfrm>
              <a:off x="6506640" y="2100228"/>
              <a:ext cx="36732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eaLnBrk="1" latinLnBrk="0" hangingPunct="1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D220E399-1147-9E4A-8601-958CF84AE307}"/>
                </a:ext>
              </a:extLst>
            </p:cNvPr>
            <p:cNvSpPr/>
            <p:nvPr/>
          </p:nvSpPr>
          <p:spPr>
            <a:xfrm>
              <a:off x="6873968" y="2100228"/>
              <a:ext cx="36732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eaLnBrk="1" latinLnBrk="0" hangingPunct="1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9E34CF64-84FE-5B47-B559-003A0786E46F}"/>
                </a:ext>
              </a:extLst>
            </p:cNvPr>
            <p:cNvSpPr/>
            <p:nvPr/>
          </p:nvSpPr>
          <p:spPr>
            <a:xfrm>
              <a:off x="5772126" y="2100228"/>
              <a:ext cx="36732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eaLnBrk="1" latinLnBrk="0" hangingPunct="1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6A0CFA28-1044-1F4C-9CFA-20874AE7FFCD}"/>
                </a:ext>
              </a:extLst>
            </p:cNvPr>
            <p:cNvSpPr/>
            <p:nvPr/>
          </p:nvSpPr>
          <p:spPr>
            <a:xfrm>
              <a:off x="6139454" y="2100228"/>
              <a:ext cx="36732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eaLnBrk="1" latinLnBrk="0" hangingPunct="1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4281C4F7-77DE-7043-87E1-4863B9BEF381}"/>
                </a:ext>
              </a:extLst>
            </p:cNvPr>
            <p:cNvSpPr/>
            <p:nvPr/>
          </p:nvSpPr>
          <p:spPr>
            <a:xfrm>
              <a:off x="5415315" y="2546542"/>
              <a:ext cx="367328" cy="3693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eaLnBrk="1" latinLnBrk="0" hangingPunct="1"/>
              <a:endPara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3A9A4DF1-44D8-0E40-85E9-8059D4880E78}"/>
                </a:ext>
              </a:extLst>
            </p:cNvPr>
            <p:cNvSpPr/>
            <p:nvPr/>
          </p:nvSpPr>
          <p:spPr>
            <a:xfrm>
              <a:off x="6506640" y="2546542"/>
              <a:ext cx="36732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eaLnBrk="1" latinLnBrk="0" hangingPunct="1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4E890296-E224-B64E-B149-AF7649A315B8}"/>
                </a:ext>
              </a:extLst>
            </p:cNvPr>
            <p:cNvSpPr/>
            <p:nvPr/>
          </p:nvSpPr>
          <p:spPr>
            <a:xfrm>
              <a:off x="6873968" y="2546542"/>
              <a:ext cx="36732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eaLnBrk="1" latinLnBrk="0" hangingPunct="1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230ED0E7-9353-AE48-91F3-B26FEEB7CEA7}"/>
                </a:ext>
              </a:extLst>
            </p:cNvPr>
            <p:cNvSpPr/>
            <p:nvPr/>
          </p:nvSpPr>
          <p:spPr>
            <a:xfrm>
              <a:off x="5772126" y="2546542"/>
              <a:ext cx="36732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eaLnBrk="1" latinLnBrk="0" hangingPunct="1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2875A3F0-D17C-D341-A74A-50095C18F5A0}"/>
                </a:ext>
              </a:extLst>
            </p:cNvPr>
            <p:cNvSpPr/>
            <p:nvPr/>
          </p:nvSpPr>
          <p:spPr>
            <a:xfrm>
              <a:off x="6139454" y="2546542"/>
              <a:ext cx="36732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eaLnBrk="1" latinLnBrk="0" hangingPunct="1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56384B8F-6957-CC45-9E43-E9B6E8F6E614}"/>
                </a:ext>
              </a:extLst>
            </p:cNvPr>
            <p:cNvSpPr/>
            <p:nvPr/>
          </p:nvSpPr>
          <p:spPr>
            <a:xfrm>
              <a:off x="5377347" y="2295065"/>
              <a:ext cx="367328" cy="3693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eaLnBrk="1" latinLnBrk="0" hangingPunct="1"/>
              <a:r>
                <a:rPr lang="en-US" sz="28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+</a:t>
              </a:r>
            </a:p>
          </p:txBody>
        </p: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6DB5AA0F-174E-DE41-BF09-0C5C820C362B}"/>
                </a:ext>
              </a:extLst>
            </p:cNvPr>
            <p:cNvCxnSpPr>
              <a:cxnSpLocks/>
            </p:cNvCxnSpPr>
            <p:nvPr/>
          </p:nvCxnSpPr>
          <p:spPr>
            <a:xfrm>
              <a:off x="5782643" y="3004457"/>
              <a:ext cx="1458653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8C95E771-1072-EB45-B1F2-699B1C0D5BFE}"/>
              </a:ext>
            </a:extLst>
          </p:cNvPr>
          <p:cNvGrpSpPr/>
          <p:nvPr/>
        </p:nvGrpSpPr>
        <p:grpSpPr>
          <a:xfrm>
            <a:off x="3821185" y="1866948"/>
            <a:ext cx="1825981" cy="1820060"/>
            <a:chOff x="5348408" y="1866948"/>
            <a:chExt cx="1825981" cy="1820060"/>
          </a:xfrm>
        </p:grpSpPr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7D23CA52-1307-FE4C-AA23-2874E947CA29}"/>
                </a:ext>
              </a:extLst>
            </p:cNvPr>
            <p:cNvSpPr/>
            <p:nvPr/>
          </p:nvSpPr>
          <p:spPr>
            <a:xfrm>
              <a:off x="6439733" y="1866948"/>
              <a:ext cx="367328" cy="3693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eaLnBrk="1" latinLnBrk="0" hangingPunct="1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03F93EA3-39EA-3646-AC09-67F05B126449}"/>
                </a:ext>
              </a:extLst>
            </p:cNvPr>
            <p:cNvSpPr/>
            <p:nvPr/>
          </p:nvSpPr>
          <p:spPr>
            <a:xfrm>
              <a:off x="6807061" y="1866948"/>
              <a:ext cx="367328" cy="3693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eaLnBrk="1" latinLnBrk="0" hangingPunct="1"/>
              <a:endPara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12C67A5E-AE33-DB49-9F3C-C719EDA5B1FF}"/>
                </a:ext>
              </a:extLst>
            </p:cNvPr>
            <p:cNvSpPr/>
            <p:nvPr/>
          </p:nvSpPr>
          <p:spPr>
            <a:xfrm>
              <a:off x="5348408" y="3317676"/>
              <a:ext cx="367328" cy="3693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eaLnBrk="1" latinLnBrk="0" hangingPunct="1"/>
              <a:r>
                <a:rPr lang="en-US" sz="1600" b="1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05FD7915-C2A4-EF4E-B312-C874EC3C159D}"/>
                </a:ext>
              </a:extLst>
            </p:cNvPr>
            <p:cNvSpPr/>
            <p:nvPr/>
          </p:nvSpPr>
          <p:spPr>
            <a:xfrm>
              <a:off x="6439733" y="3317676"/>
              <a:ext cx="36732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eaLnBrk="1" latinLnBrk="0" hangingPunct="1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AF2D4525-1D83-F640-8B34-056473374A1C}"/>
                </a:ext>
              </a:extLst>
            </p:cNvPr>
            <p:cNvSpPr/>
            <p:nvPr/>
          </p:nvSpPr>
          <p:spPr>
            <a:xfrm>
              <a:off x="6807061" y="3317676"/>
              <a:ext cx="36732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eaLnBrk="1" latinLnBrk="0" hangingPunct="1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D83D2126-34A6-0841-8718-BB40D4FEC9D6}"/>
                </a:ext>
              </a:extLst>
            </p:cNvPr>
            <p:cNvSpPr/>
            <p:nvPr/>
          </p:nvSpPr>
          <p:spPr>
            <a:xfrm>
              <a:off x="5705219" y="3317676"/>
              <a:ext cx="36732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eaLnBrk="1" latinLnBrk="0" hangingPunct="1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343BB921-DFFC-3D41-8B45-CC2EEC691B0E}"/>
                </a:ext>
              </a:extLst>
            </p:cNvPr>
            <p:cNvSpPr/>
            <p:nvPr/>
          </p:nvSpPr>
          <p:spPr>
            <a:xfrm>
              <a:off x="6072547" y="3317676"/>
              <a:ext cx="36732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eaLnBrk="1" latinLnBrk="0" hangingPunct="1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</a:p>
          </p:txBody>
        </p:sp>
      </p:grpSp>
      <p:sp>
        <p:nvSpPr>
          <p:cNvPr id="93" name="Rectangle 92">
            <a:extLst>
              <a:ext uri="{FF2B5EF4-FFF2-40B4-BE49-F238E27FC236}">
                <a16:creationId xmlns:a16="http://schemas.microsoft.com/office/drawing/2014/main" id="{789E89F1-6508-2642-982F-3ACD3A641D80}"/>
              </a:ext>
            </a:extLst>
          </p:cNvPr>
          <p:cNvSpPr/>
          <p:nvPr/>
        </p:nvSpPr>
        <p:spPr>
          <a:xfrm>
            <a:off x="4569354" y="1866948"/>
            <a:ext cx="36732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eaLnBrk="1" latinLnBrk="0" hangingPunct="1"/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91337469-357C-6045-BC5B-7B221A497B8D}"/>
              </a:ext>
            </a:extLst>
          </p:cNvPr>
          <p:cNvSpPr/>
          <p:nvPr/>
        </p:nvSpPr>
        <p:spPr>
          <a:xfrm>
            <a:off x="4171125" y="1882548"/>
            <a:ext cx="36732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eaLnBrk="1" latinLnBrk="0" hangingPunct="1"/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</a:p>
        </p:txBody>
      </p:sp>
      <p:sp>
        <p:nvSpPr>
          <p:cNvPr id="97" name="Content Placeholder 2">
            <a:extLst>
              <a:ext uri="{FF2B5EF4-FFF2-40B4-BE49-F238E27FC236}">
                <a16:creationId xmlns:a16="http://schemas.microsoft.com/office/drawing/2014/main" id="{2B40545F-4D55-E34A-A4B0-5832BF68F1A1}"/>
              </a:ext>
            </a:extLst>
          </p:cNvPr>
          <p:cNvSpPr txBox="1">
            <a:spLocks/>
          </p:cNvSpPr>
          <p:nvPr/>
        </p:nvSpPr>
        <p:spPr>
          <a:xfrm>
            <a:off x="4188513" y="3872953"/>
            <a:ext cx="1661564" cy="3982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/>
              <a:t>Another example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18C59D7-DA19-6241-8237-EE7CB7440ED4}"/>
              </a:ext>
            </a:extLst>
          </p:cNvPr>
          <p:cNvGrpSpPr/>
          <p:nvPr/>
        </p:nvGrpSpPr>
        <p:grpSpPr>
          <a:xfrm>
            <a:off x="6409848" y="1866948"/>
            <a:ext cx="2021921" cy="2395468"/>
            <a:chOff x="6511448" y="1866948"/>
            <a:chExt cx="2021921" cy="2395468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4A4A993D-7962-3140-87CA-1FCF9796F5E3}"/>
                </a:ext>
              </a:extLst>
            </p:cNvPr>
            <p:cNvSpPr/>
            <p:nvPr/>
          </p:nvSpPr>
          <p:spPr>
            <a:xfrm>
              <a:off x="7640741" y="1866948"/>
              <a:ext cx="367328" cy="3693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eaLnBrk="1" latinLnBrk="0" hangingPunct="1"/>
              <a:endPara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CA192E7D-957E-B043-A561-B0432E70DF50}"/>
                </a:ext>
              </a:extLst>
            </p:cNvPr>
            <p:cNvSpPr/>
            <p:nvPr/>
          </p:nvSpPr>
          <p:spPr>
            <a:xfrm>
              <a:off x="8008069" y="1866948"/>
              <a:ext cx="367328" cy="3693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eaLnBrk="1" latinLnBrk="0" hangingPunct="1"/>
              <a:endPara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48BF52E4-06B7-BA41-BBBB-C2FFD7962947}"/>
                </a:ext>
              </a:extLst>
            </p:cNvPr>
            <p:cNvGrpSpPr/>
            <p:nvPr/>
          </p:nvGrpSpPr>
          <p:grpSpPr>
            <a:xfrm>
              <a:off x="6511448" y="2324863"/>
              <a:ext cx="1863949" cy="904229"/>
              <a:chOff x="5377347" y="2100228"/>
              <a:chExt cx="1863949" cy="904229"/>
            </a:xfrm>
          </p:grpSpPr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05F8E7CE-0388-FE4E-833A-659D99627DD3}"/>
                  </a:ext>
                </a:extLst>
              </p:cNvPr>
              <p:cNvSpPr/>
              <p:nvPr/>
            </p:nvSpPr>
            <p:spPr>
              <a:xfrm>
                <a:off x="5415315" y="2100228"/>
                <a:ext cx="367328" cy="3693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eaLnBrk="1" latinLnBrk="0" hangingPunct="1"/>
                <a:endParaRPr lang="en-US" sz="16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0B70408F-7888-3344-A321-3268A6699A3F}"/>
                  </a:ext>
                </a:extLst>
              </p:cNvPr>
              <p:cNvSpPr/>
              <p:nvPr/>
            </p:nvSpPr>
            <p:spPr>
              <a:xfrm>
                <a:off x="6506640" y="2100228"/>
                <a:ext cx="367328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eaLnBrk="1" latinLnBrk="0" hangingPunct="1"/>
                <a:r>
                  <a:rPr lang="en-US" sz="1600" dirty="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1</a:t>
                </a:r>
              </a:p>
            </p:txBody>
          </p: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EAD896C3-F094-7342-ACD8-0578CD2C839D}"/>
                  </a:ext>
                </a:extLst>
              </p:cNvPr>
              <p:cNvSpPr/>
              <p:nvPr/>
            </p:nvSpPr>
            <p:spPr>
              <a:xfrm>
                <a:off x="6873968" y="2100228"/>
                <a:ext cx="367328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eaLnBrk="1" latinLnBrk="0" hangingPunct="1"/>
                <a:r>
                  <a:rPr lang="en-US" sz="1600" dirty="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1</a:t>
                </a:r>
              </a:p>
            </p:txBody>
          </p:sp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8A057CE5-1F37-614B-A9BF-4F0625F6C952}"/>
                  </a:ext>
                </a:extLst>
              </p:cNvPr>
              <p:cNvSpPr/>
              <p:nvPr/>
            </p:nvSpPr>
            <p:spPr>
              <a:xfrm>
                <a:off x="5772126" y="2100228"/>
                <a:ext cx="367328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eaLnBrk="1" latinLnBrk="0" hangingPunct="1"/>
                <a:r>
                  <a:rPr lang="en-US" sz="1600" dirty="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</a:t>
                </a:r>
              </a:p>
            </p:txBody>
          </p:sp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2DE5AB56-4E3A-8642-94FA-BC787B116648}"/>
                  </a:ext>
                </a:extLst>
              </p:cNvPr>
              <p:cNvSpPr/>
              <p:nvPr/>
            </p:nvSpPr>
            <p:spPr>
              <a:xfrm>
                <a:off x="6139454" y="2100228"/>
                <a:ext cx="367328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eaLnBrk="1" latinLnBrk="0" hangingPunct="1"/>
                <a:r>
                  <a:rPr lang="en-US" sz="1600" dirty="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1</a:t>
                </a:r>
              </a:p>
            </p:txBody>
          </p:sp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A0774B03-2194-DB41-840E-68B807A0297B}"/>
                  </a:ext>
                </a:extLst>
              </p:cNvPr>
              <p:cNvSpPr/>
              <p:nvPr/>
            </p:nvSpPr>
            <p:spPr>
              <a:xfrm>
                <a:off x="5415315" y="2546542"/>
                <a:ext cx="367328" cy="3693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eaLnBrk="1" latinLnBrk="0" hangingPunct="1"/>
                <a:endParaRPr lang="en-US" sz="16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11EF32B6-48BC-B449-9702-FEFD4838C03D}"/>
                  </a:ext>
                </a:extLst>
              </p:cNvPr>
              <p:cNvSpPr/>
              <p:nvPr/>
            </p:nvSpPr>
            <p:spPr>
              <a:xfrm>
                <a:off x="6506640" y="2546542"/>
                <a:ext cx="367328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eaLnBrk="1" latinLnBrk="0" hangingPunct="1"/>
                <a:r>
                  <a:rPr lang="en-US" sz="1600" dirty="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1</a:t>
                </a:r>
              </a:p>
            </p:txBody>
          </p:sp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B7129814-484B-FC4E-B654-C3343D111DF4}"/>
                  </a:ext>
                </a:extLst>
              </p:cNvPr>
              <p:cNvSpPr/>
              <p:nvPr/>
            </p:nvSpPr>
            <p:spPr>
              <a:xfrm>
                <a:off x="6873968" y="2546542"/>
                <a:ext cx="367328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eaLnBrk="1" latinLnBrk="0" hangingPunct="1"/>
                <a:r>
                  <a:rPr lang="en-US" sz="1600" dirty="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</a:t>
                </a:r>
              </a:p>
            </p:txBody>
          </p:sp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050D93F1-829B-1A4D-BEB4-BDC785B0B097}"/>
                  </a:ext>
                </a:extLst>
              </p:cNvPr>
              <p:cNvSpPr/>
              <p:nvPr/>
            </p:nvSpPr>
            <p:spPr>
              <a:xfrm>
                <a:off x="5772126" y="2546542"/>
                <a:ext cx="367328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eaLnBrk="1" latinLnBrk="0" hangingPunct="1"/>
                <a:r>
                  <a:rPr lang="en-US" sz="1600" dirty="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1</a:t>
                </a:r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057E4D67-B551-3248-9859-F197C669F4CF}"/>
                  </a:ext>
                </a:extLst>
              </p:cNvPr>
              <p:cNvSpPr/>
              <p:nvPr/>
            </p:nvSpPr>
            <p:spPr>
              <a:xfrm>
                <a:off x="6139454" y="2546542"/>
                <a:ext cx="367328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eaLnBrk="1" latinLnBrk="0" hangingPunct="1"/>
                <a:r>
                  <a:rPr lang="en-US" sz="1600" dirty="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1</a:t>
                </a:r>
              </a:p>
            </p:txBody>
          </p:sp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8A20C5C9-D084-FA49-BA95-6BC05C83F46D}"/>
                  </a:ext>
                </a:extLst>
              </p:cNvPr>
              <p:cNvSpPr/>
              <p:nvPr/>
            </p:nvSpPr>
            <p:spPr>
              <a:xfrm>
                <a:off x="5377347" y="2295065"/>
                <a:ext cx="367328" cy="3693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eaLnBrk="1" latinLnBrk="0" hangingPunct="1"/>
                <a:r>
                  <a:rPr lang="en-US" sz="2800" dirty="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+</a:t>
                </a:r>
              </a:p>
            </p:txBody>
          </p: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CE19BF4F-A4D0-5245-9AC0-1F1DFF95398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82643" y="3004457"/>
                <a:ext cx="1458653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EEE698FA-9CF0-A246-A8E5-4C19E9D2D65A}"/>
                </a:ext>
              </a:extLst>
            </p:cNvPr>
            <p:cNvGrpSpPr/>
            <p:nvPr/>
          </p:nvGrpSpPr>
          <p:grpSpPr>
            <a:xfrm>
              <a:off x="6871805" y="3317676"/>
              <a:ext cx="1661564" cy="944740"/>
              <a:chOff x="5737704" y="3093041"/>
              <a:chExt cx="1661564" cy="944740"/>
            </a:xfrm>
          </p:grpSpPr>
          <p:sp>
            <p:nvSpPr>
              <p:cNvPr id="88" name="Content Placeholder 2">
                <a:extLst>
                  <a:ext uri="{FF2B5EF4-FFF2-40B4-BE49-F238E27FC236}">
                    <a16:creationId xmlns:a16="http://schemas.microsoft.com/office/drawing/2014/main" id="{0A018994-81D5-4043-8716-1983E8FDA23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737704" y="3639540"/>
                <a:ext cx="1661564" cy="39824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Times New Roman"/>
                    <a:ea typeface="+mn-ea"/>
                    <a:cs typeface="Times New Roman"/>
                  </a:defRPr>
                </a:lvl1pPr>
                <a:lvl2pPr marL="717550" indent="-26035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SzPct val="50000"/>
                  <a:buFont typeface="Wingdings" charset="2"/>
                  <a:buChar char="q"/>
                  <a:defRPr sz="2000" kern="1200">
                    <a:solidFill>
                      <a:schemeClr val="tx1"/>
                    </a:solidFill>
                    <a:latin typeface="Times New Roman"/>
                    <a:ea typeface="+mn-ea"/>
                    <a:cs typeface="Times New Roman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Times New Roman"/>
                    <a:ea typeface="+mn-ea"/>
                    <a:cs typeface="Times New Roman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Times New Roman"/>
                    <a:ea typeface="+mn-ea"/>
                    <a:cs typeface="Times New Roman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Times New Roman"/>
                    <a:ea typeface="+mn-ea"/>
                    <a:cs typeface="Times New Roman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en-US" sz="1600" dirty="0"/>
                  <a:t>Another example</a:t>
                </a:r>
              </a:p>
            </p:txBody>
          </p:sp>
          <p:grpSp>
            <p:nvGrpSpPr>
              <p:cNvPr id="89" name="Group 88">
                <a:extLst>
                  <a:ext uri="{FF2B5EF4-FFF2-40B4-BE49-F238E27FC236}">
                    <a16:creationId xmlns:a16="http://schemas.microsoft.com/office/drawing/2014/main" id="{2EC01507-86B5-0442-9344-EB5D96E18BCB}"/>
                  </a:ext>
                </a:extLst>
              </p:cNvPr>
              <p:cNvGrpSpPr/>
              <p:nvPr/>
            </p:nvGrpSpPr>
            <p:grpSpPr>
              <a:xfrm>
                <a:off x="5772126" y="3093041"/>
                <a:ext cx="1469170" cy="369332"/>
                <a:chOff x="5772126" y="3093041"/>
                <a:chExt cx="1469170" cy="369332"/>
              </a:xfrm>
            </p:grpSpPr>
            <p:sp>
              <p:nvSpPr>
                <p:cNvPr id="105" name="Rectangle 104">
                  <a:extLst>
                    <a:ext uri="{FF2B5EF4-FFF2-40B4-BE49-F238E27FC236}">
                      <a16:creationId xmlns:a16="http://schemas.microsoft.com/office/drawing/2014/main" id="{0994AD4C-8E53-A645-9EDD-98FD0D3454DE}"/>
                    </a:ext>
                  </a:extLst>
                </p:cNvPr>
                <p:cNvSpPr/>
                <p:nvPr/>
              </p:nvSpPr>
              <p:spPr>
                <a:xfrm>
                  <a:off x="6506640" y="3093041"/>
                  <a:ext cx="367328" cy="369332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algn="ctr" defTabSz="914400" eaLnBrk="1" latinLnBrk="0" hangingPunct="1"/>
                  <a:r>
                    <a:rPr lang="en-US" sz="1600" dirty="0">
                      <a:solidFill>
                        <a:schemeClr val="tx1"/>
                      </a:solidFill>
                      <a:latin typeface="Consolas" panose="020B0609020204030204" pitchFamily="49" charset="0"/>
                      <a:cs typeface="Consolas" panose="020B0609020204030204" pitchFamily="49" charset="0"/>
                    </a:rPr>
                    <a:t> </a:t>
                  </a:r>
                </a:p>
              </p:txBody>
            </p:sp>
            <p:sp>
              <p:nvSpPr>
                <p:cNvPr id="106" name="Rectangle 105">
                  <a:extLst>
                    <a:ext uri="{FF2B5EF4-FFF2-40B4-BE49-F238E27FC236}">
                      <a16:creationId xmlns:a16="http://schemas.microsoft.com/office/drawing/2014/main" id="{759D2819-3891-2342-918E-4BAB3B9AA4F0}"/>
                    </a:ext>
                  </a:extLst>
                </p:cNvPr>
                <p:cNvSpPr/>
                <p:nvPr/>
              </p:nvSpPr>
              <p:spPr>
                <a:xfrm>
                  <a:off x="6873968" y="3093041"/>
                  <a:ext cx="367328" cy="369332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algn="ctr" defTabSz="914400" eaLnBrk="1" latinLnBrk="0" hangingPunct="1"/>
                  <a:r>
                    <a:rPr lang="en-US" sz="1600" dirty="0">
                      <a:solidFill>
                        <a:schemeClr val="tx1"/>
                      </a:solidFill>
                      <a:latin typeface="Consolas" panose="020B0609020204030204" pitchFamily="49" charset="0"/>
                      <a:cs typeface="Consolas" panose="020B0609020204030204" pitchFamily="49" charset="0"/>
                    </a:rPr>
                    <a:t> </a:t>
                  </a:r>
                </a:p>
              </p:txBody>
            </p:sp>
            <p:sp>
              <p:nvSpPr>
                <p:cNvPr id="107" name="Rectangle 106">
                  <a:extLst>
                    <a:ext uri="{FF2B5EF4-FFF2-40B4-BE49-F238E27FC236}">
                      <a16:creationId xmlns:a16="http://schemas.microsoft.com/office/drawing/2014/main" id="{9B62E1CC-CF15-A045-9AB5-AD88377E502A}"/>
                    </a:ext>
                  </a:extLst>
                </p:cNvPr>
                <p:cNvSpPr/>
                <p:nvPr/>
              </p:nvSpPr>
              <p:spPr>
                <a:xfrm>
                  <a:off x="5772126" y="3093041"/>
                  <a:ext cx="367328" cy="369332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algn="ctr" defTabSz="914400" eaLnBrk="1" latinLnBrk="0" hangingPunct="1"/>
                  <a:r>
                    <a:rPr lang="en-US" sz="1600" dirty="0">
                      <a:solidFill>
                        <a:schemeClr val="tx1"/>
                      </a:solidFill>
                      <a:latin typeface="Consolas" panose="020B0609020204030204" pitchFamily="49" charset="0"/>
                      <a:cs typeface="Consolas" panose="020B0609020204030204" pitchFamily="49" charset="0"/>
                    </a:rPr>
                    <a:t> </a:t>
                  </a:r>
                </a:p>
              </p:txBody>
            </p:sp>
            <p:sp>
              <p:nvSpPr>
                <p:cNvPr id="109" name="Rectangle 108">
                  <a:extLst>
                    <a:ext uri="{FF2B5EF4-FFF2-40B4-BE49-F238E27FC236}">
                      <a16:creationId xmlns:a16="http://schemas.microsoft.com/office/drawing/2014/main" id="{04B99724-B649-824C-BE5E-5589612521EB}"/>
                    </a:ext>
                  </a:extLst>
                </p:cNvPr>
                <p:cNvSpPr/>
                <p:nvPr/>
              </p:nvSpPr>
              <p:spPr>
                <a:xfrm>
                  <a:off x="6139454" y="3093041"/>
                  <a:ext cx="367328" cy="369332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algn="ctr" defTabSz="914400" eaLnBrk="1" latinLnBrk="0" hangingPunct="1"/>
                  <a:r>
                    <a:rPr lang="en-US" sz="1600" dirty="0">
                      <a:solidFill>
                        <a:schemeClr val="tx1"/>
                      </a:solidFill>
                      <a:latin typeface="Consolas" panose="020B0609020204030204" pitchFamily="49" charset="0"/>
                      <a:cs typeface="Consolas" panose="020B0609020204030204" pitchFamily="49" charset="0"/>
                    </a:rPr>
                    <a:t> </a:t>
                  </a:r>
                </a:p>
              </p:txBody>
            </p:sp>
          </p:grpSp>
        </p:grpSp>
      </p:grpSp>
      <p:sp>
        <p:nvSpPr>
          <p:cNvPr id="112" name="Content Placeholder 2">
            <a:extLst>
              <a:ext uri="{FF2B5EF4-FFF2-40B4-BE49-F238E27FC236}">
                <a16:creationId xmlns:a16="http://schemas.microsoft.com/office/drawing/2014/main" id="{A87A98C4-0B53-2C4D-9E10-47CCDF27B267}"/>
              </a:ext>
            </a:extLst>
          </p:cNvPr>
          <p:cNvSpPr txBox="1">
            <a:spLocks/>
          </p:cNvSpPr>
          <p:nvPr/>
        </p:nvSpPr>
        <p:spPr>
          <a:xfrm>
            <a:off x="789644" y="1116197"/>
            <a:ext cx="7266167" cy="8613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dirty="0"/>
              <a:t>Computers represent integers using a fixed number of bits,</a:t>
            </a:r>
            <a:br>
              <a:rPr lang="en-US" sz="1800" dirty="0"/>
            </a:br>
            <a:r>
              <a:rPr lang="en-US" sz="1800" dirty="0"/>
              <a:t>sometimes called “word size”. For example, let’s assume </a:t>
            </a:r>
            <a:r>
              <a:rPr lang="en-US" sz="1800" i="1" dirty="0"/>
              <a:t>n</a:t>
            </a:r>
            <a:r>
              <a:rPr lang="en-US" sz="1800" dirty="0"/>
              <a:t> = 4: </a:t>
            </a:r>
          </a:p>
        </p:txBody>
      </p:sp>
    </p:spTree>
    <p:extLst>
      <p:ext uri="{BB962C8B-B14F-4D97-AF65-F5344CB8AC3E}">
        <p14:creationId xmlns:p14="http://schemas.microsoft.com/office/powerpoint/2010/main" val="7391347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96614"/>
            <a:ext cx="7799284" cy="577278"/>
          </a:xfrm>
        </p:spPr>
        <p:txBody>
          <a:bodyPr/>
          <a:lstStyle/>
          <a:p>
            <a:r>
              <a:rPr lang="en-US" dirty="0"/>
              <a:t>Addition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-1362206" y="1157296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CF34898-429C-D14D-813E-7D3297037507}"/>
              </a:ext>
            </a:extLst>
          </p:cNvPr>
          <p:cNvCxnSpPr/>
          <p:nvPr/>
        </p:nvCxnSpPr>
        <p:spPr>
          <a:xfrm>
            <a:off x="0" y="3186356"/>
            <a:ext cx="6146240" cy="0"/>
          </a:xfrm>
          <a:prstGeom prst="line">
            <a:avLst/>
          </a:prstGeom>
          <a:ln w="254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F8DDFA09-7600-414D-AC6D-A5870500F65D}"/>
              </a:ext>
            </a:extLst>
          </p:cNvPr>
          <p:cNvSpPr/>
          <p:nvPr/>
        </p:nvSpPr>
        <p:spPr>
          <a:xfrm>
            <a:off x="2418506" y="2324863"/>
            <a:ext cx="36732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eaLnBrk="1" latinLnBrk="0" hangingPunct="1"/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C3C3441-2AAD-A242-89C4-C30BE9D6040E}"/>
              </a:ext>
            </a:extLst>
          </p:cNvPr>
          <p:cNvSpPr/>
          <p:nvPr/>
        </p:nvSpPr>
        <p:spPr>
          <a:xfrm>
            <a:off x="2785834" y="2324863"/>
            <a:ext cx="36732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eaLnBrk="1" latinLnBrk="0" hangingPunct="1"/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B79BC87-78F4-C540-86F8-C8BC54CE4009}"/>
              </a:ext>
            </a:extLst>
          </p:cNvPr>
          <p:cNvSpPr/>
          <p:nvPr/>
        </p:nvSpPr>
        <p:spPr>
          <a:xfrm>
            <a:off x="1683992" y="2324863"/>
            <a:ext cx="36732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eaLnBrk="1" latinLnBrk="0" hangingPunct="1"/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DC86FEC-D376-444B-B2B3-00A8D4BB0918}"/>
              </a:ext>
            </a:extLst>
          </p:cNvPr>
          <p:cNvSpPr/>
          <p:nvPr/>
        </p:nvSpPr>
        <p:spPr>
          <a:xfrm>
            <a:off x="2051320" y="2324863"/>
            <a:ext cx="36732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eaLnBrk="1" latinLnBrk="0" hangingPunct="1"/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F66DCDE6-52D6-D748-B4E4-189A0CC73C3D}"/>
              </a:ext>
            </a:extLst>
          </p:cNvPr>
          <p:cNvSpPr/>
          <p:nvPr/>
        </p:nvSpPr>
        <p:spPr>
          <a:xfrm>
            <a:off x="2418506" y="2771177"/>
            <a:ext cx="36732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eaLnBrk="1" latinLnBrk="0" hangingPunct="1"/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DFFF70A-0911-9344-AE45-655A02BC49EE}"/>
              </a:ext>
            </a:extLst>
          </p:cNvPr>
          <p:cNvSpPr/>
          <p:nvPr/>
        </p:nvSpPr>
        <p:spPr>
          <a:xfrm>
            <a:off x="2785834" y="2771177"/>
            <a:ext cx="36732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eaLnBrk="1" latinLnBrk="0" hangingPunct="1"/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11D1260-7E1D-4D4B-BBC9-4D56651C2D20}"/>
              </a:ext>
            </a:extLst>
          </p:cNvPr>
          <p:cNvSpPr/>
          <p:nvPr/>
        </p:nvSpPr>
        <p:spPr>
          <a:xfrm>
            <a:off x="1683992" y="2771177"/>
            <a:ext cx="36732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eaLnBrk="1" latinLnBrk="0" hangingPunct="1"/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787AAF93-88F0-D548-86DA-0D52A779D6D9}"/>
              </a:ext>
            </a:extLst>
          </p:cNvPr>
          <p:cNvSpPr/>
          <p:nvPr/>
        </p:nvSpPr>
        <p:spPr>
          <a:xfrm>
            <a:off x="2051320" y="2771177"/>
            <a:ext cx="36732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eaLnBrk="1" latinLnBrk="0" hangingPunct="1"/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87C2FC08-03D7-9D4E-A6D6-C73C7B4C6E8C}"/>
              </a:ext>
            </a:extLst>
          </p:cNvPr>
          <p:cNvSpPr/>
          <p:nvPr/>
        </p:nvSpPr>
        <p:spPr>
          <a:xfrm>
            <a:off x="2418506" y="1866948"/>
            <a:ext cx="36732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eaLnBrk="1" latinLnBrk="0" hangingPunct="1"/>
            <a:endParaRPr lang="en-US" sz="16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005309B6-6CBF-A84C-93E9-0F7A8794932C}"/>
              </a:ext>
            </a:extLst>
          </p:cNvPr>
          <p:cNvSpPr/>
          <p:nvPr/>
        </p:nvSpPr>
        <p:spPr>
          <a:xfrm>
            <a:off x="2785834" y="1866948"/>
            <a:ext cx="36732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eaLnBrk="1" latinLnBrk="0" hangingPunct="1"/>
            <a:endParaRPr lang="en-US" sz="16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56E255BF-170B-F940-B5A7-FEE67E4FF313}"/>
              </a:ext>
            </a:extLst>
          </p:cNvPr>
          <p:cNvSpPr/>
          <p:nvPr/>
        </p:nvSpPr>
        <p:spPr>
          <a:xfrm>
            <a:off x="1683992" y="1866948"/>
            <a:ext cx="36732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eaLnBrk="1" latinLnBrk="0" hangingPunct="1"/>
            <a:endParaRPr lang="en-US" sz="16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7D63CEE-C24C-054E-B8EE-0BF3D06F7515}"/>
              </a:ext>
            </a:extLst>
          </p:cNvPr>
          <p:cNvSpPr/>
          <p:nvPr/>
        </p:nvSpPr>
        <p:spPr>
          <a:xfrm>
            <a:off x="2027096" y="1927508"/>
            <a:ext cx="36732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eaLnBrk="1" latinLnBrk="0" hangingPunct="1"/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DCC11BC6-C405-B945-9066-94FC329F0416}"/>
              </a:ext>
            </a:extLst>
          </p:cNvPr>
          <p:cNvSpPr/>
          <p:nvPr/>
        </p:nvSpPr>
        <p:spPr>
          <a:xfrm>
            <a:off x="2418506" y="3317676"/>
            <a:ext cx="36732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eaLnBrk="1" latinLnBrk="0" hangingPunct="1"/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5DD516AC-FEF0-B544-8768-445F06CAC6E5}"/>
              </a:ext>
            </a:extLst>
          </p:cNvPr>
          <p:cNvSpPr/>
          <p:nvPr/>
        </p:nvSpPr>
        <p:spPr>
          <a:xfrm>
            <a:off x="2785834" y="3317676"/>
            <a:ext cx="36732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eaLnBrk="1" latinLnBrk="0" hangingPunct="1"/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F17ADC57-123B-734B-B4C0-61E4465685C6}"/>
              </a:ext>
            </a:extLst>
          </p:cNvPr>
          <p:cNvSpPr/>
          <p:nvPr/>
        </p:nvSpPr>
        <p:spPr>
          <a:xfrm>
            <a:off x="1683992" y="3317676"/>
            <a:ext cx="36732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eaLnBrk="1" latinLnBrk="0" hangingPunct="1"/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C0703C7B-46C3-4041-9786-58C120D70131}"/>
              </a:ext>
            </a:extLst>
          </p:cNvPr>
          <p:cNvSpPr/>
          <p:nvPr/>
        </p:nvSpPr>
        <p:spPr>
          <a:xfrm>
            <a:off x="2051320" y="3317676"/>
            <a:ext cx="36732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eaLnBrk="1" latinLnBrk="0" hangingPunct="1"/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8C597B65-5999-234D-8146-699B9387C80F}"/>
              </a:ext>
            </a:extLst>
          </p:cNvPr>
          <p:cNvSpPr/>
          <p:nvPr/>
        </p:nvSpPr>
        <p:spPr>
          <a:xfrm>
            <a:off x="1289213" y="2519700"/>
            <a:ext cx="36732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eaLnBrk="1" latinLnBrk="0" hangingPunct="1"/>
            <a:r>
              <a:rPr lang="en-US" sz="28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A2A91348-76FB-A34F-AEE0-170B4E1FE638}"/>
              </a:ext>
            </a:extLst>
          </p:cNvPr>
          <p:cNvCxnSpPr>
            <a:cxnSpLocks/>
          </p:cNvCxnSpPr>
          <p:nvPr/>
        </p:nvCxnSpPr>
        <p:spPr>
          <a:xfrm>
            <a:off x="1683992" y="3229092"/>
            <a:ext cx="146917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Content Placeholder 2">
            <a:extLst>
              <a:ext uri="{FF2B5EF4-FFF2-40B4-BE49-F238E27FC236}">
                <a16:creationId xmlns:a16="http://schemas.microsoft.com/office/drawing/2014/main" id="{82F43A88-000F-BB4A-B08E-F40E0218BC53}"/>
              </a:ext>
            </a:extLst>
          </p:cNvPr>
          <p:cNvSpPr txBox="1">
            <a:spLocks/>
          </p:cNvSpPr>
          <p:nvPr/>
        </p:nvSpPr>
        <p:spPr>
          <a:xfrm>
            <a:off x="1656542" y="3857037"/>
            <a:ext cx="1661564" cy="3982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/>
              <a:t>Binary addition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D8835BEE-B734-BF49-953D-938415D2B31C}"/>
              </a:ext>
            </a:extLst>
          </p:cNvPr>
          <p:cNvSpPr/>
          <p:nvPr/>
        </p:nvSpPr>
        <p:spPr>
          <a:xfrm>
            <a:off x="1670654" y="1930825"/>
            <a:ext cx="36732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eaLnBrk="1" latinLnBrk="0" hangingPunct="1"/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C3D46033-FCE9-FF42-B6E8-52D95A6A00C9}"/>
              </a:ext>
            </a:extLst>
          </p:cNvPr>
          <p:cNvSpPr/>
          <p:nvPr/>
        </p:nvSpPr>
        <p:spPr>
          <a:xfrm>
            <a:off x="2422391" y="1932001"/>
            <a:ext cx="36732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eaLnBrk="1" latinLnBrk="0" hangingPunct="1"/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BC351892-A5F5-5A4C-A7AA-0477FFFFC33B}"/>
              </a:ext>
            </a:extLst>
          </p:cNvPr>
          <p:cNvSpPr/>
          <p:nvPr/>
        </p:nvSpPr>
        <p:spPr>
          <a:xfrm>
            <a:off x="1289956" y="1931307"/>
            <a:ext cx="36732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eaLnBrk="1" latinLnBrk="0" hangingPunct="1"/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052684EA-A894-A74D-B321-52C5270CE6A6}"/>
              </a:ext>
            </a:extLst>
          </p:cNvPr>
          <p:cNvSpPr/>
          <p:nvPr/>
        </p:nvSpPr>
        <p:spPr>
          <a:xfrm>
            <a:off x="7539141" y="1866948"/>
            <a:ext cx="36732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eaLnBrk="1" latinLnBrk="0" hangingPunct="1"/>
            <a:endParaRPr lang="en-US" sz="16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8FFAC5A3-289E-034A-A8FF-97CDEF6841E8}"/>
              </a:ext>
            </a:extLst>
          </p:cNvPr>
          <p:cNvSpPr/>
          <p:nvPr/>
        </p:nvSpPr>
        <p:spPr>
          <a:xfrm>
            <a:off x="7906469" y="1866948"/>
            <a:ext cx="36732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eaLnBrk="1" latinLnBrk="0" hangingPunct="1"/>
            <a:endParaRPr lang="en-US" sz="16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48BEFD17-BCD9-ED46-B09C-C1B4C2BAC658}"/>
              </a:ext>
            </a:extLst>
          </p:cNvPr>
          <p:cNvGrpSpPr/>
          <p:nvPr/>
        </p:nvGrpSpPr>
        <p:grpSpPr>
          <a:xfrm>
            <a:off x="6409848" y="2324863"/>
            <a:ext cx="1863949" cy="904229"/>
            <a:chOff x="5377347" y="2100228"/>
            <a:chExt cx="1863949" cy="904229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DAB2BCBF-FA71-F04F-8CD0-D397D0BB5B37}"/>
                </a:ext>
              </a:extLst>
            </p:cNvPr>
            <p:cNvSpPr/>
            <p:nvPr/>
          </p:nvSpPr>
          <p:spPr>
            <a:xfrm>
              <a:off x="5415315" y="2100228"/>
              <a:ext cx="367328" cy="3693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eaLnBrk="1" latinLnBrk="0" hangingPunct="1"/>
              <a:endPara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0CCA390F-A324-934A-9BF9-CC3BDBCEB002}"/>
                </a:ext>
              </a:extLst>
            </p:cNvPr>
            <p:cNvSpPr/>
            <p:nvPr/>
          </p:nvSpPr>
          <p:spPr>
            <a:xfrm>
              <a:off x="6506640" y="2100228"/>
              <a:ext cx="36732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eaLnBrk="1" latinLnBrk="0" hangingPunct="1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43A231F3-8004-BA40-B72E-D29831C27967}"/>
                </a:ext>
              </a:extLst>
            </p:cNvPr>
            <p:cNvSpPr/>
            <p:nvPr/>
          </p:nvSpPr>
          <p:spPr>
            <a:xfrm>
              <a:off x="6873968" y="2100228"/>
              <a:ext cx="36732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eaLnBrk="1" latinLnBrk="0" hangingPunct="1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9025FDC9-0F6C-7E41-A8AD-56FD5E8E2E69}"/>
                </a:ext>
              </a:extLst>
            </p:cNvPr>
            <p:cNvSpPr/>
            <p:nvPr/>
          </p:nvSpPr>
          <p:spPr>
            <a:xfrm>
              <a:off x="5772126" y="2100228"/>
              <a:ext cx="36732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eaLnBrk="1" latinLnBrk="0" hangingPunct="1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F0A1ABA6-CDFF-C944-807F-E0B7801CE44F}"/>
                </a:ext>
              </a:extLst>
            </p:cNvPr>
            <p:cNvSpPr/>
            <p:nvPr/>
          </p:nvSpPr>
          <p:spPr>
            <a:xfrm>
              <a:off x="6139454" y="2100228"/>
              <a:ext cx="36732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eaLnBrk="1" latinLnBrk="0" hangingPunct="1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0F220B19-40FB-7041-A4B2-FAE14D94BA91}"/>
                </a:ext>
              </a:extLst>
            </p:cNvPr>
            <p:cNvSpPr/>
            <p:nvPr/>
          </p:nvSpPr>
          <p:spPr>
            <a:xfrm>
              <a:off x="5415315" y="2546542"/>
              <a:ext cx="367328" cy="3693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eaLnBrk="1" latinLnBrk="0" hangingPunct="1"/>
              <a:endPara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C7780AE2-D714-7042-AFC2-1F61C1935144}"/>
                </a:ext>
              </a:extLst>
            </p:cNvPr>
            <p:cNvSpPr/>
            <p:nvPr/>
          </p:nvSpPr>
          <p:spPr>
            <a:xfrm>
              <a:off x="6506640" y="2546542"/>
              <a:ext cx="36732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eaLnBrk="1" latinLnBrk="0" hangingPunct="1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C8EDAC33-6F5F-B04B-BA65-1B2279023E3A}"/>
                </a:ext>
              </a:extLst>
            </p:cNvPr>
            <p:cNvSpPr/>
            <p:nvPr/>
          </p:nvSpPr>
          <p:spPr>
            <a:xfrm>
              <a:off x="6873968" y="2546542"/>
              <a:ext cx="36732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eaLnBrk="1" latinLnBrk="0" hangingPunct="1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5F989263-BF3E-144F-835D-040D63F49BEE}"/>
                </a:ext>
              </a:extLst>
            </p:cNvPr>
            <p:cNvSpPr/>
            <p:nvPr/>
          </p:nvSpPr>
          <p:spPr>
            <a:xfrm>
              <a:off x="5772126" y="2546542"/>
              <a:ext cx="36732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eaLnBrk="1" latinLnBrk="0" hangingPunct="1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DB21FADC-E26F-1A43-B212-0F240A121ACE}"/>
                </a:ext>
              </a:extLst>
            </p:cNvPr>
            <p:cNvSpPr/>
            <p:nvPr/>
          </p:nvSpPr>
          <p:spPr>
            <a:xfrm>
              <a:off x="6139454" y="2546542"/>
              <a:ext cx="36732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eaLnBrk="1" latinLnBrk="0" hangingPunct="1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A60595F2-24EB-064A-9D8F-F65F31CC1AB5}"/>
                </a:ext>
              </a:extLst>
            </p:cNvPr>
            <p:cNvSpPr/>
            <p:nvPr/>
          </p:nvSpPr>
          <p:spPr>
            <a:xfrm>
              <a:off x="5377347" y="2295065"/>
              <a:ext cx="367328" cy="3693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eaLnBrk="1" latinLnBrk="0" hangingPunct="1"/>
              <a:r>
                <a:rPr lang="en-US" sz="28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+</a:t>
              </a:r>
            </a:p>
          </p:txBody>
        </p: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488ABF4E-F51E-8044-AF38-E3BAF73F73A0}"/>
                </a:ext>
              </a:extLst>
            </p:cNvPr>
            <p:cNvCxnSpPr>
              <a:cxnSpLocks/>
            </p:cNvCxnSpPr>
            <p:nvPr/>
          </p:nvCxnSpPr>
          <p:spPr>
            <a:xfrm>
              <a:off x="5782643" y="3004457"/>
              <a:ext cx="1458653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44766909-EADD-CB46-BD9A-15753FDD1DA7}"/>
              </a:ext>
            </a:extLst>
          </p:cNvPr>
          <p:cNvGrpSpPr/>
          <p:nvPr/>
        </p:nvGrpSpPr>
        <p:grpSpPr>
          <a:xfrm>
            <a:off x="6447816" y="1850271"/>
            <a:ext cx="1983953" cy="2412145"/>
            <a:chOff x="5415315" y="1625636"/>
            <a:chExt cx="1983953" cy="2412145"/>
          </a:xfrm>
        </p:grpSpPr>
        <p:sp>
          <p:nvSpPr>
            <p:cNvPr id="90" name="Content Placeholder 2">
              <a:extLst>
                <a:ext uri="{FF2B5EF4-FFF2-40B4-BE49-F238E27FC236}">
                  <a16:creationId xmlns:a16="http://schemas.microsoft.com/office/drawing/2014/main" id="{D83992D9-F8C1-D142-9128-BB3A9550CC94}"/>
                </a:ext>
              </a:extLst>
            </p:cNvPr>
            <p:cNvSpPr txBox="1">
              <a:spLocks/>
            </p:cNvSpPr>
            <p:nvPr/>
          </p:nvSpPr>
          <p:spPr>
            <a:xfrm>
              <a:off x="5737704" y="3639540"/>
              <a:ext cx="1661564" cy="398241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1pPr>
              <a:lvl2pPr marL="717550" indent="-26035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SzPct val="50000"/>
                <a:buFont typeface="Wingdings" charset="2"/>
                <a:buChar char="q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en-US" sz="1600" dirty="0">
                  <a:solidFill>
                    <a:srgbClr val="C00000"/>
                  </a:solidFill>
                </a:rPr>
                <a:t>Overflow</a:t>
              </a:r>
            </a:p>
          </p:txBody>
        </p: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57E7C408-15F5-D64C-9610-C0108198FE24}"/>
                </a:ext>
              </a:extLst>
            </p:cNvPr>
            <p:cNvGrpSpPr/>
            <p:nvPr/>
          </p:nvGrpSpPr>
          <p:grpSpPr>
            <a:xfrm>
              <a:off x="5415315" y="1625636"/>
              <a:ext cx="1825981" cy="1836737"/>
              <a:chOff x="5415315" y="1625636"/>
              <a:chExt cx="1825981" cy="1836737"/>
            </a:xfrm>
          </p:grpSpPr>
          <p:sp>
            <p:nvSpPr>
              <p:cNvPr id="101" name="Rectangle 100">
                <a:extLst>
                  <a:ext uri="{FF2B5EF4-FFF2-40B4-BE49-F238E27FC236}">
                    <a16:creationId xmlns:a16="http://schemas.microsoft.com/office/drawing/2014/main" id="{A6F55E6E-991C-A44B-A512-06D7A59C0D87}"/>
                  </a:ext>
                </a:extLst>
              </p:cNvPr>
              <p:cNvSpPr/>
              <p:nvPr/>
            </p:nvSpPr>
            <p:spPr>
              <a:xfrm>
                <a:off x="5415315" y="1642313"/>
                <a:ext cx="367328" cy="3693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eaLnBrk="1" latinLnBrk="0" hangingPunct="1"/>
                <a:r>
                  <a:rPr lang="en-US" sz="1600" dirty="0">
                    <a:solidFill>
                      <a:srgbClr val="C0000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1</a:t>
                </a:r>
              </a:p>
            </p:txBody>
          </p:sp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FF873DAB-A35A-AB4C-A5A5-B194CE4DBEEB}"/>
                  </a:ext>
                </a:extLst>
              </p:cNvPr>
              <p:cNvSpPr/>
              <p:nvPr/>
            </p:nvSpPr>
            <p:spPr>
              <a:xfrm>
                <a:off x="5772126" y="1642313"/>
                <a:ext cx="367328" cy="3693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eaLnBrk="1" latinLnBrk="0" hangingPunct="1"/>
                <a:r>
                  <a:rPr lang="en-US" sz="1600" dirty="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1</a:t>
                </a:r>
              </a:p>
            </p:txBody>
          </p:sp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505B300F-56EA-1447-9F7F-EE17A8F50A74}"/>
                  </a:ext>
                </a:extLst>
              </p:cNvPr>
              <p:cNvSpPr/>
              <p:nvPr/>
            </p:nvSpPr>
            <p:spPr>
              <a:xfrm>
                <a:off x="6139454" y="1642313"/>
                <a:ext cx="367328" cy="3693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eaLnBrk="1" latinLnBrk="0" hangingPunct="1"/>
                <a:r>
                  <a:rPr lang="en-US" sz="1600" dirty="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1</a:t>
                </a:r>
              </a:p>
            </p:txBody>
          </p:sp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B0D029F7-8F00-B148-8762-23AA59DCACB0}"/>
                  </a:ext>
                </a:extLst>
              </p:cNvPr>
              <p:cNvSpPr/>
              <p:nvPr/>
            </p:nvSpPr>
            <p:spPr>
              <a:xfrm>
                <a:off x="5415315" y="3093041"/>
                <a:ext cx="367328" cy="3693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rgbClr val="C0000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1</a:t>
                </a:r>
              </a:p>
            </p:txBody>
          </p:sp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8EE99307-EEDE-D346-A8AD-56B508FBE028}"/>
                  </a:ext>
                </a:extLst>
              </p:cNvPr>
              <p:cNvSpPr/>
              <p:nvPr/>
            </p:nvSpPr>
            <p:spPr>
              <a:xfrm>
                <a:off x="6506640" y="3093041"/>
                <a:ext cx="367328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eaLnBrk="1" latinLnBrk="0" hangingPunct="1"/>
                <a:r>
                  <a:rPr lang="en-US" sz="1600" dirty="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</a:t>
                </a:r>
              </a:p>
            </p:txBody>
          </p:sp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C696015A-35EF-D64A-BFF7-9A408802F86D}"/>
                  </a:ext>
                </a:extLst>
              </p:cNvPr>
              <p:cNvSpPr/>
              <p:nvPr/>
            </p:nvSpPr>
            <p:spPr>
              <a:xfrm>
                <a:off x="6873968" y="3093041"/>
                <a:ext cx="367328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eaLnBrk="1" latinLnBrk="0" hangingPunct="1"/>
                <a:r>
                  <a:rPr lang="en-US" sz="1600" dirty="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1</a:t>
                </a:r>
              </a:p>
            </p:txBody>
          </p:sp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3A0524F6-7EA0-F442-A161-9DBF02B338C6}"/>
                  </a:ext>
                </a:extLst>
              </p:cNvPr>
              <p:cNvSpPr/>
              <p:nvPr/>
            </p:nvSpPr>
            <p:spPr>
              <a:xfrm>
                <a:off x="5772126" y="3093041"/>
                <a:ext cx="367328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eaLnBrk="1" latinLnBrk="0" hangingPunct="1"/>
                <a:r>
                  <a:rPr lang="en-US" sz="1600" dirty="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</a:t>
                </a:r>
              </a:p>
            </p:txBody>
          </p:sp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82128926-5B26-E34F-AED5-A0BCD794425B}"/>
                  </a:ext>
                </a:extLst>
              </p:cNvPr>
              <p:cNvSpPr/>
              <p:nvPr/>
            </p:nvSpPr>
            <p:spPr>
              <a:xfrm>
                <a:off x="6139454" y="3093041"/>
                <a:ext cx="367328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eaLnBrk="1" latinLnBrk="0" hangingPunct="1"/>
                <a:r>
                  <a:rPr lang="en-US" sz="1600" dirty="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1</a:t>
                </a:r>
              </a:p>
            </p:txBody>
          </p:sp>
          <p:sp>
            <p:nvSpPr>
              <p:cNvPr id="116" name="Rectangle 115">
                <a:extLst>
                  <a:ext uri="{FF2B5EF4-FFF2-40B4-BE49-F238E27FC236}">
                    <a16:creationId xmlns:a16="http://schemas.microsoft.com/office/drawing/2014/main" id="{AC3A7A07-D9F3-C948-955E-4F8A6ACD505C}"/>
                  </a:ext>
                </a:extLst>
              </p:cNvPr>
              <p:cNvSpPr/>
              <p:nvPr/>
            </p:nvSpPr>
            <p:spPr>
              <a:xfrm>
                <a:off x="6504478" y="1625636"/>
                <a:ext cx="367328" cy="3693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eaLnBrk="1" latinLnBrk="0" hangingPunct="1"/>
                <a:r>
                  <a:rPr lang="en-US" sz="1600" dirty="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</a:t>
                </a:r>
              </a:p>
            </p:txBody>
          </p:sp>
        </p:grpSp>
      </p:grpSp>
      <p:sp>
        <p:nvSpPr>
          <p:cNvPr id="93" name="Content Placeholder 2">
            <a:extLst>
              <a:ext uri="{FF2B5EF4-FFF2-40B4-BE49-F238E27FC236}">
                <a16:creationId xmlns:a16="http://schemas.microsoft.com/office/drawing/2014/main" id="{9F9946F5-C5E3-D94D-8BAA-7078FD386455}"/>
              </a:ext>
            </a:extLst>
          </p:cNvPr>
          <p:cNvSpPr txBox="1">
            <a:spLocks/>
          </p:cNvSpPr>
          <p:nvPr/>
        </p:nvSpPr>
        <p:spPr>
          <a:xfrm>
            <a:off x="967591" y="4442077"/>
            <a:ext cx="7799284" cy="14307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u="sng" dirty="0"/>
              <a:t>Handling overflow</a:t>
            </a:r>
          </a:p>
          <a:p>
            <a:r>
              <a:rPr lang="en-US" sz="1800" dirty="0"/>
              <a:t>Our decision: Ignore it</a:t>
            </a:r>
          </a:p>
          <a:p>
            <a:r>
              <a:rPr lang="en-US" sz="1800" dirty="0"/>
              <a:t>As we will soon see, ignoring the overflow bit is not a bug, it’s a feature.</a:t>
            </a:r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B459B8E2-47BD-3149-B89D-47857C6145AC}"/>
              </a:ext>
            </a:extLst>
          </p:cNvPr>
          <p:cNvGrpSpPr/>
          <p:nvPr/>
        </p:nvGrpSpPr>
        <p:grpSpPr>
          <a:xfrm>
            <a:off x="3783217" y="2324863"/>
            <a:ext cx="1863949" cy="904229"/>
            <a:chOff x="5377347" y="2100228"/>
            <a:chExt cx="1863949" cy="904229"/>
          </a:xfrm>
        </p:grpSpPr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797565A2-8EB0-9F41-ACFE-2B2A33A1623C}"/>
                </a:ext>
              </a:extLst>
            </p:cNvPr>
            <p:cNvSpPr/>
            <p:nvPr/>
          </p:nvSpPr>
          <p:spPr>
            <a:xfrm>
              <a:off x="5415315" y="2100228"/>
              <a:ext cx="367328" cy="3693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eaLnBrk="1" latinLnBrk="0" hangingPunct="1"/>
              <a:endPara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F2817697-CDDA-8849-B3F1-4B43259D460E}"/>
                </a:ext>
              </a:extLst>
            </p:cNvPr>
            <p:cNvSpPr/>
            <p:nvPr/>
          </p:nvSpPr>
          <p:spPr>
            <a:xfrm>
              <a:off x="6506640" y="2100228"/>
              <a:ext cx="36732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eaLnBrk="1" latinLnBrk="0" hangingPunct="1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C62021CB-C758-7E42-B0F2-CA445C0C8300}"/>
                </a:ext>
              </a:extLst>
            </p:cNvPr>
            <p:cNvSpPr/>
            <p:nvPr/>
          </p:nvSpPr>
          <p:spPr>
            <a:xfrm>
              <a:off x="6873968" y="2100228"/>
              <a:ext cx="36732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eaLnBrk="1" latinLnBrk="0" hangingPunct="1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CE674A85-D425-C342-8CF2-043F8316C90C}"/>
                </a:ext>
              </a:extLst>
            </p:cNvPr>
            <p:cNvSpPr/>
            <p:nvPr/>
          </p:nvSpPr>
          <p:spPr>
            <a:xfrm>
              <a:off x="5772126" y="2100228"/>
              <a:ext cx="36732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eaLnBrk="1" latinLnBrk="0" hangingPunct="1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EFD5B374-8E94-A442-A2CB-4C5301C7D6E3}"/>
                </a:ext>
              </a:extLst>
            </p:cNvPr>
            <p:cNvSpPr/>
            <p:nvPr/>
          </p:nvSpPr>
          <p:spPr>
            <a:xfrm>
              <a:off x="6139454" y="2100228"/>
              <a:ext cx="36732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eaLnBrk="1" latinLnBrk="0" hangingPunct="1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5008F028-9CBD-7549-8153-1036FAA5C956}"/>
                </a:ext>
              </a:extLst>
            </p:cNvPr>
            <p:cNvSpPr/>
            <p:nvPr/>
          </p:nvSpPr>
          <p:spPr>
            <a:xfrm>
              <a:off x="5415315" y="2546542"/>
              <a:ext cx="367328" cy="3693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eaLnBrk="1" latinLnBrk="0" hangingPunct="1"/>
              <a:endPara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6BE3A714-EC23-0349-B343-7CB3023FF28D}"/>
                </a:ext>
              </a:extLst>
            </p:cNvPr>
            <p:cNvSpPr/>
            <p:nvPr/>
          </p:nvSpPr>
          <p:spPr>
            <a:xfrm>
              <a:off x="6506640" y="2546542"/>
              <a:ext cx="36732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eaLnBrk="1" latinLnBrk="0" hangingPunct="1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4EB810FF-24A1-3B4F-A52B-86BD5D4558AD}"/>
                </a:ext>
              </a:extLst>
            </p:cNvPr>
            <p:cNvSpPr/>
            <p:nvPr/>
          </p:nvSpPr>
          <p:spPr>
            <a:xfrm>
              <a:off x="6873968" y="2546542"/>
              <a:ext cx="36732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eaLnBrk="1" latinLnBrk="0" hangingPunct="1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634E0D73-658C-2F4C-B87C-A4D26855ED6F}"/>
                </a:ext>
              </a:extLst>
            </p:cNvPr>
            <p:cNvSpPr/>
            <p:nvPr/>
          </p:nvSpPr>
          <p:spPr>
            <a:xfrm>
              <a:off x="5772126" y="2546542"/>
              <a:ext cx="36732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eaLnBrk="1" latinLnBrk="0" hangingPunct="1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2B03E569-8BD7-9745-A4C5-EA425931704A}"/>
                </a:ext>
              </a:extLst>
            </p:cNvPr>
            <p:cNvSpPr/>
            <p:nvPr/>
          </p:nvSpPr>
          <p:spPr>
            <a:xfrm>
              <a:off x="6139454" y="2546542"/>
              <a:ext cx="36732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eaLnBrk="1" latinLnBrk="0" hangingPunct="1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9BF19AE7-7A1F-DC4C-9CC0-B08DBBE2DB85}"/>
                </a:ext>
              </a:extLst>
            </p:cNvPr>
            <p:cNvSpPr/>
            <p:nvPr/>
          </p:nvSpPr>
          <p:spPr>
            <a:xfrm>
              <a:off x="5377347" y="2295065"/>
              <a:ext cx="367328" cy="3693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eaLnBrk="1" latinLnBrk="0" hangingPunct="1"/>
              <a:r>
                <a:rPr lang="en-US" sz="28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+</a:t>
              </a:r>
            </a:p>
          </p:txBody>
        </p: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06305A9C-613D-2345-877E-6B35E510B7D0}"/>
                </a:ext>
              </a:extLst>
            </p:cNvPr>
            <p:cNvCxnSpPr>
              <a:cxnSpLocks/>
            </p:cNvCxnSpPr>
            <p:nvPr/>
          </p:nvCxnSpPr>
          <p:spPr>
            <a:xfrm>
              <a:off x="5782643" y="3004457"/>
              <a:ext cx="1458653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E250FC80-A642-8A47-9448-FC72EC302389}"/>
              </a:ext>
            </a:extLst>
          </p:cNvPr>
          <p:cNvGrpSpPr/>
          <p:nvPr/>
        </p:nvGrpSpPr>
        <p:grpSpPr>
          <a:xfrm>
            <a:off x="3821185" y="1866948"/>
            <a:ext cx="1825981" cy="1820060"/>
            <a:chOff x="5348408" y="1866948"/>
            <a:chExt cx="1825981" cy="1820060"/>
          </a:xfrm>
        </p:grpSpPr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FA4AE57F-1294-2F43-BC39-328DBD420B9C}"/>
                </a:ext>
              </a:extLst>
            </p:cNvPr>
            <p:cNvSpPr/>
            <p:nvPr/>
          </p:nvSpPr>
          <p:spPr>
            <a:xfrm>
              <a:off x="6439733" y="1866948"/>
              <a:ext cx="367328" cy="3693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eaLnBrk="1" latinLnBrk="0" hangingPunct="1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A9B61E5C-955E-DD47-9CD1-0AD2042262F9}"/>
                </a:ext>
              </a:extLst>
            </p:cNvPr>
            <p:cNvSpPr/>
            <p:nvPr/>
          </p:nvSpPr>
          <p:spPr>
            <a:xfrm>
              <a:off x="6807061" y="1866948"/>
              <a:ext cx="367328" cy="3693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eaLnBrk="1" latinLnBrk="0" hangingPunct="1"/>
              <a:endPara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FDF2E811-7292-1643-9656-8E80AD28EC38}"/>
                </a:ext>
              </a:extLst>
            </p:cNvPr>
            <p:cNvSpPr/>
            <p:nvPr/>
          </p:nvSpPr>
          <p:spPr>
            <a:xfrm>
              <a:off x="5348408" y="3317676"/>
              <a:ext cx="367328" cy="3693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eaLnBrk="1" latinLnBrk="0" hangingPunct="1"/>
              <a:r>
                <a:rPr lang="en-US" sz="1600" b="1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05781086-3828-9249-8E0D-5C90DC3D2356}"/>
                </a:ext>
              </a:extLst>
            </p:cNvPr>
            <p:cNvSpPr/>
            <p:nvPr/>
          </p:nvSpPr>
          <p:spPr>
            <a:xfrm>
              <a:off x="6439733" y="3317676"/>
              <a:ext cx="36732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eaLnBrk="1" latinLnBrk="0" hangingPunct="1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CC00C03F-9A34-6240-A1A1-CFB646B8B81B}"/>
                </a:ext>
              </a:extLst>
            </p:cNvPr>
            <p:cNvSpPr/>
            <p:nvPr/>
          </p:nvSpPr>
          <p:spPr>
            <a:xfrm>
              <a:off x="6807061" y="3317676"/>
              <a:ext cx="36732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eaLnBrk="1" latinLnBrk="0" hangingPunct="1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299B2439-775C-0F46-95AD-00E5D4D33246}"/>
                </a:ext>
              </a:extLst>
            </p:cNvPr>
            <p:cNvSpPr/>
            <p:nvPr/>
          </p:nvSpPr>
          <p:spPr>
            <a:xfrm>
              <a:off x="5705219" y="3317676"/>
              <a:ext cx="36732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eaLnBrk="1" latinLnBrk="0" hangingPunct="1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68C89066-0CFD-A245-AC72-C9FDCE3E0A01}"/>
                </a:ext>
              </a:extLst>
            </p:cNvPr>
            <p:cNvSpPr/>
            <p:nvPr/>
          </p:nvSpPr>
          <p:spPr>
            <a:xfrm>
              <a:off x="6072547" y="3317676"/>
              <a:ext cx="36732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eaLnBrk="1" latinLnBrk="0" hangingPunct="1"/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</a:p>
          </p:txBody>
        </p:sp>
      </p:grpSp>
      <p:sp>
        <p:nvSpPr>
          <p:cNvPr id="133" name="Rectangle 132">
            <a:extLst>
              <a:ext uri="{FF2B5EF4-FFF2-40B4-BE49-F238E27FC236}">
                <a16:creationId xmlns:a16="http://schemas.microsoft.com/office/drawing/2014/main" id="{8DEAF7E7-FF68-E74B-868B-50DC87432FB2}"/>
              </a:ext>
            </a:extLst>
          </p:cNvPr>
          <p:cNvSpPr/>
          <p:nvPr/>
        </p:nvSpPr>
        <p:spPr>
          <a:xfrm>
            <a:off x="4569354" y="1866948"/>
            <a:ext cx="36732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eaLnBrk="1" latinLnBrk="0" hangingPunct="1"/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B9421045-FD04-6E44-B8AA-87F3A5E3D53F}"/>
              </a:ext>
            </a:extLst>
          </p:cNvPr>
          <p:cNvSpPr/>
          <p:nvPr/>
        </p:nvSpPr>
        <p:spPr>
          <a:xfrm>
            <a:off x="4171125" y="1882548"/>
            <a:ext cx="36732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eaLnBrk="1" latinLnBrk="0" hangingPunct="1"/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</a:p>
        </p:txBody>
      </p:sp>
      <p:sp>
        <p:nvSpPr>
          <p:cNvPr id="135" name="Content Placeholder 2">
            <a:extLst>
              <a:ext uri="{FF2B5EF4-FFF2-40B4-BE49-F238E27FC236}">
                <a16:creationId xmlns:a16="http://schemas.microsoft.com/office/drawing/2014/main" id="{F4C882A7-ABDC-0949-9761-7D4DAA6876AF}"/>
              </a:ext>
            </a:extLst>
          </p:cNvPr>
          <p:cNvSpPr txBox="1">
            <a:spLocks/>
          </p:cNvSpPr>
          <p:nvPr/>
        </p:nvSpPr>
        <p:spPr>
          <a:xfrm>
            <a:off x="4188513" y="3872953"/>
            <a:ext cx="1661564" cy="3982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/>
              <a:t>Another example</a:t>
            </a:r>
          </a:p>
        </p:txBody>
      </p:sp>
      <p:sp>
        <p:nvSpPr>
          <p:cNvPr id="136" name="Content Placeholder 2">
            <a:extLst>
              <a:ext uri="{FF2B5EF4-FFF2-40B4-BE49-F238E27FC236}">
                <a16:creationId xmlns:a16="http://schemas.microsoft.com/office/drawing/2014/main" id="{51AFFC42-29B1-2D44-A9E8-8B2387409BC6}"/>
              </a:ext>
            </a:extLst>
          </p:cNvPr>
          <p:cNvSpPr txBox="1">
            <a:spLocks/>
          </p:cNvSpPr>
          <p:nvPr/>
        </p:nvSpPr>
        <p:spPr>
          <a:xfrm>
            <a:off x="789644" y="1116197"/>
            <a:ext cx="7266167" cy="8613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dirty="0"/>
              <a:t>Computers represent integers using a fixed number of bits,</a:t>
            </a:r>
            <a:br>
              <a:rPr lang="en-US" sz="1800" dirty="0"/>
            </a:br>
            <a:r>
              <a:rPr lang="en-US" sz="1800" dirty="0"/>
              <a:t>sometimes called “word size”. For example, let’s assume </a:t>
            </a:r>
            <a:r>
              <a:rPr lang="en-US" sz="1800" i="1" dirty="0"/>
              <a:t>n</a:t>
            </a:r>
            <a:r>
              <a:rPr lang="en-US" sz="1800" dirty="0"/>
              <a:t> = 4: </a:t>
            </a:r>
          </a:p>
        </p:txBody>
      </p:sp>
    </p:spTree>
    <p:extLst>
      <p:ext uri="{BB962C8B-B14F-4D97-AF65-F5344CB8AC3E}">
        <p14:creationId xmlns:p14="http://schemas.microsoft.com/office/powerpoint/2010/main" val="1249185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Rectangle 111">
            <a:extLst>
              <a:ext uri="{FF2B5EF4-FFF2-40B4-BE49-F238E27FC236}">
                <a16:creationId xmlns:a16="http://schemas.microsoft.com/office/drawing/2014/main" id="{324891F6-1E5B-0644-90BF-08FB504682A4}"/>
              </a:ext>
            </a:extLst>
          </p:cNvPr>
          <p:cNvSpPr/>
          <p:nvPr/>
        </p:nvSpPr>
        <p:spPr>
          <a:xfrm>
            <a:off x="1334524" y="1610976"/>
            <a:ext cx="36732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algn="ctr" defTabSz="914400" eaLnBrk="1" latinLnBrk="0" hangingPunct="1"/>
            <a:r>
              <a:rPr lang="en-US" sz="1200" b="1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...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-1362206" y="1157296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97EC943-EA77-4944-9AB3-12B6343B6157}"/>
              </a:ext>
            </a:extLst>
          </p:cNvPr>
          <p:cNvSpPr/>
          <p:nvPr/>
        </p:nvSpPr>
        <p:spPr>
          <a:xfrm>
            <a:off x="1704514" y="2100228"/>
            <a:ext cx="36732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eaLnBrk="1" latinLnBrk="0" hangingPunct="1"/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EAC4C58-DDEC-F94E-A216-76464415B1FA}"/>
              </a:ext>
            </a:extLst>
          </p:cNvPr>
          <p:cNvSpPr/>
          <p:nvPr/>
        </p:nvSpPr>
        <p:spPr>
          <a:xfrm>
            <a:off x="2071842" y="2100228"/>
            <a:ext cx="36732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eaLnBrk="1" latinLnBrk="0" hangingPunct="1"/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8BA947F-2917-0948-B575-9420E201FCAF}"/>
              </a:ext>
            </a:extLst>
          </p:cNvPr>
          <p:cNvSpPr/>
          <p:nvPr/>
        </p:nvSpPr>
        <p:spPr>
          <a:xfrm>
            <a:off x="970000" y="2100228"/>
            <a:ext cx="36732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eaLnBrk="1" latinLnBrk="0" hangingPunct="1"/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9B484E9-4934-AB46-A0B4-816A5FC0EA39}"/>
              </a:ext>
            </a:extLst>
          </p:cNvPr>
          <p:cNvSpPr/>
          <p:nvPr/>
        </p:nvSpPr>
        <p:spPr>
          <a:xfrm>
            <a:off x="1337328" y="2100228"/>
            <a:ext cx="36732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algn="ctr" defTabSz="914400" eaLnBrk="1" latinLnBrk="0" hangingPunct="1"/>
            <a:r>
              <a:rPr lang="en-US" sz="1200" b="1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...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9B89B78-9E80-1C4E-8820-DF8DB6E6A140}"/>
              </a:ext>
            </a:extLst>
          </p:cNvPr>
          <p:cNvSpPr/>
          <p:nvPr/>
        </p:nvSpPr>
        <p:spPr>
          <a:xfrm>
            <a:off x="3163167" y="2100228"/>
            <a:ext cx="36732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eaLnBrk="1" latinLnBrk="0" hangingPunct="1"/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389A936-27EF-8D48-8C11-98B33DE2D6F4}"/>
              </a:ext>
            </a:extLst>
          </p:cNvPr>
          <p:cNvSpPr/>
          <p:nvPr/>
        </p:nvSpPr>
        <p:spPr>
          <a:xfrm>
            <a:off x="3530495" y="2100228"/>
            <a:ext cx="36732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eaLnBrk="1" latinLnBrk="0" hangingPunct="1"/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C44C0F7-4804-7443-B3F2-C634A307DC94}"/>
              </a:ext>
            </a:extLst>
          </p:cNvPr>
          <p:cNvSpPr/>
          <p:nvPr/>
        </p:nvSpPr>
        <p:spPr>
          <a:xfrm>
            <a:off x="2428653" y="2100228"/>
            <a:ext cx="36732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eaLnBrk="1" latinLnBrk="0" hangingPunct="1"/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2DA283C-EF30-0F4B-8B94-7DF16227BE55}"/>
              </a:ext>
            </a:extLst>
          </p:cNvPr>
          <p:cNvSpPr/>
          <p:nvPr/>
        </p:nvSpPr>
        <p:spPr>
          <a:xfrm>
            <a:off x="2795981" y="2100228"/>
            <a:ext cx="36732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eaLnBrk="1" latinLnBrk="0" hangingPunct="1"/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904D2FF-3B1A-4A4D-9217-6FEF3E9FAB00}"/>
              </a:ext>
            </a:extLst>
          </p:cNvPr>
          <p:cNvSpPr/>
          <p:nvPr/>
        </p:nvSpPr>
        <p:spPr>
          <a:xfrm>
            <a:off x="4632337" y="2100228"/>
            <a:ext cx="36732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eaLnBrk="1" latinLnBrk="0" hangingPunct="1"/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21FC90A-380D-1548-BA07-3C6B70B4FF17}"/>
              </a:ext>
            </a:extLst>
          </p:cNvPr>
          <p:cNvSpPr/>
          <p:nvPr/>
        </p:nvSpPr>
        <p:spPr>
          <a:xfrm>
            <a:off x="4999665" y="2100228"/>
            <a:ext cx="36732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eaLnBrk="1" latinLnBrk="0" hangingPunct="1"/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6A3EC05-6787-8E43-B48D-59A81690718C}"/>
              </a:ext>
            </a:extLst>
          </p:cNvPr>
          <p:cNvSpPr/>
          <p:nvPr/>
        </p:nvSpPr>
        <p:spPr>
          <a:xfrm>
            <a:off x="3897823" y="2100228"/>
            <a:ext cx="36732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eaLnBrk="1" latinLnBrk="0" hangingPunct="1"/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8198AE2-52BB-3448-8633-5CE09D652746}"/>
              </a:ext>
            </a:extLst>
          </p:cNvPr>
          <p:cNvSpPr/>
          <p:nvPr/>
        </p:nvSpPr>
        <p:spPr>
          <a:xfrm>
            <a:off x="4265151" y="2100228"/>
            <a:ext cx="36732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eaLnBrk="1" latinLnBrk="0" hangingPunct="1"/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5143BD1-C3A3-CF45-B79D-790E6E9C5C5F}"/>
              </a:ext>
            </a:extLst>
          </p:cNvPr>
          <p:cNvSpPr/>
          <p:nvPr/>
        </p:nvSpPr>
        <p:spPr>
          <a:xfrm>
            <a:off x="6090990" y="2100228"/>
            <a:ext cx="36732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eaLnBrk="1" latinLnBrk="0" hangingPunct="1"/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BB6153A-EB18-E74B-B8A7-D764584CC212}"/>
              </a:ext>
            </a:extLst>
          </p:cNvPr>
          <p:cNvSpPr/>
          <p:nvPr/>
        </p:nvSpPr>
        <p:spPr>
          <a:xfrm>
            <a:off x="6458318" y="2100228"/>
            <a:ext cx="36732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eaLnBrk="1" latinLnBrk="0" hangingPunct="1"/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59B3DF1-BF7C-0A46-8F30-5ACD397D2154}"/>
              </a:ext>
            </a:extLst>
          </p:cNvPr>
          <p:cNvSpPr/>
          <p:nvPr/>
        </p:nvSpPr>
        <p:spPr>
          <a:xfrm>
            <a:off x="5356476" y="2100228"/>
            <a:ext cx="36732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eaLnBrk="1" latinLnBrk="0" hangingPunct="1"/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6F82456-4F87-D240-9342-1D7258185FF9}"/>
              </a:ext>
            </a:extLst>
          </p:cNvPr>
          <p:cNvSpPr/>
          <p:nvPr/>
        </p:nvSpPr>
        <p:spPr>
          <a:xfrm>
            <a:off x="5723804" y="2100228"/>
            <a:ext cx="36732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eaLnBrk="1" latinLnBrk="0" hangingPunct="1"/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A99F293D-C741-4144-AF22-35D55C00D270}"/>
              </a:ext>
            </a:extLst>
          </p:cNvPr>
          <p:cNvSpPr/>
          <p:nvPr/>
        </p:nvSpPr>
        <p:spPr>
          <a:xfrm>
            <a:off x="1704514" y="2546542"/>
            <a:ext cx="36732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eaLnBrk="1" latinLnBrk="0" hangingPunct="1"/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9493EA10-B130-CA46-96F6-45D95CF3DAF8}"/>
              </a:ext>
            </a:extLst>
          </p:cNvPr>
          <p:cNvSpPr/>
          <p:nvPr/>
        </p:nvSpPr>
        <p:spPr>
          <a:xfrm>
            <a:off x="2071842" y="2546542"/>
            <a:ext cx="36732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eaLnBrk="1" latinLnBrk="0" hangingPunct="1"/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BB77C4B0-6721-DD43-B710-8103FDE4210B}"/>
              </a:ext>
            </a:extLst>
          </p:cNvPr>
          <p:cNvSpPr/>
          <p:nvPr/>
        </p:nvSpPr>
        <p:spPr>
          <a:xfrm>
            <a:off x="970000" y="2546542"/>
            <a:ext cx="36732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eaLnBrk="1" latinLnBrk="0" hangingPunct="1"/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DF4E7D7C-E455-3C4D-9CA2-69B7A8D59F55}"/>
              </a:ext>
            </a:extLst>
          </p:cNvPr>
          <p:cNvSpPr/>
          <p:nvPr/>
        </p:nvSpPr>
        <p:spPr>
          <a:xfrm>
            <a:off x="3163167" y="2546542"/>
            <a:ext cx="36732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eaLnBrk="1" latinLnBrk="0" hangingPunct="1"/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99C65B26-B866-8040-AC92-2DE0374A17D9}"/>
              </a:ext>
            </a:extLst>
          </p:cNvPr>
          <p:cNvSpPr/>
          <p:nvPr/>
        </p:nvSpPr>
        <p:spPr>
          <a:xfrm>
            <a:off x="3530495" y="2546542"/>
            <a:ext cx="36732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eaLnBrk="1" latinLnBrk="0" hangingPunct="1"/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0C39FCE3-5523-6F44-9D00-839D23A5DBA1}"/>
              </a:ext>
            </a:extLst>
          </p:cNvPr>
          <p:cNvSpPr/>
          <p:nvPr/>
        </p:nvSpPr>
        <p:spPr>
          <a:xfrm>
            <a:off x="2428653" y="2546542"/>
            <a:ext cx="36732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eaLnBrk="1" latinLnBrk="0" hangingPunct="1"/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312C19C6-82C9-4142-B109-9ABEA81B1DF6}"/>
              </a:ext>
            </a:extLst>
          </p:cNvPr>
          <p:cNvSpPr/>
          <p:nvPr/>
        </p:nvSpPr>
        <p:spPr>
          <a:xfrm>
            <a:off x="2795981" y="2546542"/>
            <a:ext cx="36732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eaLnBrk="1" latinLnBrk="0" hangingPunct="1"/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6A94712E-0B81-124C-8C3B-D431B84B72BA}"/>
              </a:ext>
            </a:extLst>
          </p:cNvPr>
          <p:cNvSpPr/>
          <p:nvPr/>
        </p:nvSpPr>
        <p:spPr>
          <a:xfrm>
            <a:off x="4632337" y="2546542"/>
            <a:ext cx="36732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eaLnBrk="1" latinLnBrk="0" hangingPunct="1"/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71FC4CA1-CFD9-B14D-BCA1-74A64B4B6AA8}"/>
              </a:ext>
            </a:extLst>
          </p:cNvPr>
          <p:cNvSpPr/>
          <p:nvPr/>
        </p:nvSpPr>
        <p:spPr>
          <a:xfrm>
            <a:off x="4999665" y="2546542"/>
            <a:ext cx="36732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eaLnBrk="1" latinLnBrk="0" hangingPunct="1"/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1474AB41-24F9-1D40-B64F-CA8035C917DD}"/>
              </a:ext>
            </a:extLst>
          </p:cNvPr>
          <p:cNvSpPr/>
          <p:nvPr/>
        </p:nvSpPr>
        <p:spPr>
          <a:xfrm>
            <a:off x="3897823" y="2546542"/>
            <a:ext cx="36732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eaLnBrk="1" latinLnBrk="0" hangingPunct="1"/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0B4D94CB-311E-7444-A75C-0D85D4351CBC}"/>
              </a:ext>
            </a:extLst>
          </p:cNvPr>
          <p:cNvSpPr/>
          <p:nvPr/>
        </p:nvSpPr>
        <p:spPr>
          <a:xfrm>
            <a:off x="4265151" y="2546542"/>
            <a:ext cx="36732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eaLnBrk="1" latinLnBrk="0" hangingPunct="1"/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8ED323AF-4946-2346-BC48-52566C797B46}"/>
              </a:ext>
            </a:extLst>
          </p:cNvPr>
          <p:cNvSpPr/>
          <p:nvPr/>
        </p:nvSpPr>
        <p:spPr>
          <a:xfrm>
            <a:off x="6090990" y="2546542"/>
            <a:ext cx="36732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eaLnBrk="1" latinLnBrk="0" hangingPunct="1"/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FFD2A5EC-AC4E-0846-A5F9-CC52D2AB1D9E}"/>
              </a:ext>
            </a:extLst>
          </p:cNvPr>
          <p:cNvSpPr/>
          <p:nvPr/>
        </p:nvSpPr>
        <p:spPr>
          <a:xfrm>
            <a:off x="6458318" y="2546542"/>
            <a:ext cx="36732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eaLnBrk="1" latinLnBrk="0" hangingPunct="1"/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C2603C06-72EA-D648-AA1C-97047575DE8C}"/>
              </a:ext>
            </a:extLst>
          </p:cNvPr>
          <p:cNvSpPr/>
          <p:nvPr/>
        </p:nvSpPr>
        <p:spPr>
          <a:xfrm>
            <a:off x="5356476" y="2546542"/>
            <a:ext cx="36732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eaLnBrk="1" latinLnBrk="0" hangingPunct="1"/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B2D7B78F-A2B1-7042-8BA9-3C8FAA95DBD1}"/>
              </a:ext>
            </a:extLst>
          </p:cNvPr>
          <p:cNvSpPr/>
          <p:nvPr/>
        </p:nvSpPr>
        <p:spPr>
          <a:xfrm>
            <a:off x="5723804" y="2546542"/>
            <a:ext cx="36732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eaLnBrk="1" latinLnBrk="0" hangingPunct="1"/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CF34898-429C-D14D-813E-7D3297037507}"/>
              </a:ext>
            </a:extLst>
          </p:cNvPr>
          <p:cNvCxnSpPr>
            <a:cxnSpLocks/>
          </p:cNvCxnSpPr>
          <p:nvPr/>
        </p:nvCxnSpPr>
        <p:spPr>
          <a:xfrm>
            <a:off x="970000" y="3004457"/>
            <a:ext cx="5855646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tangle 75">
            <a:extLst>
              <a:ext uri="{FF2B5EF4-FFF2-40B4-BE49-F238E27FC236}">
                <a16:creationId xmlns:a16="http://schemas.microsoft.com/office/drawing/2014/main" id="{715D3BB3-EAFC-1B4E-BB81-81B7F6D87554}"/>
              </a:ext>
            </a:extLst>
          </p:cNvPr>
          <p:cNvSpPr/>
          <p:nvPr/>
        </p:nvSpPr>
        <p:spPr>
          <a:xfrm>
            <a:off x="1704514" y="1642313"/>
            <a:ext cx="36732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eaLnBrk="1" latinLnBrk="0" hangingPunct="1"/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1F84D371-4125-9B46-BC44-22749B2DF1F1}"/>
              </a:ext>
            </a:extLst>
          </p:cNvPr>
          <p:cNvSpPr/>
          <p:nvPr/>
        </p:nvSpPr>
        <p:spPr>
          <a:xfrm>
            <a:off x="2071842" y="1642313"/>
            <a:ext cx="36732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eaLnBrk="1" latinLnBrk="0" hangingPunct="1"/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E37FFABD-C7D9-D842-BA23-7A55DD1D4F8C}"/>
              </a:ext>
            </a:extLst>
          </p:cNvPr>
          <p:cNvSpPr/>
          <p:nvPr/>
        </p:nvSpPr>
        <p:spPr>
          <a:xfrm>
            <a:off x="970000" y="1642313"/>
            <a:ext cx="36732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eaLnBrk="1" latinLnBrk="0" hangingPunct="1"/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89DF8850-63B3-0E42-A98E-1D2CAD4C7A88}"/>
              </a:ext>
            </a:extLst>
          </p:cNvPr>
          <p:cNvSpPr/>
          <p:nvPr/>
        </p:nvSpPr>
        <p:spPr>
          <a:xfrm>
            <a:off x="3163167" y="1642313"/>
            <a:ext cx="36732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eaLnBrk="1" latinLnBrk="0" hangingPunct="1"/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CC774C3E-1633-404A-BBDF-9289CE226D10}"/>
              </a:ext>
            </a:extLst>
          </p:cNvPr>
          <p:cNvSpPr/>
          <p:nvPr/>
        </p:nvSpPr>
        <p:spPr>
          <a:xfrm>
            <a:off x="3530495" y="1642313"/>
            <a:ext cx="36732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eaLnBrk="1" latinLnBrk="0" hangingPunct="1"/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DD94E4CF-477B-0A4F-B8C0-D863BAF8F6FB}"/>
              </a:ext>
            </a:extLst>
          </p:cNvPr>
          <p:cNvSpPr/>
          <p:nvPr/>
        </p:nvSpPr>
        <p:spPr>
          <a:xfrm>
            <a:off x="2428653" y="1642313"/>
            <a:ext cx="36732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eaLnBrk="1" latinLnBrk="0" hangingPunct="1"/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2F2646A8-B0AF-874C-BED6-0EECFB633C70}"/>
              </a:ext>
            </a:extLst>
          </p:cNvPr>
          <p:cNvSpPr/>
          <p:nvPr/>
        </p:nvSpPr>
        <p:spPr>
          <a:xfrm>
            <a:off x="2795981" y="1642313"/>
            <a:ext cx="36732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eaLnBrk="1" latinLnBrk="0" hangingPunct="1"/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3B20B27B-A3D7-954F-893C-AB92ED658BB8}"/>
              </a:ext>
            </a:extLst>
          </p:cNvPr>
          <p:cNvSpPr/>
          <p:nvPr/>
        </p:nvSpPr>
        <p:spPr>
          <a:xfrm>
            <a:off x="4632337" y="1642313"/>
            <a:ext cx="36732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eaLnBrk="1" latinLnBrk="0" hangingPunct="1"/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32DD3075-8432-6A4A-B3DA-BC8FF0D2CBF3}"/>
              </a:ext>
            </a:extLst>
          </p:cNvPr>
          <p:cNvSpPr/>
          <p:nvPr/>
        </p:nvSpPr>
        <p:spPr>
          <a:xfrm>
            <a:off x="4999665" y="1642313"/>
            <a:ext cx="36732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eaLnBrk="1" latinLnBrk="0" hangingPunct="1"/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22EC2F4A-88DD-7D4B-9BD2-E7F9B9C9E154}"/>
              </a:ext>
            </a:extLst>
          </p:cNvPr>
          <p:cNvSpPr/>
          <p:nvPr/>
        </p:nvSpPr>
        <p:spPr>
          <a:xfrm>
            <a:off x="3897823" y="1642313"/>
            <a:ext cx="36732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eaLnBrk="1" latinLnBrk="0" hangingPunct="1"/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27560DEB-422B-3F44-B6FA-F21376466F0E}"/>
              </a:ext>
            </a:extLst>
          </p:cNvPr>
          <p:cNvSpPr/>
          <p:nvPr/>
        </p:nvSpPr>
        <p:spPr>
          <a:xfrm>
            <a:off x="4265151" y="1642313"/>
            <a:ext cx="36732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eaLnBrk="1" latinLnBrk="0" hangingPunct="1"/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AEAB6354-5E44-9649-9B4D-C5797EBD3509}"/>
              </a:ext>
            </a:extLst>
          </p:cNvPr>
          <p:cNvSpPr/>
          <p:nvPr/>
        </p:nvSpPr>
        <p:spPr>
          <a:xfrm>
            <a:off x="6090990" y="1642313"/>
            <a:ext cx="36732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eaLnBrk="1" latinLnBrk="0" hangingPunct="1"/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B07B03DE-FE87-F446-866C-77BFEC17A745}"/>
              </a:ext>
            </a:extLst>
          </p:cNvPr>
          <p:cNvSpPr/>
          <p:nvPr/>
        </p:nvSpPr>
        <p:spPr>
          <a:xfrm>
            <a:off x="6458318" y="1642313"/>
            <a:ext cx="36732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eaLnBrk="1" latinLnBrk="0" hangingPunct="1"/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ECB8BBD3-EAC0-3D40-8942-E6D53B7A2280}"/>
              </a:ext>
            </a:extLst>
          </p:cNvPr>
          <p:cNvSpPr/>
          <p:nvPr/>
        </p:nvSpPr>
        <p:spPr>
          <a:xfrm>
            <a:off x="5356476" y="1642313"/>
            <a:ext cx="36732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eaLnBrk="1" latinLnBrk="0" hangingPunct="1"/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3A66E8FE-22C6-7447-B794-8A1E9253BFDD}"/>
              </a:ext>
            </a:extLst>
          </p:cNvPr>
          <p:cNvSpPr/>
          <p:nvPr/>
        </p:nvSpPr>
        <p:spPr>
          <a:xfrm>
            <a:off x="5723804" y="1642313"/>
            <a:ext cx="36732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eaLnBrk="1" latinLnBrk="0" hangingPunct="1"/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C32EC6DC-B541-9647-AC5F-197D652866A6}"/>
              </a:ext>
            </a:extLst>
          </p:cNvPr>
          <p:cNvSpPr/>
          <p:nvPr/>
        </p:nvSpPr>
        <p:spPr>
          <a:xfrm>
            <a:off x="1704514" y="3093041"/>
            <a:ext cx="36732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eaLnBrk="1" latinLnBrk="0" hangingPunct="1"/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64591FDD-7B43-2B41-AEDE-5F53F01668DF}"/>
              </a:ext>
            </a:extLst>
          </p:cNvPr>
          <p:cNvSpPr/>
          <p:nvPr/>
        </p:nvSpPr>
        <p:spPr>
          <a:xfrm>
            <a:off x="2071842" y="3093041"/>
            <a:ext cx="36732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eaLnBrk="1" latinLnBrk="0" hangingPunct="1"/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D93A34DA-332C-C84E-89C1-9139E08351BB}"/>
              </a:ext>
            </a:extLst>
          </p:cNvPr>
          <p:cNvSpPr/>
          <p:nvPr/>
        </p:nvSpPr>
        <p:spPr>
          <a:xfrm>
            <a:off x="970000" y="3093041"/>
            <a:ext cx="36732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eaLnBrk="1" latinLnBrk="0" hangingPunct="1"/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778F2318-2BEB-B24D-B958-062B25290871}"/>
              </a:ext>
            </a:extLst>
          </p:cNvPr>
          <p:cNvSpPr/>
          <p:nvPr/>
        </p:nvSpPr>
        <p:spPr>
          <a:xfrm>
            <a:off x="3163167" y="3093041"/>
            <a:ext cx="36732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eaLnBrk="1" latinLnBrk="0" hangingPunct="1"/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45D2133A-F32B-D04C-8222-AE4D853A3D8B}"/>
              </a:ext>
            </a:extLst>
          </p:cNvPr>
          <p:cNvSpPr/>
          <p:nvPr/>
        </p:nvSpPr>
        <p:spPr>
          <a:xfrm>
            <a:off x="3530495" y="3093041"/>
            <a:ext cx="36732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eaLnBrk="1" latinLnBrk="0" hangingPunct="1"/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EE0908F3-26AF-AD43-91D3-0BFD0E7696D7}"/>
              </a:ext>
            </a:extLst>
          </p:cNvPr>
          <p:cNvSpPr/>
          <p:nvPr/>
        </p:nvSpPr>
        <p:spPr>
          <a:xfrm>
            <a:off x="2428653" y="3093041"/>
            <a:ext cx="36732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eaLnBrk="1" latinLnBrk="0" hangingPunct="1"/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B36ABBAB-B844-0843-BC93-4D00D473C3CC}"/>
              </a:ext>
            </a:extLst>
          </p:cNvPr>
          <p:cNvSpPr/>
          <p:nvPr/>
        </p:nvSpPr>
        <p:spPr>
          <a:xfrm>
            <a:off x="2795981" y="3093041"/>
            <a:ext cx="36732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eaLnBrk="1" latinLnBrk="0" hangingPunct="1"/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45CF78B6-6636-E54F-8E44-6C4FE32AB3F6}"/>
              </a:ext>
            </a:extLst>
          </p:cNvPr>
          <p:cNvSpPr/>
          <p:nvPr/>
        </p:nvSpPr>
        <p:spPr>
          <a:xfrm>
            <a:off x="4632337" y="3093041"/>
            <a:ext cx="36732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eaLnBrk="1" latinLnBrk="0" hangingPunct="1"/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8C941CDC-B0FF-9243-A41F-08746D17E745}"/>
              </a:ext>
            </a:extLst>
          </p:cNvPr>
          <p:cNvSpPr/>
          <p:nvPr/>
        </p:nvSpPr>
        <p:spPr>
          <a:xfrm>
            <a:off x="4999665" y="3093041"/>
            <a:ext cx="36732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eaLnBrk="1" latinLnBrk="0" hangingPunct="1"/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9B584439-12FA-0D49-B0F3-607CB26AB15B}"/>
              </a:ext>
            </a:extLst>
          </p:cNvPr>
          <p:cNvSpPr/>
          <p:nvPr/>
        </p:nvSpPr>
        <p:spPr>
          <a:xfrm>
            <a:off x="3897823" y="3093041"/>
            <a:ext cx="36732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eaLnBrk="1" latinLnBrk="0" hangingPunct="1"/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88423CA4-7394-934F-B8FB-37C298F842FC}"/>
              </a:ext>
            </a:extLst>
          </p:cNvPr>
          <p:cNvSpPr/>
          <p:nvPr/>
        </p:nvSpPr>
        <p:spPr>
          <a:xfrm>
            <a:off x="4265151" y="3093041"/>
            <a:ext cx="36732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eaLnBrk="1" latinLnBrk="0" hangingPunct="1"/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E876A34B-CE18-1940-BCE9-0DBF865DF5A6}"/>
              </a:ext>
            </a:extLst>
          </p:cNvPr>
          <p:cNvSpPr/>
          <p:nvPr/>
        </p:nvSpPr>
        <p:spPr>
          <a:xfrm>
            <a:off x="6090990" y="3093041"/>
            <a:ext cx="36732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eaLnBrk="1" latinLnBrk="0" hangingPunct="1"/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5379B851-F9E0-EB40-B49F-5D4A22935881}"/>
              </a:ext>
            </a:extLst>
          </p:cNvPr>
          <p:cNvSpPr/>
          <p:nvPr/>
        </p:nvSpPr>
        <p:spPr>
          <a:xfrm>
            <a:off x="6458318" y="3093041"/>
            <a:ext cx="36732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eaLnBrk="1" latinLnBrk="0" hangingPunct="1"/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F2A4E96C-AC4D-BD41-BF9F-0BFECEDB4868}"/>
              </a:ext>
            </a:extLst>
          </p:cNvPr>
          <p:cNvSpPr/>
          <p:nvPr/>
        </p:nvSpPr>
        <p:spPr>
          <a:xfrm>
            <a:off x="5356476" y="3093041"/>
            <a:ext cx="36732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eaLnBrk="1" latinLnBrk="0" hangingPunct="1"/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FEC377B2-BA20-7945-A2FE-BFE53A6D838B}"/>
              </a:ext>
            </a:extLst>
          </p:cNvPr>
          <p:cNvSpPr/>
          <p:nvPr/>
        </p:nvSpPr>
        <p:spPr>
          <a:xfrm>
            <a:off x="5723804" y="3093041"/>
            <a:ext cx="36732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eaLnBrk="1" latinLnBrk="0" hangingPunct="1"/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48BBBEB9-2AB2-7248-873E-DE17A63370D7}"/>
              </a:ext>
            </a:extLst>
          </p:cNvPr>
          <p:cNvSpPr/>
          <p:nvPr/>
        </p:nvSpPr>
        <p:spPr>
          <a:xfrm>
            <a:off x="519917" y="2321299"/>
            <a:ext cx="36732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eaLnBrk="1" latinLnBrk="0" hangingPunct="1"/>
            <a:r>
              <a:rPr lang="en-US" sz="28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D935E6BC-531D-334E-85E5-F1752216773C}"/>
              </a:ext>
            </a:extLst>
          </p:cNvPr>
          <p:cNvSpPr/>
          <p:nvPr/>
        </p:nvSpPr>
        <p:spPr>
          <a:xfrm>
            <a:off x="1337328" y="2546542"/>
            <a:ext cx="36732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algn="ctr" defTabSz="914400" eaLnBrk="1" latinLnBrk="0" hangingPunct="1"/>
            <a:r>
              <a:rPr lang="en-US" sz="1200" b="1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...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37A32C11-5DA6-6A41-B24B-286AD3466F3C}"/>
              </a:ext>
            </a:extLst>
          </p:cNvPr>
          <p:cNvSpPr/>
          <p:nvPr/>
        </p:nvSpPr>
        <p:spPr>
          <a:xfrm>
            <a:off x="1337328" y="3093041"/>
            <a:ext cx="36732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algn="ctr" defTabSz="914400" eaLnBrk="1" latinLnBrk="0" hangingPunct="1"/>
            <a:r>
              <a:rPr lang="en-US" sz="1200" b="1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...</a:t>
            </a:r>
          </a:p>
        </p:txBody>
      </p:sp>
      <p:sp>
        <p:nvSpPr>
          <p:cNvPr id="115" name="Content Placeholder 2">
            <a:extLst>
              <a:ext uri="{FF2B5EF4-FFF2-40B4-BE49-F238E27FC236}">
                <a16:creationId xmlns:a16="http://schemas.microsoft.com/office/drawing/2014/main" id="{52C0D5AC-CA3B-FE44-B7A6-26DEF47E5D80}"/>
              </a:ext>
            </a:extLst>
          </p:cNvPr>
          <p:cNvSpPr txBox="1">
            <a:spLocks/>
          </p:cNvSpPr>
          <p:nvPr/>
        </p:nvSpPr>
        <p:spPr>
          <a:xfrm>
            <a:off x="788559" y="3942859"/>
            <a:ext cx="3937988" cy="21332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u="sng" dirty="0"/>
              <a:t>Hardware implementation</a:t>
            </a:r>
          </a:p>
          <a:p>
            <a:pPr marL="0" indent="0">
              <a:buNone/>
            </a:pPr>
            <a:r>
              <a:rPr lang="en-US" sz="1800" dirty="0"/>
              <a:t>We’ll build an </a:t>
            </a:r>
            <a:r>
              <a:rPr lang="en-US" sz="1800" i="1" dirty="0"/>
              <a:t>Adder</a:t>
            </a:r>
            <a:r>
              <a:rPr lang="en-US" sz="1800" dirty="0"/>
              <a:t> chip that implements this addition algorithm,</a:t>
            </a:r>
          </a:p>
          <a:p>
            <a:pPr marL="0" indent="0">
              <a:buNone/>
            </a:pPr>
            <a:r>
              <a:rPr lang="en-US" sz="1800" dirty="0"/>
              <a:t>Using the chips built in project 1.</a:t>
            </a:r>
          </a:p>
          <a:p>
            <a:pPr marL="0" indent="0">
              <a:buNone/>
            </a:pPr>
            <a:r>
              <a:rPr lang="en-US" sz="1800" dirty="0"/>
              <a:t>How? Later.</a:t>
            </a:r>
          </a:p>
        </p:txBody>
      </p:sp>
      <p:sp>
        <p:nvSpPr>
          <p:cNvPr id="79" name="Content Placeholder 2">
            <a:extLst>
              <a:ext uri="{FF2B5EF4-FFF2-40B4-BE49-F238E27FC236}">
                <a16:creationId xmlns:a16="http://schemas.microsoft.com/office/drawing/2014/main" id="{E1F1F26F-FDB8-1F43-BC44-221C4E5DD58C}"/>
              </a:ext>
            </a:extLst>
          </p:cNvPr>
          <p:cNvSpPr txBox="1">
            <a:spLocks/>
          </p:cNvSpPr>
          <p:nvPr/>
        </p:nvSpPr>
        <p:spPr>
          <a:xfrm>
            <a:off x="789644" y="1116197"/>
            <a:ext cx="7630887" cy="8613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dirty="0"/>
              <a:t>Word size </a:t>
            </a:r>
            <a:r>
              <a:rPr lang="en-US" sz="1800" i="1" dirty="0"/>
              <a:t>n</a:t>
            </a:r>
            <a:r>
              <a:rPr lang="en-US" sz="1800" dirty="0"/>
              <a:t> = 16,  32,  64, … </a:t>
            </a:r>
          </a:p>
        </p:txBody>
      </p:sp>
      <p:sp>
        <p:nvSpPr>
          <p:cNvPr id="95" name="Rounded Rectangular Callout 94">
            <a:extLst>
              <a:ext uri="{FF2B5EF4-FFF2-40B4-BE49-F238E27FC236}">
                <a16:creationId xmlns:a16="http://schemas.microsoft.com/office/drawing/2014/main" id="{8BB92E39-E062-A840-9547-27F0C8C18225}"/>
              </a:ext>
            </a:extLst>
          </p:cNvPr>
          <p:cNvSpPr/>
          <p:nvPr/>
        </p:nvSpPr>
        <p:spPr>
          <a:xfrm>
            <a:off x="7532686" y="1961690"/>
            <a:ext cx="1253890" cy="1416747"/>
          </a:xfrm>
          <a:prstGeom prst="wedgeRoundRectCallout">
            <a:avLst>
              <a:gd name="adj1" fmla="val -89798"/>
              <a:gd name="adj2" fmla="val 288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46800" rtlCol="0" anchor="ctr" anchorCtr="0"/>
          <a:lstStyle/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Same addition algorithm for any </a:t>
            </a:r>
            <a:r>
              <a:rPr lang="en-US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001D2226-F23B-1842-B43A-AD77B7B2010A}"/>
              </a:ext>
            </a:extLst>
          </p:cNvPr>
          <p:cNvSpPr/>
          <p:nvPr/>
        </p:nvSpPr>
        <p:spPr>
          <a:xfrm>
            <a:off x="5183329" y="3870234"/>
            <a:ext cx="3725144" cy="20928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en-US" sz="2000" u="sng" dirty="0">
                <a:latin typeface="Times New Roman"/>
                <a:cs typeface="Times New Roman"/>
              </a:rPr>
              <a:t>Teaching Note</a:t>
            </a:r>
            <a:endParaRPr lang="en-US" sz="2000" dirty="0">
              <a:latin typeface="Times New Roman"/>
              <a:cs typeface="Times New Roman"/>
            </a:endParaRPr>
          </a:p>
          <a:p>
            <a:pPr>
              <a:spcBef>
                <a:spcPts val="1200"/>
              </a:spcBef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Nand to Tetris we always separate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abstraction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from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</a:t>
            </a:r>
          </a:p>
          <a:p>
            <a:pPr>
              <a:spcBef>
                <a:spcPts val="1200"/>
              </a:spcBef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First we present the abstraction, leaving the implementation to a later stage in the lecture.</a:t>
            </a:r>
          </a:p>
        </p:txBody>
      </p:sp>
    </p:spTree>
    <p:extLst>
      <p:ext uri="{BB962C8B-B14F-4D97-AF65-F5344CB8AC3E}">
        <p14:creationId xmlns:p14="http://schemas.microsoft.com/office/powerpoint/2010/main" val="3141037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" grpId="0"/>
      <p:bldP spid="108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3E1542F-F7E8-A445-8127-5C870910DED5}"/>
              </a:ext>
            </a:extLst>
          </p:cNvPr>
          <p:cNvSpPr txBox="1"/>
          <p:nvPr/>
        </p:nvSpPr>
        <p:spPr>
          <a:xfrm>
            <a:off x="4988710" y="1220003"/>
            <a:ext cx="507712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spcBef>
                <a:spcPts val="2400"/>
              </a:spcBef>
            </a:pPr>
            <a:r>
              <a:rPr lang="en-US" sz="2000" u="sng" dirty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Practice</a:t>
            </a:r>
          </a:p>
          <a:p>
            <a:pPr marL="677863" lvl="1" indent="-220663">
              <a:spcBef>
                <a:spcPts val="2400"/>
              </a:spcBef>
              <a:buFont typeface="Arial"/>
              <a:buChar char="•"/>
            </a:pP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Arithmetic Logic Unit (ALU)</a:t>
            </a:r>
          </a:p>
          <a:p>
            <a:pPr marL="677863" lvl="1" indent="-220663">
              <a:spcBef>
                <a:spcPts val="2400"/>
              </a:spcBef>
              <a:buFont typeface="Arial"/>
              <a:buChar char="•"/>
            </a:pP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Project 2: Chips</a:t>
            </a:r>
          </a:p>
          <a:p>
            <a:pPr marL="677863" lvl="1" indent="-220663">
              <a:spcBef>
                <a:spcPts val="2400"/>
              </a:spcBef>
              <a:buFont typeface="Arial"/>
              <a:buChar char="•"/>
            </a:pP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Project 2: Guidelines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1413523" y="1217249"/>
            <a:ext cx="426812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spcBef>
                <a:spcPts val="2400"/>
              </a:spcBef>
            </a:pPr>
            <a:r>
              <a:rPr lang="en-US" sz="2000" u="sng" dirty="0">
                <a:latin typeface="Times New Roman"/>
                <a:cs typeface="Times New Roman"/>
              </a:rPr>
              <a:t>Theory</a:t>
            </a:r>
          </a:p>
          <a:p>
            <a:pPr marL="677863" lvl="1" indent="-220663">
              <a:spcBef>
                <a:spcPts val="2400"/>
              </a:spcBef>
              <a:buFont typeface="Arial"/>
              <a:buChar char="•"/>
            </a:pPr>
            <a:r>
              <a:rPr lang="en-US" sz="2000" dirty="0">
                <a:latin typeface="Times New Roman"/>
                <a:cs typeface="Times New Roman"/>
              </a:rPr>
              <a:t>Representing numbers</a:t>
            </a:r>
          </a:p>
          <a:p>
            <a:pPr marL="677863" lvl="1" indent="-220663">
              <a:spcBef>
                <a:spcPts val="2400"/>
              </a:spcBef>
              <a:buFont typeface="Arial"/>
              <a:buChar char="•"/>
            </a:pPr>
            <a:r>
              <a:rPr lang="en-US" sz="2000" dirty="0">
                <a:latin typeface="Times New Roman"/>
                <a:cs typeface="Times New Roman"/>
              </a:rPr>
              <a:t>Binary numbers</a:t>
            </a:r>
          </a:p>
          <a:p>
            <a:pPr marL="677863" lvl="1" indent="-220663">
              <a:spcBef>
                <a:spcPts val="2400"/>
              </a:spcBef>
              <a:buFont typeface="Arial"/>
              <a:buChar char="•"/>
            </a:pPr>
            <a:r>
              <a:rPr lang="en-US" sz="2000" dirty="0">
                <a:latin typeface="Times New Roman"/>
                <a:cs typeface="Times New Roman"/>
              </a:rPr>
              <a:t>Boolean arithmetic </a:t>
            </a:r>
            <a:r>
              <a:rPr lang="en-US" sz="1600" dirty="0">
                <a:latin typeface="Times New Roman"/>
                <a:cs typeface="Times New Roman"/>
              </a:rPr>
              <a:t>(addition)</a:t>
            </a:r>
            <a:endParaRPr lang="en-US" sz="2000" dirty="0">
              <a:latin typeface="Times New Roman"/>
              <a:cs typeface="Times New Roman"/>
            </a:endParaRPr>
          </a:p>
          <a:p>
            <a:pPr marL="677863" lvl="1" indent="-220663">
              <a:spcBef>
                <a:spcPts val="2400"/>
              </a:spcBef>
              <a:buFont typeface="Arial"/>
              <a:buChar char="•"/>
            </a:pPr>
            <a:r>
              <a:rPr lang="en-US" sz="2000" dirty="0">
                <a:latin typeface="Times New Roman"/>
                <a:cs typeface="Times New Roman"/>
              </a:rPr>
              <a:t>Signed numbers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Chapter 2: Boolean Arithmetic</a:t>
            </a:r>
            <a:endParaRPr lang="en-US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840842E-04D3-C74E-B32B-1B072060AF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477" r="20213"/>
          <a:stretch/>
        </p:blipFill>
        <p:spPr>
          <a:xfrm>
            <a:off x="1750564" y="1875269"/>
            <a:ext cx="354340" cy="3529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D730E5F-D865-2F4E-8BFC-9694C5E4F7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477" r="20213"/>
          <a:stretch/>
        </p:blipFill>
        <p:spPr>
          <a:xfrm>
            <a:off x="1750564" y="2471920"/>
            <a:ext cx="354340" cy="3529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23638F1-B0BF-0E4E-9E6B-B55AABFE86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477" r="20213"/>
          <a:stretch/>
        </p:blipFill>
        <p:spPr>
          <a:xfrm>
            <a:off x="1750564" y="3070241"/>
            <a:ext cx="354340" cy="352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4682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3E1542F-F7E8-A445-8127-5C870910DED5}"/>
              </a:ext>
            </a:extLst>
          </p:cNvPr>
          <p:cNvSpPr txBox="1"/>
          <p:nvPr/>
        </p:nvSpPr>
        <p:spPr>
          <a:xfrm>
            <a:off x="4988710" y="1220003"/>
            <a:ext cx="507712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spcBef>
                <a:spcPts val="2400"/>
              </a:spcBef>
            </a:pPr>
            <a:r>
              <a:rPr lang="en-US" sz="2000" u="sng" dirty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Practice</a:t>
            </a:r>
          </a:p>
          <a:p>
            <a:pPr marL="677863" lvl="1" indent="-220663">
              <a:spcBef>
                <a:spcPts val="2400"/>
              </a:spcBef>
              <a:buFont typeface="Arial"/>
              <a:buChar char="•"/>
            </a:pP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Arithmetic Logic Unit (ALU)</a:t>
            </a:r>
          </a:p>
          <a:p>
            <a:pPr marL="677863" lvl="1" indent="-220663">
              <a:spcBef>
                <a:spcPts val="2400"/>
              </a:spcBef>
              <a:buFont typeface="Arial"/>
              <a:buChar char="•"/>
            </a:pP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Project 2: Chips</a:t>
            </a:r>
          </a:p>
          <a:p>
            <a:pPr marL="677863" lvl="1" indent="-220663">
              <a:spcBef>
                <a:spcPts val="2400"/>
              </a:spcBef>
              <a:buFont typeface="Arial"/>
              <a:buChar char="•"/>
            </a:pP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Project 2: Guidelines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1413523" y="1217249"/>
            <a:ext cx="426812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spcBef>
                <a:spcPts val="2400"/>
              </a:spcBef>
            </a:pPr>
            <a:r>
              <a:rPr lang="en-US" sz="2000" u="sng" dirty="0">
                <a:latin typeface="Times New Roman"/>
                <a:cs typeface="Times New Roman"/>
              </a:rPr>
              <a:t>Theory</a:t>
            </a:r>
          </a:p>
          <a:p>
            <a:pPr marL="677863" lvl="1" indent="-220663">
              <a:spcBef>
                <a:spcPts val="2400"/>
              </a:spcBef>
              <a:buFont typeface="Arial"/>
              <a:buChar char="•"/>
            </a:pPr>
            <a:r>
              <a:rPr lang="en-US" sz="2000" dirty="0">
                <a:latin typeface="Times New Roman"/>
                <a:cs typeface="Times New Roman"/>
              </a:rPr>
              <a:t>Representing numbers</a:t>
            </a:r>
          </a:p>
          <a:p>
            <a:pPr marL="677863" lvl="1" indent="-220663">
              <a:spcBef>
                <a:spcPts val="2400"/>
              </a:spcBef>
              <a:buFont typeface="Arial"/>
              <a:buChar char="•"/>
            </a:pPr>
            <a:r>
              <a:rPr lang="en-US" sz="2000" dirty="0">
                <a:latin typeface="Times New Roman"/>
                <a:cs typeface="Times New Roman"/>
              </a:rPr>
              <a:t>Binary numbers</a:t>
            </a:r>
          </a:p>
          <a:p>
            <a:pPr marL="677863" lvl="1" indent="-220663">
              <a:spcBef>
                <a:spcPts val="2400"/>
              </a:spcBef>
              <a:buFont typeface="Arial"/>
              <a:buChar char="•"/>
            </a:pPr>
            <a:r>
              <a:rPr lang="en-US" sz="2000" dirty="0">
                <a:latin typeface="Times New Roman"/>
                <a:cs typeface="Times New Roman"/>
              </a:rPr>
              <a:t>Boolean arithmetic </a:t>
            </a:r>
            <a:r>
              <a:rPr lang="en-US" sz="1600" dirty="0">
                <a:latin typeface="Times New Roman"/>
                <a:cs typeface="Times New Roman"/>
              </a:rPr>
              <a:t>(addition)</a:t>
            </a:r>
            <a:endParaRPr lang="en-US" sz="2000" dirty="0">
              <a:latin typeface="Times New Roman"/>
              <a:cs typeface="Times New Roman"/>
            </a:endParaRPr>
          </a:p>
          <a:p>
            <a:pPr marL="677863" lvl="1" indent="-220663">
              <a:spcBef>
                <a:spcPts val="2400"/>
              </a:spcBef>
              <a:buFont typeface="Arial"/>
              <a:buChar char="•"/>
            </a:pPr>
            <a:r>
              <a:rPr lang="en-US" sz="2000" dirty="0">
                <a:latin typeface="Times New Roman"/>
                <a:cs typeface="Times New Roman"/>
              </a:rPr>
              <a:t>Signed numbers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Chapter 2: Boolean Arithmetic</a:t>
            </a:r>
            <a:endParaRPr lang="en-US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840842E-04D3-C74E-B32B-1B072060AF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477" r="20213"/>
          <a:stretch/>
        </p:blipFill>
        <p:spPr>
          <a:xfrm>
            <a:off x="1750564" y="1875269"/>
            <a:ext cx="354340" cy="3529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D730E5F-D865-2F4E-8BFC-9694C5E4F7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477" r="20213"/>
          <a:stretch/>
        </p:blipFill>
        <p:spPr>
          <a:xfrm>
            <a:off x="1750564" y="2471920"/>
            <a:ext cx="354340" cy="3529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23638F1-B0BF-0E4E-9E6B-B55AABFE86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477" r="20213"/>
          <a:stretch/>
        </p:blipFill>
        <p:spPr>
          <a:xfrm>
            <a:off x="1750564" y="3070241"/>
            <a:ext cx="354340" cy="352979"/>
          </a:xfrm>
          <a:prstGeom prst="rect">
            <a:avLst/>
          </a:prstGeom>
        </p:spPr>
      </p:pic>
      <p:sp>
        <p:nvSpPr>
          <p:cNvPr id="3" name="Right Arrow 2"/>
          <p:cNvSpPr/>
          <p:nvPr/>
        </p:nvSpPr>
        <p:spPr>
          <a:xfrm>
            <a:off x="1567596" y="3679033"/>
            <a:ext cx="537308" cy="400538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CB1B966-7D21-814A-986A-C58F9776F9BC}"/>
              </a:ext>
            </a:extLst>
          </p:cNvPr>
          <p:cNvSpPr/>
          <p:nvPr/>
        </p:nvSpPr>
        <p:spPr>
          <a:xfrm>
            <a:off x="2104904" y="4070543"/>
            <a:ext cx="28650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–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y, x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y, –x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endParaRPr lang="en-IL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342500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Signed integers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1F28D3E8-1B79-2E42-B4F4-471A8A5605F6}"/>
              </a:ext>
            </a:extLst>
          </p:cNvPr>
          <p:cNvSpPr/>
          <p:nvPr/>
        </p:nvSpPr>
        <p:spPr>
          <a:xfrm>
            <a:off x="838200" y="1099224"/>
            <a:ext cx="7799284" cy="42165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en-US" sz="2000" u="sng" dirty="0">
                <a:latin typeface="Times New Roman"/>
                <a:cs typeface="Times New Roman"/>
              </a:rPr>
              <a:t>Teaching Note</a:t>
            </a:r>
            <a:endParaRPr lang="en-US" sz="2000" dirty="0">
              <a:latin typeface="Times New Roman"/>
              <a:cs typeface="Times New Roman"/>
            </a:endParaRPr>
          </a:p>
          <a:p>
            <a:pPr>
              <a:spcBef>
                <a:spcPts val="1200"/>
              </a:spcBef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Designers of low-level hardware / software systems use numerous ingenious hacks for optimizing arithmetic operations, memory manipulations, graphics, signal processing, and other mission critical computer operations.</a:t>
            </a:r>
          </a:p>
          <a:p>
            <a:pPr>
              <a:spcBef>
                <a:spcPts val="1200"/>
              </a:spcBef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Two’s Complement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method is a simple and powerful example of this art.</a:t>
            </a:r>
          </a:p>
          <a:p>
            <a:pPr>
              <a:spcBef>
                <a:spcPts val="1200"/>
              </a:spcBef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Instead of building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different chips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handling, say, addition and subtraction, we choose to represent signed numbers cleverly. The representation allows us to use the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same Adder chips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doing addition, subtraction, and mixed sign arithmetic.</a:t>
            </a:r>
          </a:p>
          <a:p>
            <a:pPr>
              <a:spcBef>
                <a:spcPts val="1200"/>
              </a:spcBef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result – often taken for granted – is one of the most dramatic optimizations in computer processing.</a:t>
            </a:r>
          </a:p>
          <a:p>
            <a:pPr>
              <a:spcBef>
                <a:spcPts val="1200"/>
              </a:spcBef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triumph of human reasoning over physical work is therefore worth teaching and celebrating.</a:t>
            </a:r>
          </a:p>
        </p:txBody>
      </p:sp>
    </p:spTree>
    <p:extLst>
      <p:ext uri="{BB962C8B-B14F-4D97-AF65-F5344CB8AC3E}">
        <p14:creationId xmlns:p14="http://schemas.microsoft.com/office/powerpoint/2010/main" val="18560998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98DC0-A164-B34E-A3AF-782CFAEB83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Signed integers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C9C871-699B-4B42-9829-0E61DF1C40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9097" y="3903540"/>
            <a:ext cx="7477803" cy="190782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u="sng" dirty="0"/>
              <a:t>Therefore</a:t>
            </a:r>
            <a:r>
              <a:rPr lang="en-US" sz="2000" dirty="0"/>
              <a:t> …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800" dirty="0"/>
              <a:t>Efficient algorithms for handling arithmetic operations on signed integers hold the key to building efficient computers.</a:t>
            </a:r>
            <a:endParaRPr lang="en-US" sz="1800" i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8B68EF-D482-4245-ADEF-06DB278A8739}"/>
              </a:ext>
            </a:extLst>
          </p:cNvPr>
          <p:cNvSpPr txBox="1"/>
          <p:nvPr/>
        </p:nvSpPr>
        <p:spPr>
          <a:xfrm>
            <a:off x="739097" y="1046639"/>
            <a:ext cx="3111317" cy="107721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80975" indent="-18097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Positive</a:t>
            </a:r>
          </a:p>
          <a:p>
            <a:pPr marL="180975" indent="-18097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</a:p>
          <a:p>
            <a:pPr marL="180975" indent="-18097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Negative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3D4285B-84F8-D947-87DF-0D367119C951}"/>
              </a:ext>
            </a:extLst>
          </p:cNvPr>
          <p:cNvSpPr txBox="1"/>
          <p:nvPr/>
        </p:nvSpPr>
        <p:spPr>
          <a:xfrm>
            <a:off x="739097" y="2368860"/>
            <a:ext cx="7668181" cy="127727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en-US" dirty="0">
                <a:latin typeface="Times New Roman"/>
                <a:cs typeface="Times New Roman"/>
              </a:rPr>
              <a:t>In most programming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languages, the 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short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long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data types use 16, 32, and 64 bits for representing signed integers</a:t>
            </a:r>
          </a:p>
          <a:p>
            <a:pPr>
              <a:spcBef>
                <a:spcPts val="600"/>
              </a:spcBef>
            </a:pPr>
            <a:r>
              <a:rPr lang="en-US" dirty="0">
                <a:latin typeface="Times New Roman"/>
                <a:cs typeface="Times New Roman"/>
              </a:rPr>
              <a:t>Arithmetic operations on signed integers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op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–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op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y, x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op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y, –x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op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where 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op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{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–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}) </a:t>
            </a:r>
            <a:r>
              <a:rPr lang="en-US" dirty="0">
                <a:latin typeface="Times New Roman"/>
                <a:cs typeface="Times New Roman"/>
              </a:rPr>
              <a:t>are by far what computers do most of the time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A0D2C8F-F3FD-4F4F-AFA1-3AD89B526071}"/>
              </a:ext>
            </a:extLst>
          </p:cNvPr>
          <p:cNvSpPr/>
          <p:nvPr/>
        </p:nvSpPr>
        <p:spPr>
          <a:xfrm>
            <a:off x="752854" y="5019259"/>
            <a:ext cx="7464046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en-US" sz="2000" u="sng" dirty="0">
                <a:latin typeface="Times New Roman"/>
                <a:cs typeface="Times New Roman"/>
              </a:rPr>
              <a:t>Teaching Note</a:t>
            </a:r>
            <a:r>
              <a:rPr lang="en-US" sz="2000" dirty="0">
                <a:latin typeface="Times New Roman"/>
                <a:cs typeface="Times New Roman"/>
              </a:rPr>
              <a:t>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 the algorithms presented in this course can be implemented efficiently in either hardware of software. </a:t>
            </a:r>
          </a:p>
        </p:txBody>
      </p:sp>
    </p:spTree>
    <p:extLst>
      <p:ext uri="{BB962C8B-B14F-4D97-AF65-F5344CB8AC3E}">
        <p14:creationId xmlns:p14="http://schemas.microsoft.com/office/powerpoint/2010/main" val="2287398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9" grpId="0"/>
      <p:bldP spid="6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Signed integers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A4CD87E-22B8-324E-AF3D-FF3A8F7527C5}"/>
              </a:ext>
            </a:extLst>
          </p:cNvPr>
          <p:cNvGrpSpPr/>
          <p:nvPr/>
        </p:nvGrpSpPr>
        <p:grpSpPr>
          <a:xfrm>
            <a:off x="846342" y="962338"/>
            <a:ext cx="1989900" cy="5647452"/>
            <a:chOff x="846342" y="962338"/>
            <a:chExt cx="1989900" cy="5647452"/>
          </a:xfrm>
        </p:grpSpPr>
        <p:sp>
          <p:nvSpPr>
            <p:cNvPr id="9" name="Content Placeholder 2">
              <a:extLst>
                <a:ext uri="{FF2B5EF4-FFF2-40B4-BE49-F238E27FC236}">
                  <a16:creationId xmlns:a16="http://schemas.microsoft.com/office/drawing/2014/main" id="{BADD8C14-53BF-6848-87AF-45CF30002438}"/>
                </a:ext>
              </a:extLst>
            </p:cNvPr>
            <p:cNvSpPr txBox="1">
              <a:spLocks/>
            </p:cNvSpPr>
            <p:nvPr/>
          </p:nvSpPr>
          <p:spPr>
            <a:xfrm>
              <a:off x="846342" y="1331689"/>
              <a:ext cx="1783970" cy="5278101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1pPr>
              <a:lvl2pPr marL="717550" indent="-26035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SzPct val="50000"/>
                <a:buFont typeface="Wingdings" charset="2"/>
                <a:buChar char="q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Bef>
                  <a:spcPts val="600"/>
                </a:spcBef>
                <a:buFont typeface="Arial" panose="020B0604020202020204" pitchFamily="34" charset="0"/>
                <a:buNone/>
              </a:pPr>
              <a:r>
                <a:rPr lang="en-US" sz="1600" dirty="0">
                  <a:latin typeface="Consolas"/>
                  <a:cs typeface="Consolas"/>
                </a:rPr>
                <a:t>0000   0  </a:t>
              </a:r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 </a:t>
              </a:r>
              <a:r>
                <a:rPr lang="en-US" sz="1600" dirty="0">
                  <a:solidFill>
                    <a:srgbClr val="253FAB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</a:p>
            <a:p>
              <a:pPr marL="0" indent="0">
                <a:spcBef>
                  <a:spcPts val="600"/>
                </a:spcBef>
                <a:buFont typeface="Arial" panose="020B0604020202020204" pitchFamily="34" charset="0"/>
                <a:buNone/>
              </a:pPr>
              <a:r>
                <a:rPr lang="en-US" sz="1600" dirty="0">
                  <a:latin typeface="Consolas"/>
                  <a:cs typeface="Consolas"/>
                </a:rPr>
                <a:t>0001   1  </a:t>
              </a:r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 </a:t>
              </a:r>
              <a:r>
                <a:rPr lang="en-US" sz="1600" dirty="0">
                  <a:solidFill>
                    <a:srgbClr val="253FAB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</a:p>
            <a:p>
              <a:pPr marL="0" indent="0">
                <a:spcBef>
                  <a:spcPts val="600"/>
                </a:spcBef>
                <a:buFont typeface="Arial" panose="020B0604020202020204" pitchFamily="34" charset="0"/>
                <a:buNone/>
              </a:pPr>
              <a:r>
                <a:rPr lang="en-US" sz="1600" dirty="0">
                  <a:latin typeface="Consolas"/>
                  <a:cs typeface="Consolas"/>
                </a:rPr>
                <a:t>0010   2  </a:t>
              </a:r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 </a:t>
              </a:r>
              <a:r>
                <a:rPr lang="en-US" sz="1600" dirty="0">
                  <a:solidFill>
                    <a:srgbClr val="253FAB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</a:p>
            <a:p>
              <a:pPr marL="0" indent="0">
                <a:spcBef>
                  <a:spcPts val="600"/>
                </a:spcBef>
                <a:buNone/>
              </a:pPr>
              <a:r>
                <a:rPr lang="en-US" sz="1600" dirty="0">
                  <a:latin typeface="Consolas"/>
                  <a:cs typeface="Consolas"/>
                </a:rPr>
                <a:t>0011   3  </a:t>
              </a:r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 </a:t>
              </a:r>
              <a:r>
                <a:rPr lang="en-US" sz="1600" dirty="0">
                  <a:solidFill>
                    <a:srgbClr val="253FAB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</a:p>
            <a:p>
              <a:pPr marL="0" indent="0">
                <a:spcBef>
                  <a:spcPts val="600"/>
                </a:spcBef>
                <a:buNone/>
              </a:pPr>
              <a:r>
                <a:rPr lang="en-US" sz="1600" dirty="0">
                  <a:latin typeface="Consolas"/>
                  <a:cs typeface="Consolas"/>
                </a:rPr>
                <a:t>0100   4  </a:t>
              </a:r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 </a:t>
              </a:r>
              <a:r>
                <a:rPr lang="en-US" sz="1600" dirty="0">
                  <a:solidFill>
                    <a:srgbClr val="253FAB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</a:p>
            <a:p>
              <a:pPr marL="0" indent="0">
                <a:spcBef>
                  <a:spcPts val="600"/>
                </a:spcBef>
                <a:buFont typeface="Arial" panose="020B0604020202020204" pitchFamily="34" charset="0"/>
                <a:buNone/>
              </a:pPr>
              <a:r>
                <a:rPr lang="en-US" sz="1600" dirty="0">
                  <a:latin typeface="Consolas"/>
                  <a:cs typeface="Consolas"/>
                </a:rPr>
                <a:t>0101   5  </a:t>
              </a:r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 </a:t>
              </a:r>
              <a:r>
                <a:rPr lang="en-US" sz="1600" dirty="0">
                  <a:solidFill>
                    <a:srgbClr val="253FAB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</a:p>
            <a:p>
              <a:pPr marL="0" indent="0">
                <a:spcBef>
                  <a:spcPts val="600"/>
                </a:spcBef>
                <a:buNone/>
              </a:pPr>
              <a:r>
                <a:rPr lang="en-US" sz="1600" dirty="0">
                  <a:latin typeface="Consolas"/>
                  <a:cs typeface="Consolas"/>
                </a:rPr>
                <a:t>0110   6  </a:t>
              </a:r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 </a:t>
              </a:r>
              <a:r>
                <a:rPr lang="en-US" sz="1600" dirty="0">
                  <a:solidFill>
                    <a:srgbClr val="253FAB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6</a:t>
              </a:r>
            </a:p>
            <a:p>
              <a:pPr marL="0" indent="0">
                <a:spcBef>
                  <a:spcPts val="600"/>
                </a:spcBef>
                <a:buFont typeface="Arial" panose="020B0604020202020204" pitchFamily="34" charset="0"/>
                <a:buNone/>
              </a:pPr>
              <a:r>
                <a:rPr lang="en-US" sz="1600" dirty="0">
                  <a:latin typeface="Consolas"/>
                  <a:cs typeface="Consolas"/>
                </a:rPr>
                <a:t>0111   7  </a:t>
              </a:r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 </a:t>
              </a:r>
              <a:r>
                <a:rPr lang="en-US" sz="1600" dirty="0">
                  <a:solidFill>
                    <a:srgbClr val="253FAB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7</a:t>
              </a:r>
            </a:p>
            <a:p>
              <a:pPr marL="0" indent="0">
                <a:spcBef>
                  <a:spcPts val="600"/>
                </a:spcBef>
                <a:buFont typeface="Arial" panose="020B0604020202020204" pitchFamily="34" charset="0"/>
                <a:buNone/>
              </a:pPr>
              <a:r>
                <a:rPr lang="en-US" sz="1600" dirty="0">
                  <a:latin typeface="Consolas"/>
                  <a:cs typeface="Consolas"/>
                </a:rPr>
                <a:t>1000   8  </a:t>
              </a:r>
              <a:r>
                <a:rPr lang="en-US" sz="1600" dirty="0">
                  <a:solidFill>
                    <a:srgbClr val="253FAB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  8</a:t>
              </a:r>
            </a:p>
            <a:p>
              <a:pPr marL="0" indent="0">
                <a:spcBef>
                  <a:spcPts val="600"/>
                </a:spcBef>
                <a:buFont typeface="Arial" panose="020B0604020202020204" pitchFamily="34" charset="0"/>
                <a:buNone/>
              </a:pPr>
              <a:r>
                <a:rPr lang="en-US" sz="1600" dirty="0">
                  <a:latin typeface="Consolas"/>
                  <a:cs typeface="Consolas"/>
                </a:rPr>
                <a:t>1001   9  </a:t>
              </a:r>
              <a:r>
                <a:rPr lang="en-US" sz="1600" dirty="0">
                  <a:solidFill>
                    <a:srgbClr val="253FAB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  9</a:t>
              </a:r>
            </a:p>
            <a:p>
              <a:pPr marL="0" indent="0">
                <a:spcBef>
                  <a:spcPts val="600"/>
                </a:spcBef>
                <a:buFont typeface="Arial" panose="020B0604020202020204" pitchFamily="34" charset="0"/>
                <a:buNone/>
              </a:pPr>
              <a:r>
                <a:rPr lang="en-US" sz="1600" dirty="0">
                  <a:latin typeface="Consolas"/>
                  <a:cs typeface="Consolas"/>
                </a:rPr>
                <a:t>1010  10  </a:t>
              </a:r>
              <a:r>
                <a:rPr lang="en-US" sz="1600" dirty="0">
                  <a:solidFill>
                    <a:srgbClr val="253FAB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10</a:t>
              </a:r>
            </a:p>
            <a:p>
              <a:pPr marL="0" indent="0">
                <a:spcBef>
                  <a:spcPts val="600"/>
                </a:spcBef>
                <a:buFont typeface="Arial" panose="020B0604020202020204" pitchFamily="34" charset="0"/>
                <a:buNone/>
              </a:pPr>
              <a:r>
                <a:rPr lang="en-US" sz="1600" dirty="0">
                  <a:latin typeface="Consolas"/>
                  <a:cs typeface="Consolas"/>
                </a:rPr>
                <a:t>1011  11  </a:t>
              </a:r>
              <a:r>
                <a:rPr lang="en-US" sz="1600" dirty="0">
                  <a:solidFill>
                    <a:srgbClr val="253FAB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11</a:t>
              </a:r>
            </a:p>
            <a:p>
              <a:pPr marL="0" indent="0">
                <a:spcBef>
                  <a:spcPts val="600"/>
                </a:spcBef>
                <a:buFont typeface="Arial" panose="020B0604020202020204" pitchFamily="34" charset="0"/>
                <a:buNone/>
              </a:pPr>
              <a:r>
                <a:rPr lang="en-US" sz="1600" dirty="0">
                  <a:latin typeface="Consolas"/>
                  <a:cs typeface="Consolas"/>
                </a:rPr>
                <a:t>1100  12  </a:t>
              </a:r>
              <a:r>
                <a:rPr lang="en-US" sz="1600" dirty="0">
                  <a:solidFill>
                    <a:srgbClr val="253FAB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12</a:t>
              </a:r>
            </a:p>
            <a:p>
              <a:pPr marL="0" indent="0">
                <a:spcBef>
                  <a:spcPts val="600"/>
                </a:spcBef>
                <a:buFont typeface="Arial" panose="020B0604020202020204" pitchFamily="34" charset="0"/>
                <a:buNone/>
              </a:pPr>
              <a:r>
                <a:rPr lang="en-US" sz="1600" dirty="0">
                  <a:latin typeface="Consolas"/>
                  <a:cs typeface="Consolas"/>
                </a:rPr>
                <a:t>1101  13  </a:t>
              </a:r>
              <a:r>
                <a:rPr lang="en-US" sz="1600" dirty="0">
                  <a:solidFill>
                    <a:srgbClr val="253FAB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13</a:t>
              </a:r>
            </a:p>
            <a:p>
              <a:pPr marL="0" indent="0">
                <a:spcBef>
                  <a:spcPts val="600"/>
                </a:spcBef>
                <a:buFont typeface="Arial" panose="020B0604020202020204" pitchFamily="34" charset="0"/>
                <a:buNone/>
              </a:pPr>
              <a:r>
                <a:rPr lang="en-US" sz="1600" dirty="0">
                  <a:latin typeface="Consolas"/>
                  <a:cs typeface="Consolas"/>
                </a:rPr>
                <a:t>1110  14  </a:t>
              </a:r>
              <a:r>
                <a:rPr lang="en-US" sz="1600" dirty="0">
                  <a:solidFill>
                    <a:srgbClr val="253FAB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14</a:t>
              </a:r>
            </a:p>
            <a:p>
              <a:pPr marL="0" indent="0">
                <a:spcBef>
                  <a:spcPts val="600"/>
                </a:spcBef>
                <a:buFont typeface="Arial" panose="020B0604020202020204" pitchFamily="34" charset="0"/>
                <a:buNone/>
              </a:pPr>
              <a:r>
                <a:rPr lang="en-US" sz="1600" dirty="0">
                  <a:latin typeface="Consolas"/>
                  <a:cs typeface="Consolas"/>
                </a:rPr>
                <a:t>1111  15  </a:t>
              </a:r>
              <a:r>
                <a:rPr lang="en-US" sz="1600" dirty="0">
                  <a:solidFill>
                    <a:srgbClr val="253FAB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15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9DD5E0A-2E7E-F945-9F95-2D7BE5646E42}"/>
                </a:ext>
              </a:extLst>
            </p:cNvPr>
            <p:cNvSpPr txBox="1"/>
            <p:nvPr/>
          </p:nvSpPr>
          <p:spPr>
            <a:xfrm>
              <a:off x="846342" y="962338"/>
              <a:ext cx="1166370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code(</a:t>
              </a:r>
              <a:r>
                <a:rPr lang="en-US" sz="16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)     </a:t>
              </a:r>
              <a:endParaRPr lang="en-US" sz="1600" dirty="0">
                <a:solidFill>
                  <a:srgbClr val="024BC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5C94CA2-FD29-1740-BDFE-C709D3D0B003}"/>
                </a:ext>
              </a:extLst>
            </p:cNvPr>
            <p:cNvSpPr txBox="1"/>
            <p:nvPr/>
          </p:nvSpPr>
          <p:spPr>
            <a:xfrm>
              <a:off x="1669872" y="962338"/>
              <a:ext cx="1166370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</a:t>
              </a:r>
              <a:endParaRPr lang="en-US" sz="1600" dirty="0">
                <a:solidFill>
                  <a:srgbClr val="024BC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3E8C2FD-4501-BF44-8075-F374C529AE99}"/>
                </a:ext>
              </a:extLst>
            </p:cNvPr>
            <p:cNvSpPr/>
            <p:nvPr/>
          </p:nvSpPr>
          <p:spPr>
            <a:xfrm>
              <a:off x="846342" y="1297399"/>
              <a:ext cx="1065085" cy="478336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</p:grpSp>
      <p:sp>
        <p:nvSpPr>
          <p:cNvPr id="13" name="Rounded Rectangular Callout 12">
            <a:extLst>
              <a:ext uri="{FF2B5EF4-FFF2-40B4-BE49-F238E27FC236}">
                <a16:creationId xmlns:a16="http://schemas.microsoft.com/office/drawing/2014/main" id="{DC1514AB-8073-F242-B1C3-5BF1C4E9BE83}"/>
              </a:ext>
            </a:extLst>
          </p:cNvPr>
          <p:cNvSpPr/>
          <p:nvPr/>
        </p:nvSpPr>
        <p:spPr>
          <a:xfrm>
            <a:off x="2919799" y="1135374"/>
            <a:ext cx="5951994" cy="1654961"/>
          </a:xfrm>
          <a:prstGeom prst="wedgeRoundRectCallout">
            <a:avLst>
              <a:gd name="adj1" fmla="val -72818"/>
              <a:gd name="adj2" fmla="val 2304"/>
              <a:gd name="adj3" fmla="val 16667"/>
            </a:avLst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46800" rtlCol="0" anchor="ctr" anchorCtr="0"/>
          <a:lstStyle/>
          <a:p>
            <a:pPr>
              <a:spcBef>
                <a:spcPts val="1200"/>
              </a:spcBef>
            </a:pPr>
            <a:r>
              <a:rPr lang="en-US" sz="2000" dirty="0">
                <a:solidFill>
                  <a:schemeClr val="tx1"/>
                </a:solidFill>
                <a:latin typeface="Times New Roman"/>
                <a:cs typeface="Times New Roman"/>
              </a:rPr>
              <a:t>This particular example:  word size is </a:t>
            </a:r>
            <a:r>
              <a:rPr lang="en-US" sz="2000" i="1" dirty="0">
                <a:solidFill>
                  <a:schemeClr val="tx1"/>
                </a:solidFill>
                <a:latin typeface="Times New Roman"/>
                <a:cs typeface="Times New Roman"/>
              </a:rPr>
              <a:t>n</a:t>
            </a:r>
            <a:r>
              <a:rPr lang="en-US" sz="2000" dirty="0">
                <a:solidFill>
                  <a:schemeClr val="tx1"/>
                </a:solidFill>
                <a:latin typeface="Times New Roman"/>
                <a:cs typeface="Times New Roman"/>
              </a:rPr>
              <a:t> = 4</a:t>
            </a:r>
          </a:p>
          <a:p>
            <a:pPr>
              <a:spcBef>
                <a:spcPts val="1200"/>
              </a:spcBef>
            </a:pPr>
            <a:r>
              <a:rPr lang="en-US" sz="2000" dirty="0">
                <a:solidFill>
                  <a:schemeClr val="tx1"/>
                </a:solidFill>
                <a:latin typeface="Times New Roman"/>
                <a:cs typeface="Times New Roman"/>
              </a:rPr>
              <a:t>In general, </a:t>
            </a:r>
            <a:r>
              <a:rPr lang="en-US" sz="2000" i="1" dirty="0">
                <a:solidFill>
                  <a:schemeClr val="tx1"/>
                </a:solidFill>
                <a:latin typeface="Times New Roman"/>
                <a:cs typeface="Times New Roman"/>
              </a:rPr>
              <a:t>n</a:t>
            </a:r>
            <a:r>
              <a:rPr lang="en-US" sz="2000" dirty="0">
                <a:solidFill>
                  <a:schemeClr val="tx1"/>
                </a:solidFill>
                <a:latin typeface="Times New Roman"/>
                <a:cs typeface="Times New Roman"/>
              </a:rPr>
              <a:t> bits allow representing all the unsigned integers 0 … 2</a:t>
            </a:r>
            <a:r>
              <a:rPr lang="en-US" sz="2000" i="1" baseline="30000" dirty="0">
                <a:solidFill>
                  <a:schemeClr val="tx1"/>
                </a:solidFill>
                <a:latin typeface="Times New Roman"/>
                <a:cs typeface="Times New Roman"/>
              </a:rPr>
              <a:t>n</a:t>
            </a:r>
            <a:r>
              <a:rPr lang="en-US" sz="2000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solidFill>
                  <a:schemeClr val="tx1"/>
                </a:solidFill>
                <a:latin typeface="Times New Roman"/>
                <a:cs typeface="Times New Roman"/>
              </a:rPr>
              <a:t>1</a:t>
            </a:r>
          </a:p>
        </p:txBody>
      </p:sp>
      <p:sp>
        <p:nvSpPr>
          <p:cNvPr id="14" name="Rounded Rectangular Callout 13">
            <a:extLst>
              <a:ext uri="{FF2B5EF4-FFF2-40B4-BE49-F238E27FC236}">
                <a16:creationId xmlns:a16="http://schemas.microsoft.com/office/drawing/2014/main" id="{A630B7BE-44E8-8841-9625-3EBAE9AE8A43}"/>
              </a:ext>
            </a:extLst>
          </p:cNvPr>
          <p:cNvSpPr/>
          <p:nvPr/>
        </p:nvSpPr>
        <p:spPr>
          <a:xfrm>
            <a:off x="2919798" y="2790335"/>
            <a:ext cx="5951995" cy="1654961"/>
          </a:xfrm>
          <a:prstGeom prst="wedgeRoundRectCallout">
            <a:avLst>
              <a:gd name="adj1" fmla="val -72818"/>
              <a:gd name="adj2" fmla="val 2304"/>
              <a:gd name="adj3" fmla="val 16667"/>
            </a:avLst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46800" rtlCol="0" anchor="ctr" anchorCtr="0"/>
          <a:lstStyle/>
          <a:p>
            <a:pPr>
              <a:spcBef>
                <a:spcPts val="1200"/>
              </a:spcBef>
            </a:pPr>
            <a:r>
              <a:rPr lang="en-US" sz="2000" u="sng" dirty="0">
                <a:solidFill>
                  <a:schemeClr val="tx1"/>
                </a:solidFill>
                <a:latin typeface="Times New Roman"/>
                <a:cs typeface="Times New Roman"/>
              </a:rPr>
              <a:t>What about negative numbers?</a:t>
            </a:r>
          </a:p>
          <a:p>
            <a:pPr>
              <a:spcBef>
                <a:spcPts val="1200"/>
              </a:spcBef>
            </a:pPr>
            <a:r>
              <a:rPr lang="en-US" sz="2000" dirty="0">
                <a:solidFill>
                  <a:schemeClr val="tx1"/>
                </a:solidFill>
                <a:latin typeface="Times New Roman"/>
                <a:cs typeface="Times New Roman"/>
              </a:rPr>
              <a:t>We can use half of the code space for representing</a:t>
            </a:r>
            <a:br>
              <a:rPr lang="en-US" sz="2000" dirty="0">
                <a:solidFill>
                  <a:schemeClr val="tx1"/>
                </a:solidFill>
                <a:latin typeface="Times New Roman"/>
                <a:cs typeface="Times New Roman"/>
              </a:rPr>
            </a:br>
            <a:r>
              <a:rPr lang="en-US" sz="2000" dirty="0">
                <a:solidFill>
                  <a:schemeClr val="tx1"/>
                </a:solidFill>
                <a:latin typeface="Times New Roman"/>
                <a:cs typeface="Times New Roman"/>
              </a:rPr>
              <a:t>positive numbers, and the other half for negatives.</a:t>
            </a:r>
          </a:p>
        </p:txBody>
      </p:sp>
    </p:spTree>
    <p:extLst>
      <p:ext uri="{BB962C8B-B14F-4D97-AF65-F5344CB8AC3E}">
        <p14:creationId xmlns:p14="http://schemas.microsoft.com/office/powerpoint/2010/main" val="4138965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Signed integers</a:t>
            </a:r>
          </a:p>
        </p:txBody>
      </p:sp>
      <p:sp>
        <p:nvSpPr>
          <p:cNvPr id="4" name="Rectangle 3"/>
          <p:cNvSpPr/>
          <p:nvPr/>
        </p:nvSpPr>
        <p:spPr>
          <a:xfrm>
            <a:off x="3048000" y="2873118"/>
            <a:ext cx="6096000" cy="2246769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Bef>
                <a:spcPts val="1200"/>
              </a:spcBef>
            </a:pPr>
            <a:r>
              <a:rPr lang="en-US" sz="2000" u="sng" dirty="0">
                <a:latin typeface="Times New Roman"/>
                <a:cs typeface="Times New Roman"/>
              </a:rPr>
              <a:t>Issues</a:t>
            </a:r>
          </a:p>
          <a:p>
            <a:pPr marL="285750" indent="-285750">
              <a:spcBef>
                <a:spcPts val="120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24BC0"/>
                </a:solidFill>
                <a:latin typeface="Times New Roman"/>
                <a:cs typeface="Times New Roman"/>
              </a:rPr>
              <a:t>–</a:t>
            </a:r>
            <a:r>
              <a:rPr lang="en-US" sz="1400" dirty="0">
                <a:solidFill>
                  <a:srgbClr val="024BC0"/>
                </a:solidFill>
                <a:latin typeface="Times New Roman"/>
                <a:cs typeface="Times New Roman"/>
              </a:rPr>
              <a:t> </a:t>
            </a:r>
            <a:r>
              <a:rPr lang="en-US" sz="2000" dirty="0">
                <a:solidFill>
                  <a:srgbClr val="024BC0"/>
                </a:solidFill>
                <a:latin typeface="Times New Roman"/>
                <a:cs typeface="Times New Roman"/>
              </a:rPr>
              <a:t>0</a:t>
            </a:r>
            <a:r>
              <a:rPr lang="en-US" sz="2000" dirty="0">
                <a:latin typeface="Times New Roman"/>
                <a:cs typeface="Times New Roman"/>
              </a:rPr>
              <a:t>: Huh?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000" i="1" dirty="0">
                <a:latin typeface="Times New Roman"/>
                <a:cs typeface="Times New Roman"/>
              </a:rPr>
              <a:t>code</a:t>
            </a:r>
            <a:r>
              <a:rPr lang="en-US" sz="2000" dirty="0">
                <a:latin typeface="Times New Roman"/>
                <a:cs typeface="Times New Roman"/>
              </a:rPr>
              <a:t>(</a:t>
            </a:r>
            <a:r>
              <a:rPr lang="en-US" sz="2000" i="1" dirty="0">
                <a:latin typeface="Times New Roman"/>
                <a:cs typeface="Times New Roman"/>
              </a:rPr>
              <a:t>x</a:t>
            </a:r>
            <a:r>
              <a:rPr lang="en-US" sz="2000" dirty="0">
                <a:latin typeface="Times New Roman"/>
                <a:cs typeface="Times New Roman"/>
              </a:rPr>
              <a:t>) + </a:t>
            </a:r>
            <a:r>
              <a:rPr lang="en-US" sz="2000" i="1" dirty="0">
                <a:latin typeface="Times New Roman"/>
                <a:cs typeface="Times New Roman"/>
              </a:rPr>
              <a:t>code</a:t>
            </a:r>
            <a:r>
              <a:rPr lang="en-US" sz="2000" dirty="0">
                <a:latin typeface="Times New Roman"/>
                <a:cs typeface="Times New Roman"/>
              </a:rPr>
              <a:t>(–</a:t>
            </a:r>
            <a:r>
              <a:rPr lang="en-US" sz="1400" dirty="0">
                <a:latin typeface="Times New Roman"/>
                <a:cs typeface="Times New Roman"/>
              </a:rPr>
              <a:t> </a:t>
            </a:r>
            <a:r>
              <a:rPr lang="en-US" sz="2000" i="1" dirty="0">
                <a:latin typeface="Times New Roman"/>
                <a:cs typeface="Times New Roman"/>
              </a:rPr>
              <a:t>x</a:t>
            </a:r>
            <a:r>
              <a:rPr lang="en-US" sz="2000" dirty="0">
                <a:latin typeface="Times New Roman"/>
                <a:cs typeface="Times New Roman"/>
              </a:rPr>
              <a:t>)  ≠  </a:t>
            </a:r>
            <a:r>
              <a:rPr lang="en-US" sz="2000" i="1" dirty="0">
                <a:latin typeface="Times New Roman"/>
                <a:cs typeface="Times New Roman"/>
              </a:rPr>
              <a:t>code</a:t>
            </a:r>
            <a:r>
              <a:rPr lang="en-US" sz="2000" dirty="0">
                <a:latin typeface="Times New Roman"/>
                <a:cs typeface="Times New Roman"/>
              </a:rPr>
              <a:t>(0)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/>
                <a:cs typeface="Times New Roman"/>
              </a:rPr>
              <a:t>The codes are not monotonically increasing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/>
                <a:cs typeface="Times New Roman"/>
              </a:rPr>
              <a:t>more complications.</a:t>
            </a:r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21E17430-98A4-E74C-B276-12E74A739231}"/>
              </a:ext>
            </a:extLst>
          </p:cNvPr>
          <p:cNvSpPr/>
          <p:nvPr/>
        </p:nvSpPr>
        <p:spPr>
          <a:xfrm>
            <a:off x="3024410" y="1389722"/>
            <a:ext cx="4686497" cy="1143000"/>
          </a:xfrm>
          <a:prstGeom prst="wedgeRoundRectCallout">
            <a:avLst>
              <a:gd name="adj1" fmla="val -67179"/>
              <a:gd name="adj2" fmla="val 55407"/>
              <a:gd name="adj3" fmla="val 16667"/>
            </a:avLst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46800" rtlCol="0" anchor="ctr" anchorCtr="0"/>
          <a:lstStyle/>
          <a:p>
            <a:pPr>
              <a:spcBef>
                <a:spcPts val="1200"/>
              </a:spcBef>
            </a:pPr>
            <a:r>
              <a:rPr lang="en-US" sz="2000" u="sng" dirty="0">
                <a:solidFill>
                  <a:schemeClr val="tx1"/>
                </a:solidFill>
                <a:latin typeface="Times New Roman"/>
                <a:cs typeface="Times New Roman"/>
              </a:rPr>
              <a:t>Representation:</a:t>
            </a:r>
          </a:p>
          <a:p>
            <a:pPr>
              <a:spcBef>
                <a:spcPts val="1200"/>
              </a:spcBef>
            </a:pPr>
            <a:r>
              <a:rPr lang="en-US" dirty="0">
                <a:solidFill>
                  <a:schemeClr val="tx1"/>
                </a:solidFill>
                <a:latin typeface="Times New Roman"/>
                <a:cs typeface="Times New Roman"/>
              </a:rPr>
              <a:t>Left-most bit (MSB): Represents the sign, 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lang="en-US" dirty="0">
                <a:solidFill>
                  <a:schemeClr val="tx1"/>
                </a:solidFill>
                <a:latin typeface="Times New Roman"/>
                <a:cs typeface="Times New Roman"/>
              </a:rPr>
              <a:t>/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</a:p>
          <a:p>
            <a:pPr>
              <a:spcBef>
                <a:spcPts val="1200"/>
              </a:spcBef>
            </a:pPr>
            <a:r>
              <a:rPr lang="en-US" dirty="0">
                <a:solidFill>
                  <a:schemeClr val="tx1"/>
                </a:solidFill>
                <a:latin typeface="Times New Roman"/>
                <a:cs typeface="Times New Roman"/>
              </a:rPr>
              <a:t>Remaining bits: Represent a positive integer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A02CB95-ABEC-FD48-B5D6-E4D222936812}"/>
              </a:ext>
            </a:extLst>
          </p:cNvPr>
          <p:cNvGrpSpPr/>
          <p:nvPr/>
        </p:nvGrpSpPr>
        <p:grpSpPr>
          <a:xfrm>
            <a:off x="1284936" y="1039458"/>
            <a:ext cx="6905811" cy="5318872"/>
            <a:chOff x="1272988" y="1080229"/>
            <a:chExt cx="6905811" cy="5318872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2BE6936-6FEF-A342-B48F-19374B08354D}"/>
                </a:ext>
              </a:extLst>
            </p:cNvPr>
            <p:cNvCxnSpPr/>
            <p:nvPr/>
          </p:nvCxnSpPr>
          <p:spPr>
            <a:xfrm>
              <a:off x="1272988" y="1255059"/>
              <a:ext cx="6905811" cy="5144042"/>
            </a:xfrm>
            <a:prstGeom prst="line">
              <a:avLst/>
            </a:prstGeom>
            <a:ln w="635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AA3F30D0-42BF-2F4E-8A1F-9D36C01FF6AC}"/>
                </a:ext>
              </a:extLst>
            </p:cNvPr>
            <p:cNvCxnSpPr/>
            <p:nvPr/>
          </p:nvCxnSpPr>
          <p:spPr>
            <a:xfrm flipH="1">
              <a:off x="1403927" y="1080229"/>
              <a:ext cx="6295032" cy="4895698"/>
            </a:xfrm>
            <a:prstGeom prst="line">
              <a:avLst/>
            </a:prstGeom>
            <a:ln w="635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E8D861B-575C-BD45-9459-6C6D0EAD9A3E}"/>
              </a:ext>
            </a:extLst>
          </p:cNvPr>
          <p:cNvGrpSpPr/>
          <p:nvPr/>
        </p:nvGrpSpPr>
        <p:grpSpPr>
          <a:xfrm>
            <a:off x="846342" y="962338"/>
            <a:ext cx="1989900" cy="5647452"/>
            <a:chOff x="846342" y="962338"/>
            <a:chExt cx="1989900" cy="5647452"/>
          </a:xfrm>
        </p:grpSpPr>
        <p:sp>
          <p:nvSpPr>
            <p:cNvPr id="21" name="Content Placeholder 2">
              <a:extLst>
                <a:ext uri="{FF2B5EF4-FFF2-40B4-BE49-F238E27FC236}">
                  <a16:creationId xmlns:a16="http://schemas.microsoft.com/office/drawing/2014/main" id="{55B71531-5DFE-2D47-A46C-27C6C02EB40A}"/>
                </a:ext>
              </a:extLst>
            </p:cNvPr>
            <p:cNvSpPr txBox="1">
              <a:spLocks/>
            </p:cNvSpPr>
            <p:nvPr/>
          </p:nvSpPr>
          <p:spPr>
            <a:xfrm>
              <a:off x="846342" y="1331689"/>
              <a:ext cx="1783970" cy="5278101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1pPr>
              <a:lvl2pPr marL="717550" indent="-26035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SzPct val="50000"/>
                <a:buFont typeface="Wingdings" charset="2"/>
                <a:buChar char="q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Bef>
                  <a:spcPts val="600"/>
                </a:spcBef>
                <a:buFont typeface="Arial" panose="020B0604020202020204" pitchFamily="34" charset="0"/>
                <a:buNone/>
              </a:pPr>
              <a:r>
                <a:rPr lang="en-US" sz="1600" dirty="0">
                  <a:latin typeface="Consolas"/>
                  <a:cs typeface="Consolas"/>
                </a:rPr>
                <a:t>0000   0  </a:t>
              </a:r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 </a:t>
              </a:r>
              <a:r>
                <a:rPr lang="en-US" sz="1600" dirty="0">
                  <a:solidFill>
                    <a:srgbClr val="253FAB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</a:p>
            <a:p>
              <a:pPr marL="0" indent="0">
                <a:spcBef>
                  <a:spcPts val="600"/>
                </a:spcBef>
                <a:buFont typeface="Arial" panose="020B0604020202020204" pitchFamily="34" charset="0"/>
                <a:buNone/>
              </a:pPr>
              <a:r>
                <a:rPr lang="en-US" sz="1600" dirty="0">
                  <a:latin typeface="Consolas"/>
                  <a:cs typeface="Consolas"/>
                </a:rPr>
                <a:t>0001   1  </a:t>
              </a:r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 </a:t>
              </a:r>
              <a:r>
                <a:rPr lang="en-US" sz="1600" dirty="0">
                  <a:solidFill>
                    <a:srgbClr val="253FAB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</a:p>
            <a:p>
              <a:pPr marL="0" indent="0">
                <a:spcBef>
                  <a:spcPts val="600"/>
                </a:spcBef>
                <a:buFont typeface="Arial" panose="020B0604020202020204" pitchFamily="34" charset="0"/>
                <a:buNone/>
              </a:pPr>
              <a:r>
                <a:rPr lang="en-US" sz="1600" dirty="0">
                  <a:latin typeface="Consolas"/>
                  <a:cs typeface="Consolas"/>
                </a:rPr>
                <a:t>0010   2  </a:t>
              </a:r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 </a:t>
              </a:r>
              <a:r>
                <a:rPr lang="en-US" sz="1600" dirty="0">
                  <a:solidFill>
                    <a:srgbClr val="253FAB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</a:p>
            <a:p>
              <a:pPr marL="0" indent="0">
                <a:spcBef>
                  <a:spcPts val="600"/>
                </a:spcBef>
                <a:buNone/>
              </a:pPr>
              <a:r>
                <a:rPr lang="en-US" sz="1600" dirty="0">
                  <a:latin typeface="Consolas"/>
                  <a:cs typeface="Consolas"/>
                </a:rPr>
                <a:t>0011   3  </a:t>
              </a:r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 </a:t>
              </a:r>
              <a:r>
                <a:rPr lang="en-US" sz="1600" dirty="0">
                  <a:solidFill>
                    <a:srgbClr val="253FAB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</a:p>
            <a:p>
              <a:pPr marL="0" indent="0">
                <a:spcBef>
                  <a:spcPts val="600"/>
                </a:spcBef>
                <a:buNone/>
              </a:pPr>
              <a:r>
                <a:rPr lang="en-US" sz="1600" dirty="0">
                  <a:latin typeface="Consolas"/>
                  <a:cs typeface="Consolas"/>
                </a:rPr>
                <a:t>0100   4  </a:t>
              </a:r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 </a:t>
              </a:r>
              <a:r>
                <a:rPr lang="en-US" sz="1600" dirty="0">
                  <a:solidFill>
                    <a:srgbClr val="253FAB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</a:p>
            <a:p>
              <a:pPr marL="0" indent="0">
                <a:spcBef>
                  <a:spcPts val="600"/>
                </a:spcBef>
                <a:buFont typeface="Arial" panose="020B0604020202020204" pitchFamily="34" charset="0"/>
                <a:buNone/>
              </a:pPr>
              <a:r>
                <a:rPr lang="en-US" sz="1600" dirty="0">
                  <a:latin typeface="Consolas"/>
                  <a:cs typeface="Consolas"/>
                </a:rPr>
                <a:t>0101   5  </a:t>
              </a:r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 </a:t>
              </a:r>
              <a:r>
                <a:rPr lang="en-US" sz="1600" dirty="0">
                  <a:solidFill>
                    <a:srgbClr val="253FAB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</a:p>
            <a:p>
              <a:pPr marL="0" indent="0">
                <a:spcBef>
                  <a:spcPts val="600"/>
                </a:spcBef>
                <a:buNone/>
              </a:pPr>
              <a:r>
                <a:rPr lang="en-US" sz="1600" dirty="0">
                  <a:latin typeface="Consolas"/>
                  <a:cs typeface="Consolas"/>
                </a:rPr>
                <a:t>0110   6  </a:t>
              </a:r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 </a:t>
              </a:r>
              <a:r>
                <a:rPr lang="en-US" sz="1600" dirty="0">
                  <a:solidFill>
                    <a:srgbClr val="253FAB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6</a:t>
              </a:r>
            </a:p>
            <a:p>
              <a:pPr marL="0" indent="0">
                <a:spcBef>
                  <a:spcPts val="600"/>
                </a:spcBef>
                <a:buFont typeface="Arial" panose="020B0604020202020204" pitchFamily="34" charset="0"/>
                <a:buNone/>
              </a:pPr>
              <a:r>
                <a:rPr lang="en-US" sz="1600" dirty="0">
                  <a:latin typeface="Consolas"/>
                  <a:cs typeface="Consolas"/>
                </a:rPr>
                <a:t>0111   7  </a:t>
              </a:r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 </a:t>
              </a:r>
              <a:r>
                <a:rPr lang="en-US" sz="1600" dirty="0">
                  <a:solidFill>
                    <a:srgbClr val="253FAB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7</a:t>
              </a:r>
            </a:p>
            <a:p>
              <a:pPr marL="0" indent="0">
                <a:spcBef>
                  <a:spcPts val="600"/>
                </a:spcBef>
                <a:buFont typeface="Arial" panose="020B0604020202020204" pitchFamily="34" charset="0"/>
                <a:buNone/>
              </a:pPr>
              <a:r>
                <a:rPr lang="en-US" sz="1600" dirty="0">
                  <a:latin typeface="Consolas"/>
                  <a:cs typeface="Consolas"/>
                </a:rPr>
                <a:t>1000   8  </a:t>
              </a:r>
              <a:r>
                <a:rPr lang="en-US" sz="1600" dirty="0">
                  <a:solidFill>
                    <a:srgbClr val="253FAB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– 0</a:t>
              </a:r>
            </a:p>
            <a:p>
              <a:pPr marL="0" indent="0">
                <a:spcBef>
                  <a:spcPts val="600"/>
                </a:spcBef>
                <a:buFont typeface="Arial" panose="020B0604020202020204" pitchFamily="34" charset="0"/>
                <a:buNone/>
              </a:pPr>
              <a:r>
                <a:rPr lang="en-US" sz="1600" dirty="0">
                  <a:latin typeface="Consolas"/>
                  <a:cs typeface="Consolas"/>
                </a:rPr>
                <a:t>1001   9  </a:t>
              </a:r>
              <a:r>
                <a:rPr lang="en-US" sz="1600" dirty="0">
                  <a:solidFill>
                    <a:srgbClr val="253FAB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– 1</a:t>
              </a:r>
            </a:p>
            <a:p>
              <a:pPr marL="0" indent="0">
                <a:spcBef>
                  <a:spcPts val="600"/>
                </a:spcBef>
                <a:buFont typeface="Arial" panose="020B0604020202020204" pitchFamily="34" charset="0"/>
                <a:buNone/>
              </a:pPr>
              <a:r>
                <a:rPr lang="en-US" sz="1600" dirty="0">
                  <a:latin typeface="Consolas"/>
                  <a:cs typeface="Consolas"/>
                </a:rPr>
                <a:t>1010  10  </a:t>
              </a:r>
              <a:r>
                <a:rPr lang="en-US" sz="1600" dirty="0">
                  <a:solidFill>
                    <a:srgbClr val="253FAB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– 2</a:t>
              </a:r>
            </a:p>
            <a:p>
              <a:pPr marL="0" indent="0">
                <a:spcBef>
                  <a:spcPts val="600"/>
                </a:spcBef>
                <a:buFont typeface="Arial" panose="020B0604020202020204" pitchFamily="34" charset="0"/>
                <a:buNone/>
              </a:pPr>
              <a:r>
                <a:rPr lang="en-US" sz="1600" dirty="0">
                  <a:latin typeface="Consolas"/>
                  <a:cs typeface="Consolas"/>
                </a:rPr>
                <a:t>1011  11  </a:t>
              </a:r>
              <a:r>
                <a:rPr lang="en-US" sz="1600" dirty="0">
                  <a:solidFill>
                    <a:srgbClr val="253FAB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– 3</a:t>
              </a:r>
            </a:p>
            <a:p>
              <a:pPr marL="0" indent="0">
                <a:spcBef>
                  <a:spcPts val="600"/>
                </a:spcBef>
                <a:buFont typeface="Arial" panose="020B0604020202020204" pitchFamily="34" charset="0"/>
                <a:buNone/>
              </a:pPr>
              <a:r>
                <a:rPr lang="en-US" sz="1600" dirty="0">
                  <a:latin typeface="Consolas"/>
                  <a:cs typeface="Consolas"/>
                </a:rPr>
                <a:t>1100  12  </a:t>
              </a:r>
              <a:r>
                <a:rPr lang="en-US" sz="1600" dirty="0">
                  <a:solidFill>
                    <a:srgbClr val="253FAB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– 4</a:t>
              </a:r>
            </a:p>
            <a:p>
              <a:pPr marL="0" indent="0">
                <a:spcBef>
                  <a:spcPts val="600"/>
                </a:spcBef>
                <a:buFont typeface="Arial" panose="020B0604020202020204" pitchFamily="34" charset="0"/>
                <a:buNone/>
              </a:pPr>
              <a:r>
                <a:rPr lang="en-US" sz="1600" dirty="0">
                  <a:latin typeface="Consolas"/>
                  <a:cs typeface="Consolas"/>
                </a:rPr>
                <a:t>1101  13  </a:t>
              </a:r>
              <a:r>
                <a:rPr lang="en-US" sz="1600" dirty="0">
                  <a:solidFill>
                    <a:srgbClr val="253FAB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– 5</a:t>
              </a:r>
            </a:p>
            <a:p>
              <a:pPr marL="0" indent="0">
                <a:spcBef>
                  <a:spcPts val="600"/>
                </a:spcBef>
                <a:buFont typeface="Arial" panose="020B0604020202020204" pitchFamily="34" charset="0"/>
                <a:buNone/>
              </a:pPr>
              <a:r>
                <a:rPr lang="en-US" sz="1600" dirty="0">
                  <a:latin typeface="Consolas"/>
                  <a:cs typeface="Consolas"/>
                </a:rPr>
                <a:t>1110  14  </a:t>
              </a:r>
              <a:r>
                <a:rPr lang="en-US" sz="1600" dirty="0">
                  <a:solidFill>
                    <a:srgbClr val="253FAB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– 6</a:t>
              </a:r>
            </a:p>
            <a:p>
              <a:pPr marL="0" indent="0">
                <a:spcBef>
                  <a:spcPts val="600"/>
                </a:spcBef>
                <a:buFont typeface="Arial" panose="020B0604020202020204" pitchFamily="34" charset="0"/>
                <a:buNone/>
              </a:pPr>
              <a:r>
                <a:rPr lang="en-US" sz="1600" dirty="0">
                  <a:latin typeface="Consolas"/>
                  <a:cs typeface="Consolas"/>
                </a:rPr>
                <a:t>1111  15  </a:t>
              </a:r>
              <a:r>
                <a:rPr lang="en-US" sz="1600" dirty="0">
                  <a:solidFill>
                    <a:srgbClr val="253FAB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– 7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E384AD5-F1C1-6B4F-BFDE-044941F66C80}"/>
                </a:ext>
              </a:extLst>
            </p:cNvPr>
            <p:cNvSpPr txBox="1"/>
            <p:nvPr/>
          </p:nvSpPr>
          <p:spPr>
            <a:xfrm>
              <a:off x="846342" y="962338"/>
              <a:ext cx="1166370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code(</a:t>
              </a:r>
              <a:r>
                <a:rPr lang="en-US" sz="16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)     </a:t>
              </a:r>
              <a:endParaRPr lang="en-US" sz="1600" dirty="0">
                <a:solidFill>
                  <a:srgbClr val="024BC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DBD0DF1-FF6D-564E-94F6-B7B78EAE7DAE}"/>
                </a:ext>
              </a:extLst>
            </p:cNvPr>
            <p:cNvSpPr txBox="1"/>
            <p:nvPr/>
          </p:nvSpPr>
          <p:spPr>
            <a:xfrm>
              <a:off x="1669872" y="962338"/>
              <a:ext cx="1166370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</a:t>
              </a:r>
              <a:endParaRPr lang="en-US" sz="1600" dirty="0">
                <a:solidFill>
                  <a:srgbClr val="024BC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4D555E6C-F3B5-B04D-86ED-A59F7BA6892C}"/>
                </a:ext>
              </a:extLst>
            </p:cNvPr>
            <p:cNvSpPr/>
            <p:nvPr/>
          </p:nvSpPr>
          <p:spPr>
            <a:xfrm>
              <a:off x="846342" y="1297399"/>
              <a:ext cx="1065085" cy="478336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</p:grpSp>
    </p:spTree>
    <p:extLst>
      <p:ext uri="{BB962C8B-B14F-4D97-AF65-F5344CB8AC3E}">
        <p14:creationId xmlns:p14="http://schemas.microsoft.com/office/powerpoint/2010/main" val="983556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Rounded Rectangle 66">
            <a:extLst>
              <a:ext uri="{FF2B5EF4-FFF2-40B4-BE49-F238E27FC236}">
                <a16:creationId xmlns:a16="http://schemas.microsoft.com/office/drawing/2014/main" id="{08E49E9A-F647-774F-95D1-E70E0E45E161}"/>
              </a:ext>
            </a:extLst>
          </p:cNvPr>
          <p:cNvSpPr/>
          <p:nvPr/>
        </p:nvSpPr>
        <p:spPr>
          <a:xfrm>
            <a:off x="533399" y="2652759"/>
            <a:ext cx="8104085" cy="246336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dirty="0"/>
          </a:p>
        </p:txBody>
      </p:sp>
      <p:sp>
        <p:nvSpPr>
          <p:cNvPr id="68" name="Rectangle 65">
            <a:extLst>
              <a:ext uri="{FF2B5EF4-FFF2-40B4-BE49-F238E27FC236}">
                <a16:creationId xmlns:a16="http://schemas.microsoft.com/office/drawing/2014/main" id="{5066F0B3-9314-FC4E-BED8-8FF8273F50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7083" y="2851448"/>
            <a:ext cx="195893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2000" dirty="0"/>
              <a:t>hardware platform</a:t>
            </a:r>
          </a:p>
        </p:txBody>
      </p:sp>
      <p:sp>
        <p:nvSpPr>
          <p:cNvPr id="38" name="Text Box 116">
            <a:extLst>
              <a:ext uri="{FF2B5EF4-FFF2-40B4-BE49-F238E27FC236}">
                <a16:creationId xmlns:a16="http://schemas.microsoft.com/office/drawing/2014/main" id="{2E2E2FAA-4D0C-4944-8DCD-7DF83F0ECD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2458" y="3370858"/>
            <a:ext cx="1140754" cy="627868"/>
          </a:xfrm>
          <a:prstGeom prst="rect">
            <a:avLst/>
          </a:prstGeom>
          <a:solidFill>
            <a:srgbClr val="CCFFFF"/>
          </a:solidFill>
          <a:ln w="317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36000" rIns="36000"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400" dirty="0">
                <a:solidFill>
                  <a:srgbClr val="000000"/>
                </a:solidFill>
              </a:rPr>
              <a:t>computer</a:t>
            </a:r>
          </a:p>
        </p:txBody>
      </p:sp>
      <p:sp>
        <p:nvSpPr>
          <p:cNvPr id="39" name="Text Box 117">
            <a:extLst>
              <a:ext uri="{FF2B5EF4-FFF2-40B4-BE49-F238E27FC236}">
                <a16:creationId xmlns:a16="http://schemas.microsoft.com/office/drawing/2014/main" id="{ABA117D8-E5CB-1B45-93D6-A21E2855ED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2458" y="3002265"/>
            <a:ext cx="1140754" cy="370146"/>
          </a:xfrm>
          <a:prstGeom prst="rect">
            <a:avLst/>
          </a:prstGeom>
          <a:solidFill>
            <a:srgbClr val="FFDFBF"/>
          </a:solidFill>
          <a:ln w="317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400" dirty="0">
                <a:solidFill>
                  <a:schemeClr val="hlink"/>
                </a:solidFill>
              </a:rPr>
              <a:t>abstraction</a:t>
            </a:r>
          </a:p>
        </p:txBody>
      </p:sp>
      <p:sp>
        <p:nvSpPr>
          <p:cNvPr id="40" name="Rectangle 74">
            <a:extLst>
              <a:ext uri="{FF2B5EF4-FFF2-40B4-BE49-F238E27FC236}">
                <a16:creationId xmlns:a16="http://schemas.microsoft.com/office/drawing/2014/main" id="{97973349-5F2E-C74B-96A9-33576390B2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55409" y="4145881"/>
            <a:ext cx="1198458" cy="585538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b="1" dirty="0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372DFA51-0F09-5046-813C-0555E065C871}"/>
              </a:ext>
            </a:extLst>
          </p:cNvPr>
          <p:cNvGrpSpPr/>
          <p:nvPr/>
        </p:nvGrpSpPr>
        <p:grpSpPr>
          <a:xfrm>
            <a:off x="2961842" y="3432737"/>
            <a:ext cx="1140755" cy="927451"/>
            <a:chOff x="2987242" y="4865703"/>
            <a:chExt cx="1140755" cy="927451"/>
          </a:xfrm>
        </p:grpSpPr>
        <p:sp>
          <p:nvSpPr>
            <p:cNvPr id="42" name="Text Box 118">
              <a:extLst>
                <a:ext uri="{FF2B5EF4-FFF2-40B4-BE49-F238E27FC236}">
                  <a16:creationId xmlns:a16="http://schemas.microsoft.com/office/drawing/2014/main" id="{E80FB9E9-FDEE-0740-A447-3F68FC55C9C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87242" y="5187205"/>
              <a:ext cx="1140755" cy="605949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400" dirty="0">
                  <a:solidFill>
                    <a:srgbClr val="000000"/>
                  </a:solidFill>
                </a:rPr>
                <a:t>ALU, RAM</a:t>
              </a:r>
            </a:p>
          </p:txBody>
        </p:sp>
        <p:sp>
          <p:nvSpPr>
            <p:cNvPr id="43" name="Text Box 119">
              <a:extLst>
                <a:ext uri="{FF2B5EF4-FFF2-40B4-BE49-F238E27FC236}">
                  <a16:creationId xmlns:a16="http://schemas.microsoft.com/office/drawing/2014/main" id="{9BEA318B-091A-B047-AA43-EEF706D3CBB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87242" y="4865703"/>
              <a:ext cx="1140755" cy="323056"/>
            </a:xfrm>
            <a:prstGeom prst="rect">
              <a:avLst/>
            </a:prstGeom>
            <a:solidFill>
              <a:srgbClr val="FFDFB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1400" dirty="0">
                  <a:solidFill>
                    <a:schemeClr val="hlink"/>
                  </a:solidFill>
                </a:rPr>
                <a:t>abstraction</a:t>
              </a:r>
            </a:p>
          </p:txBody>
        </p:sp>
      </p:grpSp>
      <p:sp>
        <p:nvSpPr>
          <p:cNvPr id="44" name="Text Box 122">
            <a:extLst>
              <a:ext uri="{FF2B5EF4-FFF2-40B4-BE49-F238E27FC236}">
                <a16:creationId xmlns:a16="http://schemas.microsoft.com/office/drawing/2014/main" id="{C05952CA-6114-A441-BE4B-12EEB33302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61667" y="4186466"/>
            <a:ext cx="1140754" cy="493902"/>
          </a:xfrm>
          <a:prstGeom prst="rect">
            <a:avLst/>
          </a:prstGeom>
          <a:solidFill>
            <a:srgbClr val="CCFFFF"/>
          </a:solidFill>
          <a:ln w="317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400" dirty="0">
                <a:solidFill>
                  <a:srgbClr val="000000"/>
                </a:solidFill>
              </a:rPr>
              <a:t>elementary logic gates</a:t>
            </a:r>
          </a:p>
        </p:txBody>
      </p:sp>
      <p:sp>
        <p:nvSpPr>
          <p:cNvPr id="47" name="Text Box 123">
            <a:extLst>
              <a:ext uri="{FF2B5EF4-FFF2-40B4-BE49-F238E27FC236}">
                <a16:creationId xmlns:a16="http://schemas.microsoft.com/office/drawing/2014/main" id="{D08E6807-E8EC-9140-903B-B5AF97E527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61667" y="3852538"/>
            <a:ext cx="1140754" cy="335481"/>
          </a:xfrm>
          <a:prstGeom prst="rect">
            <a:avLst/>
          </a:prstGeom>
          <a:solidFill>
            <a:srgbClr val="FFDFBF"/>
          </a:solidFill>
          <a:ln w="317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400" dirty="0">
                <a:solidFill>
                  <a:schemeClr val="hlink"/>
                </a:solidFill>
              </a:rPr>
              <a:t>abstraction</a:t>
            </a:r>
          </a:p>
        </p:txBody>
      </p:sp>
      <p:grpSp>
        <p:nvGrpSpPr>
          <p:cNvPr id="48" name="Group 73">
            <a:extLst>
              <a:ext uri="{FF2B5EF4-FFF2-40B4-BE49-F238E27FC236}">
                <a16:creationId xmlns:a16="http://schemas.microsoft.com/office/drawing/2014/main" id="{C98B8822-110E-B341-BCDD-A1EAC1EB391D}"/>
              </a:ext>
            </a:extLst>
          </p:cNvPr>
          <p:cNvGrpSpPr>
            <a:grpSpLocks/>
          </p:cNvGrpSpPr>
          <p:nvPr/>
        </p:nvGrpSpPr>
        <p:grpSpPr bwMode="auto">
          <a:xfrm rot="21366947">
            <a:off x="7253225" y="4203707"/>
            <a:ext cx="1265359" cy="515450"/>
            <a:chOff x="4241" y="3159"/>
            <a:chExt cx="1199" cy="453"/>
          </a:xfrm>
        </p:grpSpPr>
        <p:sp>
          <p:nvSpPr>
            <p:cNvPr id="49" name="Line 56">
              <a:extLst>
                <a:ext uri="{FF2B5EF4-FFF2-40B4-BE49-F238E27FC236}">
                  <a16:creationId xmlns:a16="http://schemas.microsoft.com/office/drawing/2014/main" id="{79623938-46D1-7845-8F77-9789DA7658BB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726690">
              <a:off x="4241" y="3300"/>
              <a:ext cx="723" cy="1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0" name="Line 57">
              <a:extLst>
                <a:ext uri="{FF2B5EF4-FFF2-40B4-BE49-F238E27FC236}">
                  <a16:creationId xmlns:a16="http://schemas.microsoft.com/office/drawing/2014/main" id="{737CE53E-990F-584C-AA73-C36B82746D3B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726690">
              <a:off x="4298" y="3564"/>
              <a:ext cx="723" cy="1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1" name="Line 58">
              <a:extLst>
                <a:ext uri="{FF2B5EF4-FFF2-40B4-BE49-F238E27FC236}">
                  <a16:creationId xmlns:a16="http://schemas.microsoft.com/office/drawing/2014/main" id="{EF650B19-692A-5A4F-9EA3-2A9CE3C584B6}"/>
                </a:ext>
              </a:extLst>
            </p:cNvPr>
            <p:cNvSpPr>
              <a:spLocks noChangeShapeType="1"/>
            </p:cNvSpPr>
            <p:nvPr/>
          </p:nvSpPr>
          <p:spPr bwMode="auto">
            <a:xfrm rot="20873310" flipH="1">
              <a:off x="4711" y="3339"/>
              <a:ext cx="729" cy="2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2" name="Freeform 59">
              <a:extLst>
                <a:ext uri="{FF2B5EF4-FFF2-40B4-BE49-F238E27FC236}">
                  <a16:creationId xmlns:a16="http://schemas.microsoft.com/office/drawing/2014/main" id="{B3EF6BBD-501E-4C4C-A615-114A8D6ED775}"/>
                </a:ext>
              </a:extLst>
            </p:cNvPr>
            <p:cNvSpPr>
              <a:spLocks/>
            </p:cNvSpPr>
            <p:nvPr/>
          </p:nvSpPr>
          <p:spPr bwMode="auto">
            <a:xfrm rot="-726690">
              <a:off x="5159" y="3265"/>
              <a:ext cx="84" cy="98"/>
            </a:xfrm>
            <a:custGeom>
              <a:avLst/>
              <a:gdLst>
                <a:gd name="T0" fmla="*/ 293 w 45"/>
                <a:gd name="T1" fmla="*/ 168 h 52"/>
                <a:gd name="T2" fmla="*/ 273 w 45"/>
                <a:gd name="T3" fmla="*/ 89 h 52"/>
                <a:gd name="T4" fmla="*/ 220 w 45"/>
                <a:gd name="T5" fmla="*/ 28 h 52"/>
                <a:gd name="T6" fmla="*/ 149 w 45"/>
                <a:gd name="T7" fmla="*/ 0 h 52"/>
                <a:gd name="T8" fmla="*/ 73 w 45"/>
                <a:gd name="T9" fmla="*/ 28 h 52"/>
                <a:gd name="T10" fmla="*/ 13 w 45"/>
                <a:gd name="T11" fmla="*/ 89 h 52"/>
                <a:gd name="T12" fmla="*/ 0 w 45"/>
                <a:gd name="T13" fmla="*/ 168 h 52"/>
                <a:gd name="T14" fmla="*/ 13 w 45"/>
                <a:gd name="T15" fmla="*/ 249 h 52"/>
                <a:gd name="T16" fmla="*/ 73 w 45"/>
                <a:gd name="T17" fmla="*/ 320 h 52"/>
                <a:gd name="T18" fmla="*/ 149 w 45"/>
                <a:gd name="T19" fmla="*/ 349 h 52"/>
                <a:gd name="T20" fmla="*/ 220 w 45"/>
                <a:gd name="T21" fmla="*/ 320 h 52"/>
                <a:gd name="T22" fmla="*/ 273 w 45"/>
                <a:gd name="T23" fmla="*/ 249 h 52"/>
                <a:gd name="T24" fmla="*/ 293 w 45"/>
                <a:gd name="T25" fmla="*/ 168 h 52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5" h="52">
                  <a:moveTo>
                    <a:pt x="45" y="25"/>
                  </a:moveTo>
                  <a:lnTo>
                    <a:pt x="42" y="13"/>
                  </a:lnTo>
                  <a:lnTo>
                    <a:pt x="34" y="4"/>
                  </a:lnTo>
                  <a:lnTo>
                    <a:pt x="23" y="0"/>
                  </a:lnTo>
                  <a:lnTo>
                    <a:pt x="11" y="4"/>
                  </a:lnTo>
                  <a:lnTo>
                    <a:pt x="2" y="13"/>
                  </a:lnTo>
                  <a:lnTo>
                    <a:pt x="0" y="25"/>
                  </a:lnTo>
                  <a:lnTo>
                    <a:pt x="2" y="37"/>
                  </a:lnTo>
                  <a:lnTo>
                    <a:pt x="11" y="48"/>
                  </a:lnTo>
                  <a:lnTo>
                    <a:pt x="23" y="52"/>
                  </a:lnTo>
                  <a:lnTo>
                    <a:pt x="34" y="48"/>
                  </a:lnTo>
                  <a:lnTo>
                    <a:pt x="42" y="37"/>
                  </a:lnTo>
                  <a:lnTo>
                    <a:pt x="45" y="25"/>
                  </a:lnTo>
                  <a:close/>
                </a:path>
              </a:pathLst>
            </a:custGeom>
            <a:solidFill>
              <a:srgbClr val="E6E6E6"/>
            </a:solidFill>
            <a:ln w="793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3" name="Freeform 60">
              <a:extLst>
                <a:ext uri="{FF2B5EF4-FFF2-40B4-BE49-F238E27FC236}">
                  <a16:creationId xmlns:a16="http://schemas.microsoft.com/office/drawing/2014/main" id="{4F571A4F-6637-8943-82E4-59439D136929}"/>
                </a:ext>
              </a:extLst>
            </p:cNvPr>
            <p:cNvSpPr>
              <a:spLocks/>
            </p:cNvSpPr>
            <p:nvPr/>
          </p:nvSpPr>
          <p:spPr bwMode="auto">
            <a:xfrm rot="-726690">
              <a:off x="4536" y="3159"/>
              <a:ext cx="631" cy="453"/>
            </a:xfrm>
            <a:custGeom>
              <a:avLst/>
              <a:gdLst>
                <a:gd name="T0" fmla="*/ 990 w 395"/>
                <a:gd name="T1" fmla="*/ 829 h 335"/>
                <a:gd name="T2" fmla="*/ 0 w 395"/>
                <a:gd name="T3" fmla="*/ 829 h 335"/>
                <a:gd name="T4" fmla="*/ 0 w 395"/>
                <a:gd name="T5" fmla="*/ 0 h 335"/>
                <a:gd name="T6" fmla="*/ 990 w 395"/>
                <a:gd name="T7" fmla="*/ 0 h 335"/>
                <a:gd name="T8" fmla="*/ 1110 w 395"/>
                <a:gd name="T9" fmla="*/ 9 h 335"/>
                <a:gd name="T10" fmla="*/ 1227 w 395"/>
                <a:gd name="T11" fmla="*/ 32 h 335"/>
                <a:gd name="T12" fmla="*/ 1332 w 395"/>
                <a:gd name="T13" fmla="*/ 72 h 335"/>
                <a:gd name="T14" fmla="*/ 1431 w 395"/>
                <a:gd name="T15" fmla="*/ 124 h 335"/>
                <a:gd name="T16" fmla="*/ 1503 w 395"/>
                <a:gd name="T17" fmla="*/ 185 h 335"/>
                <a:gd name="T18" fmla="*/ 1564 w 395"/>
                <a:gd name="T19" fmla="*/ 254 h 335"/>
                <a:gd name="T20" fmla="*/ 1597 w 395"/>
                <a:gd name="T21" fmla="*/ 334 h 335"/>
                <a:gd name="T22" fmla="*/ 1610 w 395"/>
                <a:gd name="T23" fmla="*/ 414 h 335"/>
                <a:gd name="T24" fmla="*/ 1597 w 395"/>
                <a:gd name="T25" fmla="*/ 498 h 335"/>
                <a:gd name="T26" fmla="*/ 1564 w 395"/>
                <a:gd name="T27" fmla="*/ 576 h 335"/>
                <a:gd name="T28" fmla="*/ 1503 w 395"/>
                <a:gd name="T29" fmla="*/ 645 h 335"/>
                <a:gd name="T30" fmla="*/ 1431 w 395"/>
                <a:gd name="T31" fmla="*/ 707 h 335"/>
                <a:gd name="T32" fmla="*/ 1332 w 395"/>
                <a:gd name="T33" fmla="*/ 759 h 335"/>
                <a:gd name="T34" fmla="*/ 1227 w 395"/>
                <a:gd name="T35" fmla="*/ 799 h 335"/>
                <a:gd name="T36" fmla="*/ 1110 w 395"/>
                <a:gd name="T37" fmla="*/ 821 h 335"/>
                <a:gd name="T38" fmla="*/ 990 w 395"/>
                <a:gd name="T39" fmla="*/ 829 h 33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395" h="335">
                  <a:moveTo>
                    <a:pt x="243" y="335"/>
                  </a:moveTo>
                  <a:lnTo>
                    <a:pt x="0" y="335"/>
                  </a:lnTo>
                  <a:lnTo>
                    <a:pt x="0" y="0"/>
                  </a:lnTo>
                  <a:lnTo>
                    <a:pt x="243" y="0"/>
                  </a:lnTo>
                  <a:lnTo>
                    <a:pt x="272" y="4"/>
                  </a:lnTo>
                  <a:lnTo>
                    <a:pt x="301" y="13"/>
                  </a:lnTo>
                  <a:lnTo>
                    <a:pt x="327" y="29"/>
                  </a:lnTo>
                  <a:lnTo>
                    <a:pt x="351" y="50"/>
                  </a:lnTo>
                  <a:lnTo>
                    <a:pt x="369" y="75"/>
                  </a:lnTo>
                  <a:lnTo>
                    <a:pt x="384" y="103"/>
                  </a:lnTo>
                  <a:lnTo>
                    <a:pt x="392" y="135"/>
                  </a:lnTo>
                  <a:lnTo>
                    <a:pt x="395" y="167"/>
                  </a:lnTo>
                  <a:lnTo>
                    <a:pt x="392" y="201"/>
                  </a:lnTo>
                  <a:lnTo>
                    <a:pt x="384" y="233"/>
                  </a:lnTo>
                  <a:lnTo>
                    <a:pt x="369" y="261"/>
                  </a:lnTo>
                  <a:lnTo>
                    <a:pt x="351" y="286"/>
                  </a:lnTo>
                  <a:lnTo>
                    <a:pt x="327" y="307"/>
                  </a:lnTo>
                  <a:lnTo>
                    <a:pt x="301" y="323"/>
                  </a:lnTo>
                  <a:lnTo>
                    <a:pt x="272" y="332"/>
                  </a:lnTo>
                  <a:lnTo>
                    <a:pt x="243" y="335"/>
                  </a:lnTo>
                  <a:close/>
                </a:path>
              </a:pathLst>
            </a:custGeom>
            <a:solidFill>
              <a:srgbClr val="E6E6E6"/>
            </a:solidFill>
            <a:ln w="793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4" name="Rectangle 61">
              <a:extLst>
                <a:ext uri="{FF2B5EF4-FFF2-40B4-BE49-F238E27FC236}">
                  <a16:creationId xmlns:a16="http://schemas.microsoft.com/office/drawing/2014/main" id="{E9DC132F-7CC8-014C-A7CB-739BDD4644A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873310">
              <a:off x="4613" y="3246"/>
              <a:ext cx="451" cy="181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r>
                <a:rPr lang="en-US" sz="1600" dirty="0">
                  <a:solidFill>
                    <a:srgbClr val="000000"/>
                  </a:solidFill>
                </a:rPr>
                <a:t>Nand</a:t>
              </a:r>
              <a:endParaRPr lang="en-US" sz="1600" dirty="0"/>
            </a:p>
          </p:txBody>
        </p:sp>
      </p:grpSp>
      <p:sp>
        <p:nvSpPr>
          <p:cNvPr id="55" name="Rectangle 131">
            <a:extLst>
              <a:ext uri="{FF2B5EF4-FFF2-40B4-BE49-F238E27FC236}">
                <a16:creationId xmlns:a16="http://schemas.microsoft.com/office/drawing/2014/main" id="{FBD16E5E-14BA-ED42-91B9-D9DF6D1BAE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36695" y="3895393"/>
            <a:ext cx="1004559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marL="0" defTabSz="914400" rtl="1" eaLnBrk="1" latinLnBrk="0" hangingPunct="1"/>
            <a:r>
              <a:rPr lang="en-US" sz="1400" dirty="0">
                <a:solidFill>
                  <a:srgbClr val="000000"/>
                </a:solidFill>
              </a:rPr>
              <a:t>Building gates</a:t>
            </a:r>
            <a:endParaRPr lang="en-US" sz="1400" dirty="0"/>
          </a:p>
        </p:txBody>
      </p:sp>
      <p:sp>
        <p:nvSpPr>
          <p:cNvPr id="58" name="Line 135">
            <a:extLst>
              <a:ext uri="{FF2B5EF4-FFF2-40B4-BE49-F238E27FC236}">
                <a16:creationId xmlns:a16="http://schemas.microsoft.com/office/drawing/2014/main" id="{BC516CFB-82D1-7342-835E-D18CC55879E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090395" y="4009512"/>
            <a:ext cx="993052" cy="878"/>
          </a:xfrm>
          <a:prstGeom prst="line">
            <a:avLst/>
          </a:prstGeom>
          <a:noFill/>
          <a:ln w="31750">
            <a:solidFill>
              <a:schemeClr val="tx1">
                <a:lumMod val="50000"/>
                <a:lumOff val="50000"/>
              </a:schemeClr>
            </a:solidFill>
            <a:round/>
            <a:headEnd type="triangle" w="lg" len="lg"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en-US" dirty="0"/>
          </a:p>
        </p:txBody>
      </p:sp>
      <p:sp>
        <p:nvSpPr>
          <p:cNvPr id="60" name="Line 135">
            <a:extLst>
              <a:ext uri="{FF2B5EF4-FFF2-40B4-BE49-F238E27FC236}">
                <a16:creationId xmlns:a16="http://schemas.microsoft.com/office/drawing/2014/main" id="{D42ABF07-F7E4-9347-8EED-4330FCE8EF5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237016" y="4391441"/>
            <a:ext cx="1004559" cy="4246"/>
          </a:xfrm>
          <a:prstGeom prst="line">
            <a:avLst/>
          </a:prstGeom>
          <a:noFill/>
          <a:ln w="31750">
            <a:solidFill>
              <a:schemeClr val="tx1">
                <a:lumMod val="50000"/>
                <a:lumOff val="50000"/>
              </a:schemeClr>
            </a:solidFill>
            <a:round/>
            <a:headEnd type="triangle" w="lg" len="lg"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en-US" dirty="0"/>
          </a:p>
        </p:txBody>
      </p:sp>
      <p:sp>
        <p:nvSpPr>
          <p:cNvPr id="61" name="Line 135">
            <a:extLst>
              <a:ext uri="{FF2B5EF4-FFF2-40B4-BE49-F238E27FC236}">
                <a16:creationId xmlns:a16="http://schemas.microsoft.com/office/drawing/2014/main" id="{CEE25AEB-07CB-5942-94EB-1D5612279CC4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1808054" y="3560747"/>
            <a:ext cx="1143813" cy="2602"/>
          </a:xfrm>
          <a:prstGeom prst="line">
            <a:avLst/>
          </a:prstGeom>
          <a:noFill/>
          <a:ln w="31750">
            <a:solidFill>
              <a:schemeClr val="tx1">
                <a:lumMod val="50000"/>
                <a:lumOff val="50000"/>
              </a:schemeClr>
            </a:solidFill>
            <a:round/>
            <a:headEnd type="triangle" w="lg" len="lg"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en-US" dirty="0"/>
          </a:p>
        </p:txBody>
      </p:sp>
      <p:sp>
        <p:nvSpPr>
          <p:cNvPr id="62" name="Rectangle 131">
            <a:extLst>
              <a:ext uri="{FF2B5EF4-FFF2-40B4-BE49-F238E27FC236}">
                <a16:creationId xmlns:a16="http://schemas.microsoft.com/office/drawing/2014/main" id="{FE73A64F-66B7-3045-AD21-8E40B4E247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71158" y="3519665"/>
            <a:ext cx="67337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marL="0" defTabSz="914400" rtl="1" eaLnBrk="1" latinLnBrk="0" hangingPunct="1"/>
            <a:r>
              <a:rPr lang="en-US" sz="1400" dirty="0">
                <a:solidFill>
                  <a:srgbClr val="000000"/>
                </a:solidFill>
              </a:rPr>
              <a:t>Building chips</a:t>
            </a:r>
            <a:endParaRPr lang="en-US" sz="1400" dirty="0"/>
          </a:p>
        </p:txBody>
      </p:sp>
      <p:sp>
        <p:nvSpPr>
          <p:cNvPr id="63" name="Rectangle 131">
            <a:extLst>
              <a:ext uri="{FF2B5EF4-FFF2-40B4-BE49-F238E27FC236}">
                <a16:creationId xmlns:a16="http://schemas.microsoft.com/office/drawing/2014/main" id="{5F6BF29D-2E78-EF4D-8F8E-4ED84CC743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6530" y="3040377"/>
            <a:ext cx="950119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marL="0" defTabSz="914400" rtl="1" eaLnBrk="1" latinLnBrk="0" hangingPunct="1"/>
            <a:r>
              <a:rPr lang="en-US" sz="1400" dirty="0"/>
              <a:t>Building a computer</a:t>
            </a:r>
          </a:p>
        </p:txBody>
      </p:sp>
      <p:sp>
        <p:nvSpPr>
          <p:cNvPr id="64" name="Line 135">
            <a:extLst>
              <a:ext uri="{FF2B5EF4-FFF2-40B4-BE49-F238E27FC236}">
                <a16:creationId xmlns:a16="http://schemas.microsoft.com/office/drawing/2014/main" id="{713F598D-B0F9-C345-8695-29431870CF1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090395" y="4009512"/>
            <a:ext cx="993052" cy="878"/>
          </a:xfrm>
          <a:prstGeom prst="line">
            <a:avLst/>
          </a:prstGeom>
          <a:noFill/>
          <a:ln w="31750">
            <a:solidFill>
              <a:schemeClr val="tx1">
                <a:lumMod val="50000"/>
                <a:lumOff val="50000"/>
              </a:schemeClr>
            </a:solidFill>
            <a:round/>
            <a:headEnd type="triangle" w="lg" len="lg"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en-US" dirty="0"/>
          </a:p>
        </p:txBody>
      </p:sp>
      <p:sp>
        <p:nvSpPr>
          <p:cNvPr id="65" name="Line 135">
            <a:extLst>
              <a:ext uri="{FF2B5EF4-FFF2-40B4-BE49-F238E27FC236}">
                <a16:creationId xmlns:a16="http://schemas.microsoft.com/office/drawing/2014/main" id="{4B1D2A85-3C85-5745-A693-E76406EC4CF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237016" y="4391441"/>
            <a:ext cx="1004559" cy="4246"/>
          </a:xfrm>
          <a:prstGeom prst="line">
            <a:avLst/>
          </a:prstGeom>
          <a:noFill/>
          <a:ln w="31750">
            <a:solidFill>
              <a:schemeClr val="tx1">
                <a:lumMod val="50000"/>
                <a:lumOff val="50000"/>
              </a:schemeClr>
            </a:solidFill>
            <a:round/>
            <a:headEnd type="triangle" w="lg" len="lg"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en-US" dirty="0"/>
          </a:p>
        </p:txBody>
      </p:sp>
      <p:sp>
        <p:nvSpPr>
          <p:cNvPr id="66" name="Line 135">
            <a:extLst>
              <a:ext uri="{FF2B5EF4-FFF2-40B4-BE49-F238E27FC236}">
                <a16:creationId xmlns:a16="http://schemas.microsoft.com/office/drawing/2014/main" id="{7EB2A483-C4CD-9945-90BA-E04DD5655EC0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1808054" y="3560747"/>
            <a:ext cx="1143813" cy="2602"/>
          </a:xfrm>
          <a:prstGeom prst="line">
            <a:avLst/>
          </a:prstGeom>
          <a:noFill/>
          <a:ln w="31750">
            <a:solidFill>
              <a:schemeClr val="tx1">
                <a:lumMod val="50000"/>
                <a:lumOff val="50000"/>
              </a:schemeClr>
            </a:solidFill>
            <a:round/>
            <a:headEnd type="triangle" w="lg" len="lg"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Nand to Tetris Roadmap: Hardware</a:t>
            </a:r>
          </a:p>
        </p:txBody>
      </p:sp>
      <p:sp>
        <p:nvSpPr>
          <p:cNvPr id="84" name="Text Box 115"/>
          <p:cNvSpPr txBox="1">
            <a:spLocks noChangeArrowheads="1"/>
          </p:cNvSpPr>
          <p:nvPr/>
        </p:nvSpPr>
        <p:spPr bwMode="auto">
          <a:xfrm>
            <a:off x="682268" y="1115194"/>
            <a:ext cx="1070240" cy="355672"/>
          </a:xfrm>
          <a:prstGeom prst="rect">
            <a:avLst/>
          </a:prstGeom>
          <a:solidFill>
            <a:srgbClr val="FFDFBF"/>
          </a:solidFill>
          <a:ln w="317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rIns="0"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400" dirty="0">
                <a:solidFill>
                  <a:schemeClr val="hlink"/>
                </a:solidFill>
              </a:rPr>
              <a:t>abstraction</a:t>
            </a:r>
          </a:p>
        </p:txBody>
      </p:sp>
      <p:sp>
        <p:nvSpPr>
          <p:cNvPr id="45" name="Line 136"/>
          <p:cNvSpPr>
            <a:spLocks noChangeShapeType="1"/>
          </p:cNvSpPr>
          <p:nvPr/>
        </p:nvSpPr>
        <p:spPr bwMode="auto">
          <a:xfrm>
            <a:off x="1275757" y="1643378"/>
            <a:ext cx="0" cy="1378370"/>
          </a:xfrm>
          <a:prstGeom prst="line">
            <a:avLst/>
          </a:prstGeom>
          <a:noFill/>
          <a:ln w="31750">
            <a:solidFill>
              <a:schemeClr val="tx1">
                <a:lumMod val="65000"/>
                <a:lumOff val="35000"/>
              </a:schemeClr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marL="0" algn="l" defTabSz="914400" rtl="0" eaLnBrk="1" latinLnBrk="0" hangingPunct="1"/>
            <a:endParaRPr lang="en-US" dirty="0"/>
          </a:p>
        </p:txBody>
      </p:sp>
      <p:sp>
        <p:nvSpPr>
          <p:cNvPr id="46" name="Rectangle 137"/>
          <p:cNvSpPr>
            <a:spLocks noChangeArrowheads="1"/>
          </p:cNvSpPr>
          <p:nvPr/>
        </p:nvSpPr>
        <p:spPr bwMode="auto">
          <a:xfrm>
            <a:off x="325373" y="2208560"/>
            <a:ext cx="95038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</a:rPr>
              <a:t>assembler</a:t>
            </a:r>
            <a:endParaRPr lang="en-US" sz="1600" dirty="0"/>
          </a:p>
        </p:txBody>
      </p:sp>
      <p:sp>
        <p:nvSpPr>
          <p:cNvPr id="83" name="Text Box 114"/>
          <p:cNvSpPr txBox="1">
            <a:spLocks noChangeArrowheads="1"/>
          </p:cNvSpPr>
          <p:nvPr/>
        </p:nvSpPr>
        <p:spPr bwMode="auto">
          <a:xfrm>
            <a:off x="682268" y="1469313"/>
            <a:ext cx="1070240" cy="493902"/>
          </a:xfrm>
          <a:prstGeom prst="rect">
            <a:avLst/>
          </a:prstGeom>
          <a:solidFill>
            <a:srgbClr val="CCFFFF"/>
          </a:solidFill>
          <a:ln w="317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rIns="0"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400" dirty="0">
                <a:solidFill>
                  <a:srgbClr val="000000"/>
                </a:solidFill>
              </a:rPr>
              <a:t>machine language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1414563" y="2175606"/>
            <a:ext cx="5448463" cy="2657257"/>
            <a:chOff x="1451208" y="3519843"/>
            <a:chExt cx="5448463" cy="2657257"/>
          </a:xfrm>
        </p:grpSpPr>
        <p:sp>
          <p:nvSpPr>
            <p:cNvPr id="70" name="Oval 69"/>
            <p:cNvSpPr/>
            <p:nvPr/>
          </p:nvSpPr>
          <p:spPr>
            <a:xfrm>
              <a:off x="6554105" y="5870624"/>
              <a:ext cx="345566" cy="302400"/>
            </a:xfrm>
            <a:prstGeom prst="ellipse">
              <a:avLst/>
            </a:prstGeom>
            <a:solidFill>
              <a:srgbClr val="006699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p1</a:t>
              </a:r>
            </a:p>
          </p:txBody>
        </p:sp>
        <p:sp>
          <p:nvSpPr>
            <p:cNvPr id="73" name="Oval 72"/>
            <p:cNvSpPr/>
            <p:nvPr/>
          </p:nvSpPr>
          <p:spPr>
            <a:xfrm>
              <a:off x="4384096" y="5472553"/>
              <a:ext cx="432630" cy="3024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p2</a:t>
              </a:r>
            </a:p>
          </p:txBody>
        </p:sp>
        <p:sp>
          <p:nvSpPr>
            <p:cNvPr id="77" name="Oval 76"/>
            <p:cNvSpPr/>
            <p:nvPr/>
          </p:nvSpPr>
          <p:spPr>
            <a:xfrm>
              <a:off x="4378802" y="5874700"/>
              <a:ext cx="432630" cy="3024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p3</a:t>
              </a:r>
            </a:p>
          </p:txBody>
        </p:sp>
        <p:sp>
          <p:nvSpPr>
            <p:cNvPr id="82" name="Oval 81"/>
            <p:cNvSpPr/>
            <p:nvPr/>
          </p:nvSpPr>
          <p:spPr>
            <a:xfrm>
              <a:off x="2129625" y="5039042"/>
              <a:ext cx="432630" cy="3024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p4</a:t>
              </a:r>
            </a:p>
          </p:txBody>
        </p:sp>
        <p:sp>
          <p:nvSpPr>
            <p:cNvPr id="88" name="Oval 87"/>
            <p:cNvSpPr/>
            <p:nvPr/>
          </p:nvSpPr>
          <p:spPr>
            <a:xfrm>
              <a:off x="2129625" y="5406462"/>
              <a:ext cx="432630" cy="3024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p5</a:t>
              </a:r>
            </a:p>
          </p:txBody>
        </p:sp>
        <p:sp>
          <p:nvSpPr>
            <p:cNvPr id="89" name="Oval 88"/>
            <p:cNvSpPr/>
            <p:nvPr/>
          </p:nvSpPr>
          <p:spPr>
            <a:xfrm>
              <a:off x="1451208" y="3519843"/>
              <a:ext cx="432630" cy="3024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p6</a:t>
              </a:r>
            </a:p>
          </p:txBody>
        </p:sp>
      </p:grpSp>
      <p:sp>
        <p:nvSpPr>
          <p:cNvPr id="57" name="Content Placeholder 2">
            <a:extLst>
              <a:ext uri="{FF2B5EF4-FFF2-40B4-BE49-F238E27FC236}">
                <a16:creationId xmlns:a16="http://schemas.microsoft.com/office/drawing/2014/main" id="{D4B3417C-9956-6646-AB88-22BF8A96BB23}"/>
              </a:ext>
            </a:extLst>
          </p:cNvPr>
          <p:cNvSpPr txBox="1">
            <a:spLocks/>
          </p:cNvSpPr>
          <p:nvPr/>
        </p:nvSpPr>
        <p:spPr>
          <a:xfrm>
            <a:off x="5121993" y="5305067"/>
            <a:ext cx="3161235" cy="81674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 u="sng" dirty="0"/>
              <a:t>Project 1</a:t>
            </a:r>
          </a:p>
          <a:p>
            <a:pPr marL="0" indent="0" algn="ctr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800" dirty="0"/>
              <a:t>Build 15 elementary logic gates</a:t>
            </a:r>
            <a:endParaRPr lang="en-US" sz="1800" dirty="0">
              <a:solidFill>
                <a:srgbClr val="0432FF"/>
              </a:solidFill>
            </a:endParaRP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608663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Two’s complement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A28E428-9F6A-4F4E-8A03-9EEF7C3D4539}"/>
              </a:ext>
            </a:extLst>
          </p:cNvPr>
          <p:cNvSpPr/>
          <p:nvPr/>
        </p:nvSpPr>
        <p:spPr>
          <a:xfrm>
            <a:off x="2848665" y="1052102"/>
            <a:ext cx="5788819" cy="14003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en-US" sz="2000" u="sng" dirty="0">
                <a:latin typeface="Times New Roman"/>
                <a:cs typeface="Times New Roman"/>
              </a:rPr>
              <a:t>The representation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/>
                <a:cs typeface="Times New Roman"/>
              </a:rPr>
              <a:t>Assumption: Word size = </a:t>
            </a:r>
            <a:r>
              <a:rPr lang="en-US" sz="1600" i="1" dirty="0">
                <a:latin typeface="Times New Roman"/>
                <a:cs typeface="Times New Roman"/>
              </a:rPr>
              <a:t>n</a:t>
            </a:r>
            <a:r>
              <a:rPr lang="en-US" sz="1600" dirty="0">
                <a:latin typeface="Times New Roman"/>
                <a:cs typeface="Times New Roman"/>
              </a:rPr>
              <a:t> bits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/>
                <a:cs typeface="Times New Roman"/>
              </a:rPr>
              <a:t>The “two’s complement” of </a:t>
            </a:r>
            <a:r>
              <a:rPr lang="en-US" sz="1600" i="1" dirty="0">
                <a:latin typeface="Times New Roman"/>
                <a:cs typeface="Times New Roman"/>
              </a:rPr>
              <a:t>x</a:t>
            </a:r>
            <a:r>
              <a:rPr lang="en-US" sz="1600" dirty="0">
                <a:latin typeface="Times New Roman"/>
                <a:cs typeface="Times New Roman"/>
              </a:rPr>
              <a:t> is defined to be  2</a:t>
            </a:r>
            <a:r>
              <a:rPr lang="en-US" sz="1600" i="1" baseline="30000" dirty="0">
                <a:latin typeface="Times New Roman"/>
                <a:cs typeface="Times New Roman"/>
              </a:rPr>
              <a:t>n</a:t>
            </a:r>
            <a:r>
              <a:rPr lang="en-US" sz="1600" dirty="0">
                <a:latin typeface="Times New Roman"/>
                <a:cs typeface="Times New Roman"/>
              </a:rPr>
              <a:t> – </a:t>
            </a:r>
            <a:r>
              <a:rPr lang="en-US" sz="1600" i="1" dirty="0">
                <a:latin typeface="Times New Roman"/>
                <a:cs typeface="Times New Roman"/>
              </a:rPr>
              <a:t>x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/>
                <a:cs typeface="Times New Roman"/>
              </a:rPr>
              <a:t>The negative of </a:t>
            </a:r>
            <a:r>
              <a:rPr lang="en-US" sz="1600" i="1" dirty="0">
                <a:latin typeface="Times New Roman"/>
                <a:cs typeface="Times New Roman"/>
              </a:rPr>
              <a:t>x</a:t>
            </a:r>
            <a:r>
              <a:rPr lang="en-US" sz="1600" dirty="0">
                <a:latin typeface="Times New Roman"/>
                <a:cs typeface="Times New Roman"/>
              </a:rPr>
              <a:t> is coded by the two’s complement of </a:t>
            </a:r>
            <a:r>
              <a:rPr lang="en-US" sz="1600" i="1" dirty="0">
                <a:latin typeface="Times New Roman"/>
                <a:cs typeface="Times New Roman"/>
              </a:rPr>
              <a:t>x </a:t>
            </a:r>
            <a:r>
              <a:rPr lang="en-US" sz="1600" dirty="0">
                <a:latin typeface="Times New Roman"/>
                <a:cs typeface="Times New Roman"/>
              </a:rPr>
              <a:t> </a:t>
            </a:r>
            <a:endParaRPr lang="en-US" dirty="0">
              <a:latin typeface="Times New Roman"/>
              <a:cs typeface="Times New Roman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4819805-BB80-8448-8915-37A1944ED063}"/>
              </a:ext>
            </a:extLst>
          </p:cNvPr>
          <p:cNvGrpSpPr/>
          <p:nvPr/>
        </p:nvGrpSpPr>
        <p:grpSpPr>
          <a:xfrm>
            <a:off x="2812660" y="2835616"/>
            <a:ext cx="3627824" cy="1229059"/>
            <a:chOff x="3114170" y="2901414"/>
            <a:chExt cx="3627824" cy="1229059"/>
          </a:xfrm>
        </p:grpSpPr>
        <p:sp>
          <p:nvSpPr>
            <p:cNvPr id="16" name="Rounded Rectangular Callout 15">
              <a:extLst>
                <a:ext uri="{FF2B5EF4-FFF2-40B4-BE49-F238E27FC236}">
                  <a16:creationId xmlns:a16="http://schemas.microsoft.com/office/drawing/2014/main" id="{1FBCEE25-2CEC-A146-A614-560E52A55221}"/>
                </a:ext>
              </a:extLst>
            </p:cNvPr>
            <p:cNvSpPr/>
            <p:nvPr/>
          </p:nvSpPr>
          <p:spPr>
            <a:xfrm>
              <a:off x="3114170" y="3226197"/>
              <a:ext cx="3627824" cy="904276"/>
            </a:xfrm>
            <a:prstGeom prst="wedgeRoundRectCallout">
              <a:avLst>
                <a:gd name="adj1" fmla="val -73398"/>
                <a:gd name="adj2" fmla="val 48971"/>
                <a:gd name="adj3" fmla="val 16667"/>
              </a:avLst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46800" rtlCol="0" anchor="t" anchorCtr="0"/>
            <a:lstStyle/>
            <a:p>
              <a:pPr>
                <a:spcBef>
                  <a:spcPts val="600"/>
                </a:spcBef>
              </a:pPr>
              <a:r>
                <a:rPr lang="en-US" sz="1600" dirty="0">
                  <a:solidFill>
                    <a:schemeClr val="tx1"/>
                  </a:solidFill>
                  <a:latin typeface="Times New Roman"/>
                  <a:cs typeface="Times New Roman"/>
                </a:rPr>
                <a:t>if  </a:t>
              </a:r>
              <a:r>
                <a:rPr lang="en-US" sz="1600" i="1" dirty="0">
                  <a:solidFill>
                    <a:schemeClr val="tx1"/>
                  </a:solidFill>
                  <a:latin typeface="Times New Roman"/>
                  <a:cs typeface="Times New Roman"/>
                </a:rPr>
                <a:t>x </a:t>
              </a:r>
              <a:r>
                <a:rPr lang="en-US" sz="1600" dirty="0">
                  <a:solidFill>
                    <a:schemeClr val="tx1"/>
                  </a:solidFill>
                  <a:latin typeface="Times New Roman"/>
                  <a:cs typeface="Times New Roman"/>
                </a:rPr>
                <a:t>≥ 0 return </a:t>
              </a:r>
              <a:r>
                <a:rPr lang="en-US" sz="1600" i="1" dirty="0">
                  <a:solidFill>
                    <a:schemeClr val="tx1"/>
                  </a:solidFill>
                  <a:latin typeface="Times New Roman"/>
                  <a:cs typeface="Times New Roman"/>
                </a:rPr>
                <a:t>binar</a:t>
              </a:r>
              <a:r>
                <a:rPr lang="en-US" sz="1600" i="1" spc="150" dirty="0">
                  <a:solidFill>
                    <a:schemeClr val="tx1"/>
                  </a:solidFill>
                  <a:latin typeface="Times New Roman"/>
                  <a:cs typeface="Times New Roman"/>
                </a:rPr>
                <a:t>y</a:t>
              </a:r>
              <a:r>
                <a:rPr lang="en-US" sz="1600" dirty="0">
                  <a:solidFill>
                    <a:schemeClr val="tx1"/>
                  </a:solidFill>
                  <a:latin typeface="Times New Roman"/>
                  <a:cs typeface="Times New Roman"/>
                </a:rPr>
                <a:t>(</a:t>
              </a:r>
              <a:r>
                <a:rPr lang="en-US" sz="1600" i="1" dirty="0">
                  <a:solidFill>
                    <a:schemeClr val="tx1"/>
                  </a:solidFill>
                  <a:latin typeface="Times New Roman"/>
                  <a:cs typeface="Times New Roman"/>
                </a:rPr>
                <a:t>x</a:t>
              </a:r>
              <a:r>
                <a:rPr lang="en-US" sz="1600" dirty="0">
                  <a:solidFill>
                    <a:schemeClr val="tx1"/>
                  </a:solidFill>
                  <a:latin typeface="Times New Roman"/>
                  <a:cs typeface="Times New Roman"/>
                </a:rPr>
                <a:t>)</a:t>
              </a:r>
            </a:p>
            <a:p>
              <a:pPr>
                <a:spcBef>
                  <a:spcPts val="600"/>
                </a:spcBef>
              </a:pPr>
              <a:r>
                <a:rPr lang="en-US" sz="1600" dirty="0">
                  <a:solidFill>
                    <a:schemeClr val="tx1"/>
                  </a:solidFill>
                  <a:latin typeface="Times New Roman"/>
                  <a:cs typeface="Times New Roman"/>
                </a:rPr>
                <a:t>else        return </a:t>
              </a:r>
              <a:r>
                <a:rPr lang="en-US" sz="1600" i="1" dirty="0">
                  <a:solidFill>
                    <a:schemeClr val="tx1"/>
                  </a:solidFill>
                  <a:latin typeface="Times New Roman"/>
                  <a:cs typeface="Times New Roman"/>
                </a:rPr>
                <a:t>binar</a:t>
              </a:r>
              <a:r>
                <a:rPr lang="en-US" sz="1600" i="1" spc="150" dirty="0">
                  <a:solidFill>
                    <a:schemeClr val="tx1"/>
                  </a:solidFill>
                  <a:latin typeface="Times New Roman"/>
                  <a:cs typeface="Times New Roman"/>
                </a:rPr>
                <a:t>y</a:t>
              </a:r>
              <a:r>
                <a:rPr lang="en-US" sz="1600" dirty="0">
                  <a:solidFill>
                    <a:schemeClr val="tx1"/>
                  </a:solidFill>
                  <a:latin typeface="Times New Roman"/>
                  <a:cs typeface="Times New Roman"/>
                </a:rPr>
                <a:t>(2</a:t>
              </a:r>
              <a:r>
                <a:rPr lang="en-US" sz="1600" i="1" baseline="30000" dirty="0">
                  <a:solidFill>
                    <a:schemeClr val="tx1"/>
                  </a:solidFill>
                  <a:latin typeface="Times New Roman"/>
                  <a:cs typeface="Times New Roman"/>
                </a:rPr>
                <a:t>n </a:t>
              </a:r>
              <a:r>
                <a:rPr lang="en-US" sz="1600" i="1" dirty="0">
                  <a:solidFill>
                    <a:schemeClr val="tx1"/>
                  </a:solidFill>
                  <a:latin typeface="Times New Roman"/>
                  <a:cs typeface="Times New Roman"/>
                </a:rPr>
                <a:t>– x</a:t>
              </a:r>
              <a:r>
                <a:rPr lang="en-US" sz="1600" dirty="0">
                  <a:solidFill>
                    <a:schemeClr val="tx1"/>
                  </a:solidFill>
                  <a:latin typeface="Times New Roman"/>
                  <a:cs typeface="Times New Roman"/>
                </a:rPr>
                <a:t>)</a:t>
              </a:r>
              <a:endPara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ED64483-919B-914A-8DD4-5AF6574B0362}"/>
                </a:ext>
              </a:extLst>
            </p:cNvPr>
            <p:cNvSpPr/>
            <p:nvPr/>
          </p:nvSpPr>
          <p:spPr>
            <a:xfrm>
              <a:off x="3174506" y="2901414"/>
              <a:ext cx="350715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spcBef>
                  <a:spcPts val="1200"/>
                </a:spcBef>
              </a:pPr>
              <a:r>
                <a:rPr lang="en-US" u="sng" dirty="0">
                  <a:latin typeface="Times New Roman"/>
                  <a:cs typeface="Times New Roman"/>
                </a:rPr>
                <a:t>From decimal to binary:</a:t>
              </a:r>
              <a:endParaRPr lang="en-US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0C94EF3-CEAA-5E4A-AE0B-7EE7DAF43D34}"/>
              </a:ext>
            </a:extLst>
          </p:cNvPr>
          <p:cNvGrpSpPr/>
          <p:nvPr/>
        </p:nvGrpSpPr>
        <p:grpSpPr>
          <a:xfrm>
            <a:off x="2812660" y="4024079"/>
            <a:ext cx="6788360" cy="1270003"/>
            <a:chOff x="3174506" y="4558790"/>
            <a:chExt cx="6788360" cy="1270003"/>
          </a:xfrm>
        </p:grpSpPr>
        <p:sp>
          <p:nvSpPr>
            <p:cNvPr id="17" name="Rounded Rectangular Callout 16">
              <a:extLst>
                <a:ext uri="{FF2B5EF4-FFF2-40B4-BE49-F238E27FC236}">
                  <a16:creationId xmlns:a16="http://schemas.microsoft.com/office/drawing/2014/main" id="{F284FF98-26E6-F54E-9E89-0EFED3670B4C}"/>
                </a:ext>
              </a:extLst>
            </p:cNvPr>
            <p:cNvSpPr/>
            <p:nvPr/>
          </p:nvSpPr>
          <p:spPr>
            <a:xfrm>
              <a:off x="3174506" y="4924517"/>
              <a:ext cx="6788360" cy="904276"/>
            </a:xfrm>
            <a:prstGeom prst="wedgeRoundRectCallout">
              <a:avLst>
                <a:gd name="adj1" fmla="val -73398"/>
                <a:gd name="adj2" fmla="val 48971"/>
                <a:gd name="adj3" fmla="val 16667"/>
              </a:avLst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46800" rtlCol="0" anchor="t" anchorCtr="0"/>
            <a:lstStyle/>
            <a:p>
              <a:pPr>
                <a:spcBef>
                  <a:spcPts val="600"/>
                </a:spcBef>
              </a:pPr>
              <a:r>
                <a:rPr lang="en-US" sz="1600" dirty="0">
                  <a:solidFill>
                    <a:schemeClr val="tx1"/>
                  </a:solidFill>
                  <a:latin typeface="Times New Roman"/>
                  <a:cs typeface="Times New Roman"/>
                </a:rPr>
                <a:t>if  MSB = 0 return </a:t>
              </a:r>
              <a:r>
                <a:rPr lang="en-US" sz="1600" i="1" dirty="0">
                  <a:solidFill>
                    <a:schemeClr val="tx1"/>
                  </a:solidFill>
                  <a:latin typeface="Times New Roman"/>
                  <a:cs typeface="Times New Roman"/>
                </a:rPr>
                <a:t>decimal</a:t>
              </a:r>
              <a:r>
                <a:rPr lang="en-US" sz="1600" dirty="0">
                  <a:solidFill>
                    <a:schemeClr val="tx1"/>
                  </a:solidFill>
                  <a:latin typeface="Times New Roman"/>
                  <a:cs typeface="Times New Roman"/>
                </a:rPr>
                <a:t>(</a:t>
              </a:r>
              <a:r>
                <a:rPr lang="en-US" sz="1600" i="1" dirty="0">
                  <a:solidFill>
                    <a:schemeClr val="tx1"/>
                  </a:solidFill>
                  <a:latin typeface="Times New Roman"/>
                  <a:cs typeface="Times New Roman"/>
                </a:rPr>
                <a:t>bits</a:t>
              </a:r>
              <a:r>
                <a:rPr lang="en-US" sz="1600" dirty="0">
                  <a:solidFill>
                    <a:schemeClr val="tx1"/>
                  </a:solidFill>
                  <a:latin typeface="Times New Roman"/>
                  <a:cs typeface="Times New Roman"/>
                </a:rPr>
                <a:t>)</a:t>
              </a:r>
            </a:p>
            <a:p>
              <a:pPr>
                <a:spcBef>
                  <a:spcPts val="600"/>
                </a:spcBef>
              </a:pPr>
              <a:r>
                <a:rPr lang="en-US" sz="1600" dirty="0">
                  <a:solidFill>
                    <a:schemeClr val="tx1"/>
                  </a:solidFill>
                  <a:latin typeface="Times New Roman"/>
                  <a:cs typeface="Times New Roman"/>
                </a:rPr>
                <a:t>else              return </a:t>
              </a:r>
              <a:r>
                <a:rPr lang="en-US" sz="1600" dirty="0">
                  <a:solidFill>
                    <a:srgbClr val="000000"/>
                  </a:solidFill>
                  <a:latin typeface="Times New Roman"/>
                  <a:cs typeface="Times New Roman"/>
                </a:rPr>
                <a:t>“–” and then (2</a:t>
              </a:r>
              <a:r>
                <a:rPr lang="en-US" sz="1600" i="1" baseline="30000" dirty="0">
                  <a:solidFill>
                    <a:srgbClr val="000000"/>
                  </a:solidFill>
                  <a:latin typeface="Times New Roman"/>
                  <a:cs typeface="Times New Roman"/>
                </a:rPr>
                <a:t>n </a:t>
              </a:r>
              <a:r>
                <a:rPr lang="en-US" sz="1600" dirty="0">
                  <a:solidFill>
                    <a:srgbClr val="000000"/>
                  </a:solidFill>
                  <a:latin typeface="Times New Roman"/>
                  <a:cs typeface="Times New Roman"/>
                </a:rPr>
                <a:t>– </a:t>
              </a:r>
              <a:r>
                <a:rPr lang="en-US" sz="1600" i="1" dirty="0">
                  <a:solidFill>
                    <a:srgbClr val="000000"/>
                  </a:solidFill>
                  <a:latin typeface="Times New Roman"/>
                  <a:cs typeface="Times New Roman"/>
                </a:rPr>
                <a:t>decimal</a:t>
              </a:r>
              <a:r>
                <a:rPr lang="en-US" sz="1600" dirty="0">
                  <a:solidFill>
                    <a:srgbClr val="000000"/>
                  </a:solidFill>
                  <a:latin typeface="Times New Roman"/>
                  <a:cs typeface="Times New Roman"/>
                </a:rPr>
                <a:t>(</a:t>
              </a:r>
              <a:r>
                <a:rPr lang="en-US" sz="1600" i="1" dirty="0">
                  <a:solidFill>
                    <a:srgbClr val="000000"/>
                  </a:solidFill>
                  <a:latin typeface="Times New Roman"/>
                  <a:cs typeface="Times New Roman"/>
                </a:rPr>
                <a:t>bits</a:t>
              </a:r>
              <a:r>
                <a:rPr lang="en-US" sz="1600" dirty="0">
                  <a:solidFill>
                    <a:srgbClr val="000000"/>
                  </a:solidFill>
                  <a:latin typeface="Times New Roman"/>
                  <a:cs typeface="Times New Roman"/>
                </a:rPr>
                <a:t>)) </a:t>
              </a:r>
              <a:endPara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B32004D-DD60-A043-B2E5-540952D38FDF}"/>
                </a:ext>
              </a:extLst>
            </p:cNvPr>
            <p:cNvSpPr/>
            <p:nvPr/>
          </p:nvSpPr>
          <p:spPr>
            <a:xfrm>
              <a:off x="3234842" y="4558790"/>
              <a:ext cx="350715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spcBef>
                  <a:spcPts val="1200"/>
                </a:spcBef>
              </a:pPr>
              <a:r>
                <a:rPr lang="en-US" u="sng" dirty="0">
                  <a:latin typeface="Times New Roman"/>
                  <a:cs typeface="Times New Roman"/>
                </a:rPr>
                <a:t>From binary to decimal:</a:t>
              </a:r>
              <a:endParaRPr lang="en-US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89887B8-CAFE-B446-A61C-618DEA1CF21C}"/>
              </a:ext>
            </a:extLst>
          </p:cNvPr>
          <p:cNvGrpSpPr/>
          <p:nvPr/>
        </p:nvGrpSpPr>
        <p:grpSpPr>
          <a:xfrm>
            <a:off x="846342" y="962338"/>
            <a:ext cx="1989900" cy="5647452"/>
            <a:chOff x="846342" y="962338"/>
            <a:chExt cx="1989900" cy="5647452"/>
          </a:xfrm>
        </p:grpSpPr>
        <p:sp>
          <p:nvSpPr>
            <p:cNvPr id="28" name="Content Placeholder 2">
              <a:extLst>
                <a:ext uri="{FF2B5EF4-FFF2-40B4-BE49-F238E27FC236}">
                  <a16:creationId xmlns:a16="http://schemas.microsoft.com/office/drawing/2014/main" id="{01025CF4-713A-A34F-92F6-4F98B114D4F2}"/>
                </a:ext>
              </a:extLst>
            </p:cNvPr>
            <p:cNvSpPr txBox="1">
              <a:spLocks/>
            </p:cNvSpPr>
            <p:nvPr/>
          </p:nvSpPr>
          <p:spPr>
            <a:xfrm>
              <a:off x="846342" y="1331689"/>
              <a:ext cx="1783970" cy="5278101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1pPr>
              <a:lvl2pPr marL="717550" indent="-26035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SzPct val="50000"/>
                <a:buFont typeface="Wingdings" charset="2"/>
                <a:buChar char="q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Bef>
                  <a:spcPts val="600"/>
                </a:spcBef>
                <a:buFont typeface="Arial" panose="020B0604020202020204" pitchFamily="34" charset="0"/>
                <a:buNone/>
              </a:pPr>
              <a:r>
                <a:rPr lang="en-US" sz="1600" dirty="0">
                  <a:latin typeface="Consolas"/>
                  <a:cs typeface="Consolas"/>
                </a:rPr>
                <a:t>0000   0  </a:t>
              </a:r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 </a:t>
              </a:r>
              <a:r>
                <a:rPr lang="en-US" sz="1600" dirty="0">
                  <a:solidFill>
                    <a:srgbClr val="253FAB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</a:p>
            <a:p>
              <a:pPr marL="0" indent="0">
                <a:spcBef>
                  <a:spcPts val="600"/>
                </a:spcBef>
                <a:buFont typeface="Arial" panose="020B0604020202020204" pitchFamily="34" charset="0"/>
                <a:buNone/>
              </a:pPr>
              <a:r>
                <a:rPr lang="en-US" sz="1600" dirty="0">
                  <a:latin typeface="Consolas"/>
                  <a:cs typeface="Consolas"/>
                </a:rPr>
                <a:t>0001   1  </a:t>
              </a:r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 </a:t>
              </a:r>
              <a:r>
                <a:rPr lang="en-US" sz="1600" dirty="0">
                  <a:solidFill>
                    <a:srgbClr val="253FAB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</a:p>
            <a:p>
              <a:pPr marL="0" indent="0">
                <a:spcBef>
                  <a:spcPts val="600"/>
                </a:spcBef>
                <a:buFont typeface="Arial" panose="020B0604020202020204" pitchFamily="34" charset="0"/>
                <a:buNone/>
              </a:pPr>
              <a:r>
                <a:rPr lang="en-US" sz="1600" dirty="0">
                  <a:latin typeface="Consolas"/>
                  <a:cs typeface="Consolas"/>
                </a:rPr>
                <a:t>0010   2  </a:t>
              </a:r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 </a:t>
              </a:r>
              <a:r>
                <a:rPr lang="en-US" sz="1600" dirty="0">
                  <a:solidFill>
                    <a:srgbClr val="253FAB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</a:p>
            <a:p>
              <a:pPr marL="0" indent="0">
                <a:spcBef>
                  <a:spcPts val="600"/>
                </a:spcBef>
                <a:buNone/>
              </a:pPr>
              <a:r>
                <a:rPr lang="en-US" sz="1600" dirty="0">
                  <a:latin typeface="Consolas"/>
                  <a:cs typeface="Consolas"/>
                </a:rPr>
                <a:t>0011   3  </a:t>
              </a:r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 </a:t>
              </a:r>
              <a:r>
                <a:rPr lang="en-US" sz="1600" dirty="0">
                  <a:solidFill>
                    <a:srgbClr val="253FAB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</a:p>
            <a:p>
              <a:pPr marL="0" indent="0">
                <a:spcBef>
                  <a:spcPts val="600"/>
                </a:spcBef>
                <a:buNone/>
              </a:pPr>
              <a:r>
                <a:rPr lang="en-US" sz="1600" dirty="0">
                  <a:latin typeface="Consolas"/>
                  <a:cs typeface="Consolas"/>
                </a:rPr>
                <a:t>0100   4  </a:t>
              </a:r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 </a:t>
              </a:r>
              <a:r>
                <a:rPr lang="en-US" sz="1600" dirty="0">
                  <a:solidFill>
                    <a:srgbClr val="253FAB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</a:p>
            <a:p>
              <a:pPr marL="0" indent="0">
                <a:spcBef>
                  <a:spcPts val="600"/>
                </a:spcBef>
                <a:buFont typeface="Arial" panose="020B0604020202020204" pitchFamily="34" charset="0"/>
                <a:buNone/>
              </a:pPr>
              <a:r>
                <a:rPr lang="en-US" sz="1600" dirty="0">
                  <a:latin typeface="Consolas"/>
                  <a:cs typeface="Consolas"/>
                </a:rPr>
                <a:t>0101   5  </a:t>
              </a:r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 </a:t>
              </a:r>
              <a:r>
                <a:rPr lang="en-US" sz="1600" dirty="0">
                  <a:solidFill>
                    <a:srgbClr val="253FAB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</a:p>
            <a:p>
              <a:pPr marL="0" indent="0">
                <a:spcBef>
                  <a:spcPts val="600"/>
                </a:spcBef>
                <a:buNone/>
              </a:pPr>
              <a:r>
                <a:rPr lang="en-US" sz="1600" dirty="0">
                  <a:latin typeface="Consolas"/>
                  <a:cs typeface="Consolas"/>
                </a:rPr>
                <a:t>0110   6  </a:t>
              </a:r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 </a:t>
              </a:r>
              <a:r>
                <a:rPr lang="en-US" sz="1600" dirty="0">
                  <a:solidFill>
                    <a:srgbClr val="253FAB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6</a:t>
              </a:r>
            </a:p>
            <a:p>
              <a:pPr marL="0" indent="0">
                <a:spcBef>
                  <a:spcPts val="600"/>
                </a:spcBef>
                <a:buFont typeface="Arial" panose="020B0604020202020204" pitchFamily="34" charset="0"/>
                <a:buNone/>
              </a:pPr>
              <a:r>
                <a:rPr lang="en-US" sz="1600" dirty="0">
                  <a:latin typeface="Consolas"/>
                  <a:cs typeface="Consolas"/>
                </a:rPr>
                <a:t>0111   7  </a:t>
              </a:r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 </a:t>
              </a:r>
              <a:r>
                <a:rPr lang="en-US" sz="1600" dirty="0">
                  <a:solidFill>
                    <a:srgbClr val="253FAB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7</a:t>
              </a:r>
            </a:p>
            <a:p>
              <a:pPr marL="0" indent="0">
                <a:spcBef>
                  <a:spcPts val="600"/>
                </a:spcBef>
                <a:buFont typeface="Arial" panose="020B0604020202020204" pitchFamily="34" charset="0"/>
                <a:buNone/>
              </a:pPr>
              <a:r>
                <a:rPr lang="en-US" sz="1600" dirty="0">
                  <a:latin typeface="Consolas"/>
                  <a:cs typeface="Consolas"/>
                </a:rPr>
                <a:t>1000   8  </a:t>
              </a:r>
              <a:r>
                <a:rPr lang="en-US" sz="1600" dirty="0">
                  <a:solidFill>
                    <a:srgbClr val="253FAB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– 8</a:t>
              </a:r>
            </a:p>
            <a:p>
              <a:pPr marL="0" indent="0">
                <a:spcBef>
                  <a:spcPts val="600"/>
                </a:spcBef>
                <a:buFont typeface="Arial" panose="020B0604020202020204" pitchFamily="34" charset="0"/>
                <a:buNone/>
              </a:pPr>
              <a:r>
                <a:rPr lang="en-US" sz="1600" dirty="0">
                  <a:latin typeface="Consolas"/>
                  <a:cs typeface="Consolas"/>
                </a:rPr>
                <a:t>1001   9  </a:t>
              </a:r>
              <a:r>
                <a:rPr lang="en-US" sz="1600" dirty="0">
                  <a:solidFill>
                    <a:srgbClr val="253FAB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– 7</a:t>
              </a:r>
            </a:p>
            <a:p>
              <a:pPr marL="0" indent="0">
                <a:spcBef>
                  <a:spcPts val="600"/>
                </a:spcBef>
                <a:buFont typeface="Arial" panose="020B0604020202020204" pitchFamily="34" charset="0"/>
                <a:buNone/>
              </a:pPr>
              <a:r>
                <a:rPr lang="en-US" sz="1600" dirty="0">
                  <a:latin typeface="Consolas"/>
                  <a:cs typeface="Consolas"/>
                </a:rPr>
                <a:t>1010  10  </a:t>
              </a:r>
              <a:r>
                <a:rPr lang="en-US" sz="1600" dirty="0">
                  <a:solidFill>
                    <a:srgbClr val="253FAB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– 6</a:t>
              </a:r>
            </a:p>
            <a:p>
              <a:pPr marL="0" indent="0">
                <a:spcBef>
                  <a:spcPts val="600"/>
                </a:spcBef>
                <a:buFont typeface="Arial" panose="020B0604020202020204" pitchFamily="34" charset="0"/>
                <a:buNone/>
              </a:pPr>
              <a:r>
                <a:rPr lang="en-US" sz="1600" dirty="0">
                  <a:latin typeface="Consolas"/>
                  <a:cs typeface="Consolas"/>
                </a:rPr>
                <a:t>1011  11  </a:t>
              </a:r>
              <a:r>
                <a:rPr lang="en-US" sz="1600" dirty="0">
                  <a:solidFill>
                    <a:srgbClr val="253FAB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– 5</a:t>
              </a:r>
            </a:p>
            <a:p>
              <a:pPr marL="0" indent="0">
                <a:spcBef>
                  <a:spcPts val="600"/>
                </a:spcBef>
                <a:buFont typeface="Arial" panose="020B0604020202020204" pitchFamily="34" charset="0"/>
                <a:buNone/>
              </a:pPr>
              <a:r>
                <a:rPr lang="en-US" sz="1600" dirty="0">
                  <a:latin typeface="Consolas"/>
                  <a:cs typeface="Consolas"/>
                </a:rPr>
                <a:t>1100  12  </a:t>
              </a:r>
              <a:r>
                <a:rPr lang="en-US" sz="1600" dirty="0">
                  <a:solidFill>
                    <a:srgbClr val="253FAB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– 4</a:t>
              </a:r>
            </a:p>
            <a:p>
              <a:pPr marL="0" indent="0">
                <a:spcBef>
                  <a:spcPts val="600"/>
                </a:spcBef>
                <a:buFont typeface="Arial" panose="020B0604020202020204" pitchFamily="34" charset="0"/>
                <a:buNone/>
              </a:pPr>
              <a:r>
                <a:rPr lang="en-US" sz="1600" dirty="0">
                  <a:latin typeface="Consolas"/>
                  <a:cs typeface="Consolas"/>
                </a:rPr>
                <a:t>1101  13  </a:t>
              </a:r>
              <a:r>
                <a:rPr lang="en-US" sz="1600" dirty="0">
                  <a:solidFill>
                    <a:srgbClr val="253FAB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– 3</a:t>
              </a:r>
            </a:p>
            <a:p>
              <a:pPr marL="0" indent="0">
                <a:spcBef>
                  <a:spcPts val="600"/>
                </a:spcBef>
                <a:buFont typeface="Arial" panose="020B0604020202020204" pitchFamily="34" charset="0"/>
                <a:buNone/>
              </a:pPr>
              <a:r>
                <a:rPr lang="en-US" sz="1600" dirty="0">
                  <a:latin typeface="Consolas"/>
                  <a:cs typeface="Consolas"/>
                </a:rPr>
                <a:t>1110  14  </a:t>
              </a:r>
              <a:r>
                <a:rPr lang="en-US" sz="1600" dirty="0">
                  <a:solidFill>
                    <a:srgbClr val="253FAB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– 2</a:t>
              </a:r>
            </a:p>
            <a:p>
              <a:pPr marL="0" indent="0">
                <a:spcBef>
                  <a:spcPts val="600"/>
                </a:spcBef>
                <a:buFont typeface="Arial" panose="020B0604020202020204" pitchFamily="34" charset="0"/>
                <a:buNone/>
              </a:pPr>
              <a:r>
                <a:rPr lang="en-US" sz="1600" dirty="0">
                  <a:latin typeface="Consolas"/>
                  <a:cs typeface="Consolas"/>
                </a:rPr>
                <a:t>1111  15  </a:t>
              </a:r>
              <a:r>
                <a:rPr lang="en-US" sz="1600" dirty="0">
                  <a:solidFill>
                    <a:srgbClr val="253FAB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– 1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757114E-53FA-1F46-9E32-A7045F55A460}"/>
                </a:ext>
              </a:extLst>
            </p:cNvPr>
            <p:cNvSpPr txBox="1"/>
            <p:nvPr/>
          </p:nvSpPr>
          <p:spPr>
            <a:xfrm>
              <a:off x="846342" y="962338"/>
              <a:ext cx="1166370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code(</a:t>
              </a:r>
              <a:r>
                <a:rPr lang="en-US" sz="16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)     </a:t>
              </a:r>
              <a:endParaRPr lang="en-US" sz="1600" dirty="0">
                <a:solidFill>
                  <a:srgbClr val="024BC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8D6FB2F-E4AF-D747-B44D-BBF34ABA71BA}"/>
                </a:ext>
              </a:extLst>
            </p:cNvPr>
            <p:cNvSpPr txBox="1"/>
            <p:nvPr/>
          </p:nvSpPr>
          <p:spPr>
            <a:xfrm>
              <a:off x="1669872" y="962338"/>
              <a:ext cx="1166370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</a:t>
              </a:r>
              <a:endParaRPr lang="en-US" sz="1600" dirty="0">
                <a:solidFill>
                  <a:srgbClr val="024BC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6A263155-C95D-4A4C-91F7-166CE2D9B7A7}"/>
                </a:ext>
              </a:extLst>
            </p:cNvPr>
            <p:cNvSpPr/>
            <p:nvPr/>
          </p:nvSpPr>
          <p:spPr>
            <a:xfrm>
              <a:off x="846342" y="1297399"/>
              <a:ext cx="1065085" cy="478336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</p:grpSp>
    </p:spTree>
    <p:extLst>
      <p:ext uri="{BB962C8B-B14F-4D97-AF65-F5344CB8AC3E}">
        <p14:creationId xmlns:p14="http://schemas.microsoft.com/office/powerpoint/2010/main" val="3566106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Two’s complement: Addition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FD0F0F1-B8B2-134A-8AEB-11446574A958}"/>
              </a:ext>
            </a:extLst>
          </p:cNvPr>
          <p:cNvGrpSpPr/>
          <p:nvPr/>
        </p:nvGrpSpPr>
        <p:grpSpPr>
          <a:xfrm>
            <a:off x="3010577" y="2031851"/>
            <a:ext cx="796052" cy="1120239"/>
            <a:chOff x="3941790" y="1534157"/>
            <a:chExt cx="796052" cy="1120239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E8A3429-0F46-8C4F-B31E-0EDDCEE4298D}"/>
                </a:ext>
              </a:extLst>
            </p:cNvPr>
            <p:cNvSpPr txBox="1"/>
            <p:nvPr/>
          </p:nvSpPr>
          <p:spPr>
            <a:xfrm>
              <a:off x="4155951" y="1534157"/>
              <a:ext cx="581891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solidFill>
                    <a:srgbClr val="024B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6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9F13AD4-2D6D-5446-BDA2-9AA88DB16CBD}"/>
                </a:ext>
              </a:extLst>
            </p:cNvPr>
            <p:cNvSpPr txBox="1"/>
            <p:nvPr/>
          </p:nvSpPr>
          <p:spPr>
            <a:xfrm>
              <a:off x="4155951" y="1937356"/>
              <a:ext cx="581891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solidFill>
                    <a:srgbClr val="024B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–</a:t>
              </a:r>
              <a:r>
                <a:rPr lang="en-US" dirty="0">
                  <a:solidFill>
                    <a:srgbClr val="024B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A69357E-5850-074F-84C2-6EA22A5F7A72}"/>
                </a:ext>
              </a:extLst>
            </p:cNvPr>
            <p:cNvSpPr txBox="1"/>
            <p:nvPr/>
          </p:nvSpPr>
          <p:spPr>
            <a:xfrm>
              <a:off x="3941790" y="1665061"/>
              <a:ext cx="581891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000" dirty="0">
                  <a:solidFill>
                    <a:srgbClr val="024B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+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4FD8261-4482-5D4C-A98A-5F9505203C60}"/>
                </a:ext>
              </a:extLst>
            </p:cNvPr>
            <p:cNvSpPr txBox="1"/>
            <p:nvPr/>
          </p:nvSpPr>
          <p:spPr>
            <a:xfrm>
              <a:off x="4155951" y="2285064"/>
              <a:ext cx="581891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algn="l" defTabSz="914400" rtl="0" eaLnBrk="1" latinLnBrk="0" hangingPunct="1"/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D80B1D61-EC94-7A48-8771-27AA83C0659F}"/>
              </a:ext>
            </a:extLst>
          </p:cNvPr>
          <p:cNvGrpSpPr/>
          <p:nvPr/>
        </p:nvGrpSpPr>
        <p:grpSpPr>
          <a:xfrm>
            <a:off x="3714664" y="2028676"/>
            <a:ext cx="1233479" cy="1120239"/>
            <a:chOff x="4496206" y="2028676"/>
            <a:chExt cx="1233479" cy="1120239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B593007-EBFB-B64E-987B-EE7B615C82CB}"/>
                </a:ext>
              </a:extLst>
            </p:cNvPr>
            <p:cNvSpPr txBox="1"/>
            <p:nvPr/>
          </p:nvSpPr>
          <p:spPr>
            <a:xfrm>
              <a:off x="5147794" y="2779583"/>
              <a:ext cx="581891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algn="r" defTabSz="914400" rtl="0" eaLnBrk="1" latinLnBrk="0" hangingPunct="1"/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20</a:t>
              </a:r>
            </a:p>
          </p:txBody>
        </p: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773998BC-A90A-9648-B34C-37DBE07A33CE}"/>
                </a:ext>
              </a:extLst>
            </p:cNvPr>
            <p:cNvGrpSpPr/>
            <p:nvPr/>
          </p:nvGrpSpPr>
          <p:grpSpPr>
            <a:xfrm>
              <a:off x="4496206" y="2028676"/>
              <a:ext cx="1233479" cy="750907"/>
              <a:chOff x="5245291" y="1137856"/>
              <a:chExt cx="1233479" cy="750907"/>
            </a:xfrm>
          </p:grpSpPr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2763523-E8D2-054E-B260-3B5289C8F309}"/>
                  </a:ext>
                </a:extLst>
              </p:cNvPr>
              <p:cNvSpPr txBox="1"/>
              <p:nvPr/>
            </p:nvSpPr>
            <p:spPr>
              <a:xfrm>
                <a:off x="5896879" y="1137856"/>
                <a:ext cx="581891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6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22C718E8-9C49-7E47-8FF9-2E2FBF7801EE}"/>
                  </a:ext>
                </a:extLst>
              </p:cNvPr>
              <p:cNvSpPr txBox="1"/>
              <p:nvPr/>
            </p:nvSpPr>
            <p:spPr>
              <a:xfrm>
                <a:off x="5896879" y="1507188"/>
                <a:ext cx="581891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14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6073629C-FFC0-AA43-9AB7-169878B82F83}"/>
                  </a:ext>
                </a:extLst>
              </p:cNvPr>
              <p:cNvSpPr txBox="1"/>
              <p:nvPr/>
            </p:nvSpPr>
            <p:spPr>
              <a:xfrm>
                <a:off x="5652487" y="1276356"/>
                <a:ext cx="581891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20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+</a:t>
                </a:r>
              </a:p>
            </p:txBody>
          </p: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0532660F-D538-A346-B707-8DDFA74F8B4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33155" y="1887748"/>
                <a:ext cx="360772" cy="1015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DDFC864-7613-A445-9269-730E113357DE}"/>
                  </a:ext>
                </a:extLst>
              </p:cNvPr>
              <p:cNvSpPr txBox="1"/>
              <p:nvPr/>
            </p:nvSpPr>
            <p:spPr>
              <a:xfrm>
                <a:off x="5245291" y="1301934"/>
                <a:ext cx="581891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20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=</a:t>
                </a:r>
              </a:p>
            </p:txBody>
          </p:sp>
        </p:grpSp>
      </p:grpSp>
      <p:sp>
        <p:nvSpPr>
          <p:cNvPr id="67" name="TextBox 66">
            <a:extLst>
              <a:ext uri="{FF2B5EF4-FFF2-40B4-BE49-F238E27FC236}">
                <a16:creationId xmlns:a16="http://schemas.microsoft.com/office/drawing/2014/main" id="{3C2DE076-A9B2-5C4D-B3FF-C1EFE46A0D33}"/>
              </a:ext>
            </a:extLst>
          </p:cNvPr>
          <p:cNvSpPr txBox="1"/>
          <p:nvPr/>
        </p:nvSpPr>
        <p:spPr>
          <a:xfrm>
            <a:off x="4863300" y="2778568"/>
            <a:ext cx="116637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%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16 = 4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D423B394-2DCA-E949-B95C-FE3A9E7E7702}"/>
              </a:ext>
            </a:extLst>
          </p:cNvPr>
          <p:cNvSpPr txBox="1"/>
          <p:nvPr/>
        </p:nvSpPr>
        <p:spPr>
          <a:xfrm>
            <a:off x="5931060" y="2767571"/>
            <a:ext cx="116637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codes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024B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5EE6671C-11D7-7A4B-8038-FCE9EB61246D}"/>
              </a:ext>
            </a:extLst>
          </p:cNvPr>
          <p:cNvGrpSpPr/>
          <p:nvPr/>
        </p:nvGrpSpPr>
        <p:grpSpPr>
          <a:xfrm>
            <a:off x="3010577" y="3290773"/>
            <a:ext cx="796052" cy="1120239"/>
            <a:chOff x="3941790" y="1534157"/>
            <a:chExt cx="796052" cy="1120239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791FFE5C-B4A1-3A48-BD82-C6B93A18C842}"/>
                </a:ext>
              </a:extLst>
            </p:cNvPr>
            <p:cNvSpPr txBox="1"/>
            <p:nvPr/>
          </p:nvSpPr>
          <p:spPr>
            <a:xfrm>
              <a:off x="4155951" y="1534157"/>
              <a:ext cx="581891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solidFill>
                    <a:srgbClr val="024B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FEC28101-5CFD-D04C-BB65-606E9F51E184}"/>
                </a:ext>
              </a:extLst>
            </p:cNvPr>
            <p:cNvSpPr txBox="1"/>
            <p:nvPr/>
          </p:nvSpPr>
          <p:spPr>
            <a:xfrm>
              <a:off x="4155951" y="1959934"/>
              <a:ext cx="581891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solidFill>
                    <a:srgbClr val="024B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–</a:t>
              </a:r>
              <a:r>
                <a:rPr lang="en-US" dirty="0">
                  <a:solidFill>
                    <a:srgbClr val="024B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BED640AF-687F-AB4E-AEFC-A283B0276035}"/>
                </a:ext>
              </a:extLst>
            </p:cNvPr>
            <p:cNvSpPr txBox="1"/>
            <p:nvPr/>
          </p:nvSpPr>
          <p:spPr>
            <a:xfrm>
              <a:off x="3941790" y="1665061"/>
              <a:ext cx="581891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000" dirty="0">
                  <a:solidFill>
                    <a:srgbClr val="024B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+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71FF9ABE-F9DA-3946-B8D0-3223EC718842}"/>
                </a:ext>
              </a:extLst>
            </p:cNvPr>
            <p:cNvSpPr txBox="1"/>
            <p:nvPr/>
          </p:nvSpPr>
          <p:spPr>
            <a:xfrm>
              <a:off x="4155951" y="2285064"/>
              <a:ext cx="581891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algn="l" defTabSz="914400" rtl="0" eaLnBrk="1" latinLnBrk="0" hangingPunct="1"/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ABE89F10-80FE-574D-82A0-A53445A19C7C}"/>
              </a:ext>
            </a:extLst>
          </p:cNvPr>
          <p:cNvGrpSpPr/>
          <p:nvPr/>
        </p:nvGrpSpPr>
        <p:grpSpPr>
          <a:xfrm>
            <a:off x="3714664" y="3287598"/>
            <a:ext cx="1233479" cy="1120239"/>
            <a:chOff x="3714664" y="3287598"/>
            <a:chExt cx="1233479" cy="1120239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B985403E-4871-C74F-BD30-E8284BA513D3}"/>
                </a:ext>
              </a:extLst>
            </p:cNvPr>
            <p:cNvSpPr txBox="1"/>
            <p:nvPr/>
          </p:nvSpPr>
          <p:spPr>
            <a:xfrm>
              <a:off x="4366252" y="4038505"/>
              <a:ext cx="581891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algn="r" defTabSz="914400" rtl="0" eaLnBrk="1" latinLnBrk="0" hangingPunct="1"/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14</a:t>
              </a:r>
            </a:p>
          </p:txBody>
        </p: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6EC8D3B2-1630-A642-ABEF-7F0F19F178EB}"/>
                </a:ext>
              </a:extLst>
            </p:cNvPr>
            <p:cNvGrpSpPr/>
            <p:nvPr/>
          </p:nvGrpSpPr>
          <p:grpSpPr>
            <a:xfrm>
              <a:off x="3714664" y="3287598"/>
              <a:ext cx="1233479" cy="750907"/>
              <a:chOff x="5245291" y="2396778"/>
              <a:chExt cx="1233479" cy="750907"/>
            </a:xfrm>
          </p:grpSpPr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D6B54F26-0C92-E544-9114-6B15B81F102C}"/>
                  </a:ext>
                </a:extLst>
              </p:cNvPr>
              <p:cNvSpPr txBox="1"/>
              <p:nvPr/>
            </p:nvSpPr>
            <p:spPr>
              <a:xfrm>
                <a:off x="5896879" y="2396778"/>
                <a:ext cx="581891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3</a:t>
                </a: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561DC683-7144-3E4D-A379-E594454A8381}"/>
                  </a:ext>
                </a:extLst>
              </p:cNvPr>
              <p:cNvSpPr txBox="1"/>
              <p:nvPr/>
            </p:nvSpPr>
            <p:spPr>
              <a:xfrm>
                <a:off x="5896879" y="2766110"/>
                <a:ext cx="581891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11</a:t>
                </a: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1A483693-6D7C-DE43-B06D-5876FE1831AB}"/>
                  </a:ext>
                </a:extLst>
              </p:cNvPr>
              <p:cNvSpPr txBox="1"/>
              <p:nvPr/>
            </p:nvSpPr>
            <p:spPr>
              <a:xfrm>
                <a:off x="5652487" y="2535278"/>
                <a:ext cx="581891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20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+</a:t>
                </a:r>
              </a:p>
            </p:txBody>
          </p: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1F6F9799-32D2-7240-93DF-DF7E2863C3D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33155" y="3146670"/>
                <a:ext cx="360772" cy="1015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936F59C2-774C-3349-8560-A1129B8FEFC2}"/>
                  </a:ext>
                </a:extLst>
              </p:cNvPr>
              <p:cNvSpPr txBox="1"/>
              <p:nvPr/>
            </p:nvSpPr>
            <p:spPr>
              <a:xfrm>
                <a:off x="5245291" y="2560856"/>
                <a:ext cx="581891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20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=</a:t>
                </a:r>
              </a:p>
            </p:txBody>
          </p:sp>
        </p:grp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04F49C0C-AC92-FD4F-B74A-2701A41BD948}"/>
              </a:ext>
            </a:extLst>
          </p:cNvPr>
          <p:cNvSpPr txBox="1"/>
          <p:nvPr/>
        </p:nvSpPr>
        <p:spPr>
          <a:xfrm>
            <a:off x="4863299" y="4042214"/>
            <a:ext cx="136433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%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16 = 14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0D5DA16D-6870-7847-9846-AA7FCD3FABD4}"/>
              </a:ext>
            </a:extLst>
          </p:cNvPr>
          <p:cNvSpPr txBox="1"/>
          <p:nvPr/>
        </p:nvSpPr>
        <p:spPr>
          <a:xfrm>
            <a:off x="6029670" y="4026262"/>
            <a:ext cx="116637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codes  </a:t>
            </a:r>
            <a:r>
              <a:rPr lang="en-US" dirty="0">
                <a:solidFill>
                  <a:srgbClr val="024B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–2</a:t>
            </a: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52785C11-265A-1E42-A721-DDC33031BAB1}"/>
              </a:ext>
            </a:extLst>
          </p:cNvPr>
          <p:cNvGrpSpPr/>
          <p:nvPr/>
        </p:nvGrpSpPr>
        <p:grpSpPr>
          <a:xfrm>
            <a:off x="2990285" y="4544973"/>
            <a:ext cx="820441" cy="1120239"/>
            <a:chOff x="3917401" y="1534157"/>
            <a:chExt cx="820441" cy="1120239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263F7276-C508-9547-A5FA-AC67B8113983}"/>
                </a:ext>
              </a:extLst>
            </p:cNvPr>
            <p:cNvSpPr txBox="1"/>
            <p:nvPr/>
          </p:nvSpPr>
          <p:spPr>
            <a:xfrm>
              <a:off x="4155951" y="1534157"/>
              <a:ext cx="581891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solidFill>
                    <a:srgbClr val="024B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–</a:t>
              </a:r>
              <a:r>
                <a:rPr lang="en-US" dirty="0">
                  <a:solidFill>
                    <a:srgbClr val="024B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FC1D1DA9-3C83-9B45-B50A-B2EB709E42CD}"/>
                </a:ext>
              </a:extLst>
            </p:cNvPr>
            <p:cNvSpPr txBox="1"/>
            <p:nvPr/>
          </p:nvSpPr>
          <p:spPr>
            <a:xfrm>
              <a:off x="4155951" y="1903489"/>
              <a:ext cx="581891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solidFill>
                    <a:srgbClr val="0000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–</a:t>
              </a:r>
              <a:r>
                <a:rPr lang="en-US" dirty="0">
                  <a:solidFill>
                    <a:srgbClr val="024B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687ED845-4D64-614A-9BDA-DB3DF0DFDFB5}"/>
                </a:ext>
              </a:extLst>
            </p:cNvPr>
            <p:cNvSpPr txBox="1"/>
            <p:nvPr/>
          </p:nvSpPr>
          <p:spPr>
            <a:xfrm>
              <a:off x="3917401" y="1701196"/>
              <a:ext cx="581891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000" dirty="0">
                  <a:solidFill>
                    <a:srgbClr val="024B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+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08A96C48-5348-8B4F-8E4E-F442D5AAC967}"/>
                </a:ext>
              </a:extLst>
            </p:cNvPr>
            <p:cNvSpPr txBox="1"/>
            <p:nvPr/>
          </p:nvSpPr>
          <p:spPr>
            <a:xfrm>
              <a:off x="4155951" y="2285064"/>
              <a:ext cx="581891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algn="l" defTabSz="914400" rtl="0" eaLnBrk="1" latinLnBrk="0" hangingPunct="1"/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7470AFFF-0FEA-8F44-B1DC-344DA2819780}"/>
              </a:ext>
            </a:extLst>
          </p:cNvPr>
          <p:cNvGrpSpPr/>
          <p:nvPr/>
        </p:nvGrpSpPr>
        <p:grpSpPr>
          <a:xfrm>
            <a:off x="3736167" y="4516804"/>
            <a:ext cx="1223435" cy="1120239"/>
            <a:chOff x="3736167" y="4516804"/>
            <a:chExt cx="1223435" cy="1120239"/>
          </a:xfrm>
        </p:grpSpPr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40FC9E38-2A53-5F47-98AA-F4E412D3BE63}"/>
                </a:ext>
              </a:extLst>
            </p:cNvPr>
            <p:cNvSpPr txBox="1"/>
            <p:nvPr/>
          </p:nvSpPr>
          <p:spPr>
            <a:xfrm>
              <a:off x="4377711" y="5267711"/>
              <a:ext cx="581891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algn="r" defTabSz="914400" rtl="0" eaLnBrk="1" latinLnBrk="0" hangingPunct="1"/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25</a:t>
              </a:r>
            </a:p>
          </p:txBody>
        </p:sp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30404A67-E530-BB42-AFC7-1BCC48DF5F77}"/>
                </a:ext>
              </a:extLst>
            </p:cNvPr>
            <p:cNvGrpSpPr/>
            <p:nvPr/>
          </p:nvGrpSpPr>
          <p:grpSpPr>
            <a:xfrm>
              <a:off x="3736167" y="4516804"/>
              <a:ext cx="1223435" cy="750907"/>
              <a:chOff x="4144052" y="3625984"/>
              <a:chExt cx="1223435" cy="750907"/>
            </a:xfrm>
          </p:grpSpPr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F02C1566-B38C-9B44-86D1-E4E9C750249F}"/>
                  </a:ext>
                </a:extLst>
              </p:cNvPr>
              <p:cNvSpPr txBox="1"/>
              <p:nvPr/>
            </p:nvSpPr>
            <p:spPr>
              <a:xfrm>
                <a:off x="4785596" y="3625984"/>
                <a:ext cx="581891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14</a:t>
                </a:r>
              </a:p>
            </p:txBody>
          </p: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2F03BA41-4CEC-CD4E-BBE7-A6CD95CCD195}"/>
                  </a:ext>
                </a:extLst>
              </p:cNvPr>
              <p:cNvSpPr txBox="1"/>
              <p:nvPr/>
            </p:nvSpPr>
            <p:spPr>
              <a:xfrm>
                <a:off x="4785596" y="3995316"/>
                <a:ext cx="581891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11</a:t>
                </a:r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99D9A28E-8983-4B42-9D3F-836C8C43190B}"/>
                  </a:ext>
                </a:extLst>
              </p:cNvPr>
              <p:cNvSpPr txBox="1"/>
              <p:nvPr/>
            </p:nvSpPr>
            <p:spPr>
              <a:xfrm>
                <a:off x="4490030" y="3796276"/>
                <a:ext cx="581891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20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+</a:t>
                </a:r>
              </a:p>
            </p:txBody>
          </p: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9B089D84-47D9-4649-B222-D0A6014E6B6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21872" y="4375876"/>
                <a:ext cx="360772" cy="1015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ED838E38-2096-4A4B-B75E-6032F1BD5751}"/>
                  </a:ext>
                </a:extLst>
              </p:cNvPr>
              <p:cNvSpPr txBox="1"/>
              <p:nvPr/>
            </p:nvSpPr>
            <p:spPr>
              <a:xfrm>
                <a:off x="4144052" y="3789247"/>
                <a:ext cx="581891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20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=</a:t>
                </a:r>
              </a:p>
            </p:txBody>
          </p:sp>
        </p:grpSp>
      </p:grpSp>
      <p:sp>
        <p:nvSpPr>
          <p:cNvPr id="91" name="TextBox 90">
            <a:extLst>
              <a:ext uri="{FF2B5EF4-FFF2-40B4-BE49-F238E27FC236}">
                <a16:creationId xmlns:a16="http://schemas.microsoft.com/office/drawing/2014/main" id="{48C87C54-E505-6F49-9031-D010E272B702}"/>
              </a:ext>
            </a:extLst>
          </p:cNvPr>
          <p:cNvSpPr txBox="1"/>
          <p:nvPr/>
        </p:nvSpPr>
        <p:spPr>
          <a:xfrm>
            <a:off x="4874758" y="5271420"/>
            <a:ext cx="136433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%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16 = 9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F20A1C14-B102-B94E-8E15-589D168E0A06}"/>
              </a:ext>
            </a:extLst>
          </p:cNvPr>
          <p:cNvSpPr txBox="1"/>
          <p:nvPr/>
        </p:nvSpPr>
        <p:spPr>
          <a:xfrm>
            <a:off x="5925527" y="5254978"/>
            <a:ext cx="116637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codes  </a:t>
            </a:r>
            <a:r>
              <a:rPr lang="en-US" dirty="0">
                <a:solidFill>
                  <a:srgbClr val="024B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–</a:t>
            </a:r>
            <a:r>
              <a:rPr lang="en-US" dirty="0">
                <a:solidFill>
                  <a:srgbClr val="024B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2674CA42-E2E8-F64A-84EA-CF47D11B8F1C}"/>
              </a:ext>
            </a:extLst>
          </p:cNvPr>
          <p:cNvSpPr/>
          <p:nvPr/>
        </p:nvSpPr>
        <p:spPr>
          <a:xfrm>
            <a:off x="2919763" y="1414207"/>
            <a:ext cx="61325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en-US" dirty="0">
                <a:latin typeface="Times New Roman"/>
                <a:cs typeface="Times New Roman"/>
              </a:rPr>
              <a:t>Algorithm: </a:t>
            </a:r>
            <a:r>
              <a:rPr lang="en-US" sz="1600" dirty="0">
                <a:latin typeface="Times New Roman"/>
                <a:cs typeface="Times New Roman"/>
              </a:rPr>
              <a:t>Regular addition, modulo 2</a:t>
            </a:r>
            <a:r>
              <a:rPr lang="en-US" sz="1600" i="1" baseline="30000" dirty="0">
                <a:latin typeface="Times New Roman"/>
                <a:cs typeface="Times New Roman"/>
              </a:rPr>
              <a:t>n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DD0F6F76-20B2-6F48-8C7C-87C72FE92134}"/>
              </a:ext>
            </a:extLst>
          </p:cNvPr>
          <p:cNvSpPr txBox="1"/>
          <p:nvPr/>
        </p:nvSpPr>
        <p:spPr>
          <a:xfrm>
            <a:off x="2937403" y="961541"/>
            <a:ext cx="5685071" cy="48065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1200"/>
              </a:spcBef>
            </a:pPr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Compute </a:t>
            </a:r>
            <a:r>
              <a:rPr lang="en-US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en-US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where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are signed</a:t>
            </a: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0345DC84-1BBD-E344-A2CD-0029797C9C8F}"/>
              </a:ext>
            </a:extLst>
          </p:cNvPr>
          <p:cNvGrpSpPr/>
          <p:nvPr/>
        </p:nvGrpSpPr>
        <p:grpSpPr>
          <a:xfrm>
            <a:off x="846342" y="962338"/>
            <a:ext cx="1989900" cy="5647452"/>
            <a:chOff x="846342" y="962338"/>
            <a:chExt cx="1989900" cy="5647452"/>
          </a:xfrm>
        </p:grpSpPr>
        <p:sp>
          <p:nvSpPr>
            <p:cNvPr id="102" name="Content Placeholder 2">
              <a:extLst>
                <a:ext uri="{FF2B5EF4-FFF2-40B4-BE49-F238E27FC236}">
                  <a16:creationId xmlns:a16="http://schemas.microsoft.com/office/drawing/2014/main" id="{78990EF2-31BF-CF40-89CF-7605EFB9B170}"/>
                </a:ext>
              </a:extLst>
            </p:cNvPr>
            <p:cNvSpPr txBox="1">
              <a:spLocks/>
            </p:cNvSpPr>
            <p:nvPr/>
          </p:nvSpPr>
          <p:spPr>
            <a:xfrm>
              <a:off x="846342" y="1331689"/>
              <a:ext cx="1783970" cy="5278101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1pPr>
              <a:lvl2pPr marL="717550" indent="-26035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SzPct val="50000"/>
                <a:buFont typeface="Wingdings" charset="2"/>
                <a:buChar char="q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Bef>
                  <a:spcPts val="600"/>
                </a:spcBef>
                <a:buFont typeface="Arial" panose="020B0604020202020204" pitchFamily="34" charset="0"/>
                <a:buNone/>
              </a:pPr>
              <a:r>
                <a:rPr lang="en-US" sz="1600" dirty="0">
                  <a:latin typeface="Consolas"/>
                  <a:cs typeface="Consolas"/>
                </a:rPr>
                <a:t>0000   0  </a:t>
              </a:r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 </a:t>
              </a:r>
              <a:r>
                <a:rPr lang="en-US" sz="1600" dirty="0">
                  <a:solidFill>
                    <a:srgbClr val="253FAB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</a:p>
            <a:p>
              <a:pPr marL="0" indent="0">
                <a:spcBef>
                  <a:spcPts val="600"/>
                </a:spcBef>
                <a:buFont typeface="Arial" panose="020B0604020202020204" pitchFamily="34" charset="0"/>
                <a:buNone/>
              </a:pPr>
              <a:r>
                <a:rPr lang="en-US" sz="1600" dirty="0">
                  <a:latin typeface="Consolas"/>
                  <a:cs typeface="Consolas"/>
                </a:rPr>
                <a:t>0001   1  </a:t>
              </a:r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 </a:t>
              </a:r>
              <a:r>
                <a:rPr lang="en-US" sz="1600" dirty="0">
                  <a:solidFill>
                    <a:srgbClr val="253FAB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</a:p>
            <a:p>
              <a:pPr marL="0" indent="0">
                <a:spcBef>
                  <a:spcPts val="600"/>
                </a:spcBef>
                <a:buFont typeface="Arial" panose="020B0604020202020204" pitchFamily="34" charset="0"/>
                <a:buNone/>
              </a:pPr>
              <a:r>
                <a:rPr lang="en-US" sz="1600" dirty="0">
                  <a:latin typeface="Consolas"/>
                  <a:cs typeface="Consolas"/>
                </a:rPr>
                <a:t>0010   2  </a:t>
              </a:r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 </a:t>
              </a:r>
              <a:r>
                <a:rPr lang="en-US" sz="1600" dirty="0">
                  <a:solidFill>
                    <a:srgbClr val="253FAB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</a:p>
            <a:p>
              <a:pPr marL="0" indent="0">
                <a:spcBef>
                  <a:spcPts val="600"/>
                </a:spcBef>
                <a:buNone/>
              </a:pPr>
              <a:r>
                <a:rPr lang="en-US" sz="1600" dirty="0">
                  <a:latin typeface="Consolas"/>
                  <a:cs typeface="Consolas"/>
                </a:rPr>
                <a:t>0011   3  </a:t>
              </a:r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 </a:t>
              </a:r>
              <a:r>
                <a:rPr lang="en-US" sz="1600" dirty="0">
                  <a:solidFill>
                    <a:srgbClr val="253FAB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</a:p>
            <a:p>
              <a:pPr marL="0" indent="0">
                <a:spcBef>
                  <a:spcPts val="600"/>
                </a:spcBef>
                <a:buNone/>
              </a:pPr>
              <a:r>
                <a:rPr lang="en-US" sz="1600" dirty="0">
                  <a:latin typeface="Consolas"/>
                  <a:cs typeface="Consolas"/>
                </a:rPr>
                <a:t>0100   4  </a:t>
              </a:r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 </a:t>
              </a:r>
              <a:r>
                <a:rPr lang="en-US" sz="1600" dirty="0">
                  <a:solidFill>
                    <a:srgbClr val="253FAB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</a:p>
            <a:p>
              <a:pPr marL="0" indent="0">
                <a:spcBef>
                  <a:spcPts val="600"/>
                </a:spcBef>
                <a:buFont typeface="Arial" panose="020B0604020202020204" pitchFamily="34" charset="0"/>
                <a:buNone/>
              </a:pPr>
              <a:r>
                <a:rPr lang="en-US" sz="1600" dirty="0">
                  <a:latin typeface="Consolas"/>
                  <a:cs typeface="Consolas"/>
                </a:rPr>
                <a:t>0101   5  </a:t>
              </a:r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 </a:t>
              </a:r>
              <a:r>
                <a:rPr lang="en-US" sz="1600" dirty="0">
                  <a:solidFill>
                    <a:srgbClr val="253FAB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</a:p>
            <a:p>
              <a:pPr marL="0" indent="0">
                <a:spcBef>
                  <a:spcPts val="600"/>
                </a:spcBef>
                <a:buNone/>
              </a:pPr>
              <a:r>
                <a:rPr lang="en-US" sz="1600" dirty="0">
                  <a:latin typeface="Consolas"/>
                  <a:cs typeface="Consolas"/>
                </a:rPr>
                <a:t>0110   6  </a:t>
              </a:r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 </a:t>
              </a:r>
              <a:r>
                <a:rPr lang="en-US" sz="1600" dirty="0">
                  <a:solidFill>
                    <a:srgbClr val="253FAB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6</a:t>
              </a:r>
            </a:p>
            <a:p>
              <a:pPr marL="0" indent="0">
                <a:spcBef>
                  <a:spcPts val="600"/>
                </a:spcBef>
                <a:buFont typeface="Arial" panose="020B0604020202020204" pitchFamily="34" charset="0"/>
                <a:buNone/>
              </a:pPr>
              <a:r>
                <a:rPr lang="en-US" sz="1600" dirty="0">
                  <a:latin typeface="Consolas"/>
                  <a:cs typeface="Consolas"/>
                </a:rPr>
                <a:t>0111   7  </a:t>
              </a:r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 </a:t>
              </a:r>
              <a:r>
                <a:rPr lang="en-US" sz="1600" dirty="0">
                  <a:solidFill>
                    <a:srgbClr val="253FAB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7</a:t>
              </a:r>
            </a:p>
            <a:p>
              <a:pPr marL="0" indent="0">
                <a:spcBef>
                  <a:spcPts val="600"/>
                </a:spcBef>
                <a:buFont typeface="Arial" panose="020B0604020202020204" pitchFamily="34" charset="0"/>
                <a:buNone/>
              </a:pPr>
              <a:r>
                <a:rPr lang="en-US" sz="1600" dirty="0">
                  <a:latin typeface="Consolas"/>
                  <a:cs typeface="Consolas"/>
                </a:rPr>
                <a:t>1000   8  </a:t>
              </a:r>
              <a:r>
                <a:rPr lang="en-US" sz="1600" dirty="0">
                  <a:solidFill>
                    <a:srgbClr val="253FAB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– 8</a:t>
              </a:r>
            </a:p>
            <a:p>
              <a:pPr marL="0" indent="0">
                <a:spcBef>
                  <a:spcPts val="600"/>
                </a:spcBef>
                <a:buFont typeface="Arial" panose="020B0604020202020204" pitchFamily="34" charset="0"/>
                <a:buNone/>
              </a:pPr>
              <a:r>
                <a:rPr lang="en-US" sz="1600" dirty="0">
                  <a:latin typeface="Consolas"/>
                  <a:cs typeface="Consolas"/>
                </a:rPr>
                <a:t>1001   9  </a:t>
              </a:r>
              <a:r>
                <a:rPr lang="en-US" sz="1600" dirty="0">
                  <a:solidFill>
                    <a:srgbClr val="253FAB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– 7</a:t>
              </a:r>
            </a:p>
            <a:p>
              <a:pPr marL="0" indent="0">
                <a:spcBef>
                  <a:spcPts val="600"/>
                </a:spcBef>
                <a:buFont typeface="Arial" panose="020B0604020202020204" pitchFamily="34" charset="0"/>
                <a:buNone/>
              </a:pPr>
              <a:r>
                <a:rPr lang="en-US" sz="1600" dirty="0">
                  <a:latin typeface="Consolas"/>
                  <a:cs typeface="Consolas"/>
                </a:rPr>
                <a:t>1010  10  </a:t>
              </a:r>
              <a:r>
                <a:rPr lang="en-US" sz="1600" dirty="0">
                  <a:solidFill>
                    <a:srgbClr val="253FAB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– 6</a:t>
              </a:r>
            </a:p>
            <a:p>
              <a:pPr marL="0" indent="0">
                <a:spcBef>
                  <a:spcPts val="600"/>
                </a:spcBef>
                <a:buFont typeface="Arial" panose="020B0604020202020204" pitchFamily="34" charset="0"/>
                <a:buNone/>
              </a:pPr>
              <a:r>
                <a:rPr lang="en-US" sz="1600" dirty="0">
                  <a:latin typeface="Consolas"/>
                  <a:cs typeface="Consolas"/>
                </a:rPr>
                <a:t>1011  11  </a:t>
              </a:r>
              <a:r>
                <a:rPr lang="en-US" sz="1600" dirty="0">
                  <a:solidFill>
                    <a:srgbClr val="253FAB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– 5</a:t>
              </a:r>
            </a:p>
            <a:p>
              <a:pPr marL="0" indent="0">
                <a:spcBef>
                  <a:spcPts val="600"/>
                </a:spcBef>
                <a:buFont typeface="Arial" panose="020B0604020202020204" pitchFamily="34" charset="0"/>
                <a:buNone/>
              </a:pPr>
              <a:r>
                <a:rPr lang="en-US" sz="1600" dirty="0">
                  <a:latin typeface="Consolas"/>
                  <a:cs typeface="Consolas"/>
                </a:rPr>
                <a:t>1100  12  </a:t>
              </a:r>
              <a:r>
                <a:rPr lang="en-US" sz="1600" dirty="0">
                  <a:solidFill>
                    <a:srgbClr val="253FAB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– 4</a:t>
              </a:r>
            </a:p>
            <a:p>
              <a:pPr marL="0" indent="0">
                <a:spcBef>
                  <a:spcPts val="600"/>
                </a:spcBef>
                <a:buFont typeface="Arial" panose="020B0604020202020204" pitchFamily="34" charset="0"/>
                <a:buNone/>
              </a:pPr>
              <a:r>
                <a:rPr lang="en-US" sz="1600" dirty="0">
                  <a:latin typeface="Consolas"/>
                  <a:cs typeface="Consolas"/>
                </a:rPr>
                <a:t>1101  13  </a:t>
              </a:r>
              <a:r>
                <a:rPr lang="en-US" sz="1600" dirty="0">
                  <a:solidFill>
                    <a:srgbClr val="253FAB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– 3</a:t>
              </a:r>
            </a:p>
            <a:p>
              <a:pPr marL="0" indent="0">
                <a:spcBef>
                  <a:spcPts val="600"/>
                </a:spcBef>
                <a:buFont typeface="Arial" panose="020B0604020202020204" pitchFamily="34" charset="0"/>
                <a:buNone/>
              </a:pPr>
              <a:r>
                <a:rPr lang="en-US" sz="1600" dirty="0">
                  <a:latin typeface="Consolas"/>
                  <a:cs typeface="Consolas"/>
                </a:rPr>
                <a:t>1110  14  </a:t>
              </a:r>
              <a:r>
                <a:rPr lang="en-US" sz="1600" dirty="0">
                  <a:solidFill>
                    <a:srgbClr val="253FAB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– 2</a:t>
              </a:r>
            </a:p>
            <a:p>
              <a:pPr marL="0" indent="0">
                <a:spcBef>
                  <a:spcPts val="600"/>
                </a:spcBef>
                <a:buFont typeface="Arial" panose="020B0604020202020204" pitchFamily="34" charset="0"/>
                <a:buNone/>
              </a:pPr>
              <a:r>
                <a:rPr lang="en-US" sz="1600" dirty="0">
                  <a:latin typeface="Consolas"/>
                  <a:cs typeface="Consolas"/>
                </a:rPr>
                <a:t>1111  15  </a:t>
              </a:r>
              <a:r>
                <a:rPr lang="en-US" sz="1600" dirty="0">
                  <a:solidFill>
                    <a:srgbClr val="253FAB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– 1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BE57304F-1788-C448-9611-2A3DFDE7D629}"/>
                </a:ext>
              </a:extLst>
            </p:cNvPr>
            <p:cNvSpPr txBox="1"/>
            <p:nvPr/>
          </p:nvSpPr>
          <p:spPr>
            <a:xfrm>
              <a:off x="846342" y="962338"/>
              <a:ext cx="1166370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code(</a:t>
              </a:r>
              <a:r>
                <a:rPr lang="en-US" sz="16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)     </a:t>
              </a:r>
              <a:endParaRPr lang="en-US" sz="1600" dirty="0">
                <a:solidFill>
                  <a:srgbClr val="024BC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61788454-D9F4-B14C-972F-8B96253DA08B}"/>
                </a:ext>
              </a:extLst>
            </p:cNvPr>
            <p:cNvSpPr txBox="1"/>
            <p:nvPr/>
          </p:nvSpPr>
          <p:spPr>
            <a:xfrm>
              <a:off x="1669872" y="962338"/>
              <a:ext cx="1166370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</a:t>
              </a:r>
              <a:endParaRPr lang="en-US" sz="1600" dirty="0">
                <a:solidFill>
                  <a:srgbClr val="024BC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08C7C50F-E8FD-BA4B-A4FB-828E50738AAA}"/>
                </a:ext>
              </a:extLst>
            </p:cNvPr>
            <p:cNvSpPr/>
            <p:nvPr/>
          </p:nvSpPr>
          <p:spPr>
            <a:xfrm>
              <a:off x="846342" y="1297399"/>
              <a:ext cx="1065085" cy="478336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</p:grpSp>
    </p:spTree>
    <p:extLst>
      <p:ext uri="{BB962C8B-B14F-4D97-AF65-F5344CB8AC3E}">
        <p14:creationId xmlns:p14="http://schemas.microsoft.com/office/powerpoint/2010/main" val="2658650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/>
      <p:bldP spid="69" grpId="0"/>
      <p:bldP spid="68" grpId="0"/>
      <p:bldP spid="70" grpId="0"/>
      <p:bldP spid="91" grpId="0"/>
      <p:bldP spid="92" grpId="0"/>
      <p:bldP spid="103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Two’s complement: Addition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FD0F0F1-B8B2-134A-8AEB-11446574A958}"/>
              </a:ext>
            </a:extLst>
          </p:cNvPr>
          <p:cNvGrpSpPr/>
          <p:nvPr/>
        </p:nvGrpSpPr>
        <p:grpSpPr>
          <a:xfrm>
            <a:off x="3010577" y="2031851"/>
            <a:ext cx="796052" cy="1120239"/>
            <a:chOff x="3941790" y="1534157"/>
            <a:chExt cx="796052" cy="1120239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E8A3429-0F46-8C4F-B31E-0EDDCEE4298D}"/>
                </a:ext>
              </a:extLst>
            </p:cNvPr>
            <p:cNvSpPr txBox="1"/>
            <p:nvPr/>
          </p:nvSpPr>
          <p:spPr>
            <a:xfrm>
              <a:off x="4155951" y="1534157"/>
              <a:ext cx="581891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solidFill>
                    <a:srgbClr val="024B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6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9F13AD4-2D6D-5446-BDA2-9AA88DB16CBD}"/>
                </a:ext>
              </a:extLst>
            </p:cNvPr>
            <p:cNvSpPr txBox="1"/>
            <p:nvPr/>
          </p:nvSpPr>
          <p:spPr>
            <a:xfrm>
              <a:off x="4155951" y="1937356"/>
              <a:ext cx="581891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solidFill>
                    <a:srgbClr val="024B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–</a:t>
              </a:r>
              <a:r>
                <a:rPr lang="en-US" dirty="0">
                  <a:solidFill>
                    <a:srgbClr val="024B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A69357E-5850-074F-84C2-6EA22A5F7A72}"/>
                </a:ext>
              </a:extLst>
            </p:cNvPr>
            <p:cNvSpPr txBox="1"/>
            <p:nvPr/>
          </p:nvSpPr>
          <p:spPr>
            <a:xfrm>
              <a:off x="3941790" y="1665061"/>
              <a:ext cx="581891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000" dirty="0">
                  <a:solidFill>
                    <a:srgbClr val="024B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+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4FD8261-4482-5D4C-A98A-5F9505203C60}"/>
                </a:ext>
              </a:extLst>
            </p:cNvPr>
            <p:cNvSpPr txBox="1"/>
            <p:nvPr/>
          </p:nvSpPr>
          <p:spPr>
            <a:xfrm>
              <a:off x="4155951" y="2285064"/>
              <a:ext cx="581891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algn="l" defTabSz="914400" rtl="0" eaLnBrk="1" latinLnBrk="0" hangingPunct="1"/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D80B1D61-EC94-7A48-8771-27AA83C0659F}"/>
              </a:ext>
            </a:extLst>
          </p:cNvPr>
          <p:cNvGrpSpPr/>
          <p:nvPr/>
        </p:nvGrpSpPr>
        <p:grpSpPr>
          <a:xfrm>
            <a:off x="3714664" y="2028676"/>
            <a:ext cx="1233479" cy="1120239"/>
            <a:chOff x="4496206" y="2028676"/>
            <a:chExt cx="1233479" cy="1120239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B593007-EBFB-B64E-987B-EE7B615C82CB}"/>
                </a:ext>
              </a:extLst>
            </p:cNvPr>
            <p:cNvSpPr txBox="1"/>
            <p:nvPr/>
          </p:nvSpPr>
          <p:spPr>
            <a:xfrm>
              <a:off x="5147794" y="2779583"/>
              <a:ext cx="581891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algn="r" defTabSz="914400" rtl="0" eaLnBrk="1" latinLnBrk="0" hangingPunct="1"/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20</a:t>
              </a:r>
            </a:p>
          </p:txBody>
        </p: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773998BC-A90A-9648-B34C-37DBE07A33CE}"/>
                </a:ext>
              </a:extLst>
            </p:cNvPr>
            <p:cNvGrpSpPr/>
            <p:nvPr/>
          </p:nvGrpSpPr>
          <p:grpSpPr>
            <a:xfrm>
              <a:off x="4496206" y="2028676"/>
              <a:ext cx="1233479" cy="750907"/>
              <a:chOff x="5245291" y="1137856"/>
              <a:chExt cx="1233479" cy="750907"/>
            </a:xfrm>
          </p:grpSpPr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2763523-E8D2-054E-B260-3B5289C8F309}"/>
                  </a:ext>
                </a:extLst>
              </p:cNvPr>
              <p:cNvSpPr txBox="1"/>
              <p:nvPr/>
            </p:nvSpPr>
            <p:spPr>
              <a:xfrm>
                <a:off x="5896879" y="1137856"/>
                <a:ext cx="581891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6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22C718E8-9C49-7E47-8FF9-2E2FBF7801EE}"/>
                  </a:ext>
                </a:extLst>
              </p:cNvPr>
              <p:cNvSpPr txBox="1"/>
              <p:nvPr/>
            </p:nvSpPr>
            <p:spPr>
              <a:xfrm>
                <a:off x="5896879" y="1507188"/>
                <a:ext cx="581891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14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6073629C-FFC0-AA43-9AB7-169878B82F83}"/>
                  </a:ext>
                </a:extLst>
              </p:cNvPr>
              <p:cNvSpPr txBox="1"/>
              <p:nvPr/>
            </p:nvSpPr>
            <p:spPr>
              <a:xfrm>
                <a:off x="5652487" y="1276356"/>
                <a:ext cx="581891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20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+</a:t>
                </a:r>
              </a:p>
            </p:txBody>
          </p: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0532660F-D538-A346-B707-8DDFA74F8B4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33155" y="1887748"/>
                <a:ext cx="360772" cy="1015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DDFC864-7613-A445-9269-730E113357DE}"/>
                  </a:ext>
                </a:extLst>
              </p:cNvPr>
              <p:cNvSpPr txBox="1"/>
              <p:nvPr/>
            </p:nvSpPr>
            <p:spPr>
              <a:xfrm>
                <a:off x="5245291" y="1301934"/>
                <a:ext cx="581891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20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=</a:t>
                </a:r>
              </a:p>
            </p:txBody>
          </p:sp>
        </p:grpSp>
      </p:grpSp>
      <p:sp>
        <p:nvSpPr>
          <p:cNvPr id="67" name="TextBox 66">
            <a:extLst>
              <a:ext uri="{FF2B5EF4-FFF2-40B4-BE49-F238E27FC236}">
                <a16:creationId xmlns:a16="http://schemas.microsoft.com/office/drawing/2014/main" id="{3C2DE076-A9B2-5C4D-B3FF-C1EFE46A0D33}"/>
              </a:ext>
            </a:extLst>
          </p:cNvPr>
          <p:cNvSpPr txBox="1"/>
          <p:nvPr/>
        </p:nvSpPr>
        <p:spPr>
          <a:xfrm>
            <a:off x="4863300" y="2778568"/>
            <a:ext cx="116637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%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16 = 4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D423B394-2DCA-E949-B95C-FE3A9E7E7702}"/>
              </a:ext>
            </a:extLst>
          </p:cNvPr>
          <p:cNvSpPr txBox="1"/>
          <p:nvPr/>
        </p:nvSpPr>
        <p:spPr>
          <a:xfrm>
            <a:off x="5931060" y="2767571"/>
            <a:ext cx="116637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codes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024B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2674CA42-E2E8-F64A-84EA-CF47D11B8F1C}"/>
              </a:ext>
            </a:extLst>
          </p:cNvPr>
          <p:cNvSpPr/>
          <p:nvPr/>
        </p:nvSpPr>
        <p:spPr>
          <a:xfrm>
            <a:off x="2919763" y="1414207"/>
            <a:ext cx="61325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en-US" dirty="0">
                <a:latin typeface="Times New Roman"/>
                <a:cs typeface="Times New Roman"/>
              </a:rPr>
              <a:t>Algorithm: </a:t>
            </a:r>
            <a:r>
              <a:rPr lang="en-US" sz="1600" dirty="0">
                <a:latin typeface="Times New Roman"/>
                <a:cs typeface="Times New Roman"/>
              </a:rPr>
              <a:t>Regular addition, modulo 2</a:t>
            </a:r>
            <a:r>
              <a:rPr lang="en-US" sz="1600" i="1" baseline="30000" dirty="0">
                <a:latin typeface="Times New Roman"/>
                <a:cs typeface="Times New Roman"/>
              </a:rPr>
              <a:t>n</a:t>
            </a:r>
            <a:endParaRPr lang="en-US" dirty="0">
              <a:latin typeface="Times New Roman"/>
              <a:cs typeface="Times New Roman"/>
            </a:endParaRPr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0345DC84-1BBD-E344-A2CD-0029797C9C8F}"/>
              </a:ext>
            </a:extLst>
          </p:cNvPr>
          <p:cNvGrpSpPr/>
          <p:nvPr/>
        </p:nvGrpSpPr>
        <p:grpSpPr>
          <a:xfrm>
            <a:off x="846342" y="962338"/>
            <a:ext cx="1989900" cy="5647452"/>
            <a:chOff x="846342" y="962338"/>
            <a:chExt cx="1989900" cy="5647452"/>
          </a:xfrm>
        </p:grpSpPr>
        <p:sp>
          <p:nvSpPr>
            <p:cNvPr id="102" name="Content Placeholder 2">
              <a:extLst>
                <a:ext uri="{FF2B5EF4-FFF2-40B4-BE49-F238E27FC236}">
                  <a16:creationId xmlns:a16="http://schemas.microsoft.com/office/drawing/2014/main" id="{78990EF2-31BF-CF40-89CF-7605EFB9B170}"/>
                </a:ext>
              </a:extLst>
            </p:cNvPr>
            <p:cNvSpPr txBox="1">
              <a:spLocks/>
            </p:cNvSpPr>
            <p:nvPr/>
          </p:nvSpPr>
          <p:spPr>
            <a:xfrm>
              <a:off x="846342" y="1331689"/>
              <a:ext cx="1783970" cy="5278101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1pPr>
              <a:lvl2pPr marL="717550" indent="-26035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SzPct val="50000"/>
                <a:buFont typeface="Wingdings" charset="2"/>
                <a:buChar char="q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Bef>
                  <a:spcPts val="600"/>
                </a:spcBef>
                <a:buFont typeface="Arial" panose="020B0604020202020204" pitchFamily="34" charset="0"/>
                <a:buNone/>
              </a:pPr>
              <a:r>
                <a:rPr lang="en-US" sz="1600" dirty="0">
                  <a:latin typeface="Consolas"/>
                  <a:cs typeface="Consolas"/>
                </a:rPr>
                <a:t>0000   0  </a:t>
              </a:r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 </a:t>
              </a:r>
              <a:r>
                <a:rPr lang="en-US" sz="1600" dirty="0">
                  <a:solidFill>
                    <a:srgbClr val="253FAB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</a:p>
            <a:p>
              <a:pPr marL="0" indent="0">
                <a:spcBef>
                  <a:spcPts val="600"/>
                </a:spcBef>
                <a:buFont typeface="Arial" panose="020B0604020202020204" pitchFamily="34" charset="0"/>
                <a:buNone/>
              </a:pPr>
              <a:r>
                <a:rPr lang="en-US" sz="1600" dirty="0">
                  <a:latin typeface="Consolas"/>
                  <a:cs typeface="Consolas"/>
                </a:rPr>
                <a:t>0001   1  </a:t>
              </a:r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 </a:t>
              </a:r>
              <a:r>
                <a:rPr lang="en-US" sz="1600" dirty="0">
                  <a:solidFill>
                    <a:srgbClr val="253FAB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</a:p>
            <a:p>
              <a:pPr marL="0" indent="0">
                <a:spcBef>
                  <a:spcPts val="600"/>
                </a:spcBef>
                <a:buFont typeface="Arial" panose="020B0604020202020204" pitchFamily="34" charset="0"/>
                <a:buNone/>
              </a:pPr>
              <a:r>
                <a:rPr lang="en-US" sz="1600" dirty="0">
                  <a:latin typeface="Consolas"/>
                  <a:cs typeface="Consolas"/>
                </a:rPr>
                <a:t>0010   2  </a:t>
              </a:r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 </a:t>
              </a:r>
              <a:r>
                <a:rPr lang="en-US" sz="1600" dirty="0">
                  <a:solidFill>
                    <a:srgbClr val="253FAB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</a:p>
            <a:p>
              <a:pPr marL="0" indent="0">
                <a:spcBef>
                  <a:spcPts val="600"/>
                </a:spcBef>
                <a:buNone/>
              </a:pPr>
              <a:r>
                <a:rPr lang="en-US" sz="1600" dirty="0">
                  <a:latin typeface="Consolas"/>
                  <a:cs typeface="Consolas"/>
                </a:rPr>
                <a:t>0011   3  </a:t>
              </a:r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 </a:t>
              </a:r>
              <a:r>
                <a:rPr lang="en-US" sz="1600" dirty="0">
                  <a:solidFill>
                    <a:srgbClr val="253FAB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</a:p>
            <a:p>
              <a:pPr marL="0" indent="0">
                <a:spcBef>
                  <a:spcPts val="600"/>
                </a:spcBef>
                <a:buNone/>
              </a:pPr>
              <a:r>
                <a:rPr lang="en-US" sz="1600" dirty="0">
                  <a:latin typeface="Consolas"/>
                  <a:cs typeface="Consolas"/>
                </a:rPr>
                <a:t>0100   4  </a:t>
              </a:r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 </a:t>
              </a:r>
              <a:r>
                <a:rPr lang="en-US" sz="1600" dirty="0">
                  <a:solidFill>
                    <a:srgbClr val="253FAB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</a:p>
            <a:p>
              <a:pPr marL="0" indent="0">
                <a:spcBef>
                  <a:spcPts val="600"/>
                </a:spcBef>
                <a:buFont typeface="Arial" panose="020B0604020202020204" pitchFamily="34" charset="0"/>
                <a:buNone/>
              </a:pPr>
              <a:r>
                <a:rPr lang="en-US" sz="1600" dirty="0">
                  <a:latin typeface="Consolas"/>
                  <a:cs typeface="Consolas"/>
                </a:rPr>
                <a:t>0101   5  </a:t>
              </a:r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 </a:t>
              </a:r>
              <a:r>
                <a:rPr lang="en-US" sz="1600" dirty="0">
                  <a:solidFill>
                    <a:srgbClr val="253FAB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</a:p>
            <a:p>
              <a:pPr marL="0" indent="0">
                <a:spcBef>
                  <a:spcPts val="600"/>
                </a:spcBef>
                <a:buNone/>
              </a:pPr>
              <a:r>
                <a:rPr lang="en-US" sz="1600" dirty="0">
                  <a:latin typeface="Consolas"/>
                  <a:cs typeface="Consolas"/>
                </a:rPr>
                <a:t>0110   6  </a:t>
              </a:r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 </a:t>
              </a:r>
              <a:r>
                <a:rPr lang="en-US" sz="1600" dirty="0">
                  <a:solidFill>
                    <a:srgbClr val="253FAB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6</a:t>
              </a:r>
            </a:p>
            <a:p>
              <a:pPr marL="0" indent="0">
                <a:spcBef>
                  <a:spcPts val="600"/>
                </a:spcBef>
                <a:buFont typeface="Arial" panose="020B0604020202020204" pitchFamily="34" charset="0"/>
                <a:buNone/>
              </a:pPr>
              <a:r>
                <a:rPr lang="en-US" sz="1600" dirty="0">
                  <a:latin typeface="Consolas"/>
                  <a:cs typeface="Consolas"/>
                </a:rPr>
                <a:t>0111   7  </a:t>
              </a:r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 </a:t>
              </a:r>
              <a:r>
                <a:rPr lang="en-US" sz="1600" dirty="0">
                  <a:solidFill>
                    <a:srgbClr val="253FAB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7</a:t>
              </a:r>
            </a:p>
            <a:p>
              <a:pPr marL="0" indent="0">
                <a:spcBef>
                  <a:spcPts val="600"/>
                </a:spcBef>
                <a:buFont typeface="Arial" panose="020B0604020202020204" pitchFamily="34" charset="0"/>
                <a:buNone/>
              </a:pPr>
              <a:r>
                <a:rPr lang="en-US" sz="1600" dirty="0">
                  <a:latin typeface="Consolas"/>
                  <a:cs typeface="Consolas"/>
                </a:rPr>
                <a:t>1000   8  </a:t>
              </a:r>
              <a:r>
                <a:rPr lang="en-US" sz="1600" dirty="0">
                  <a:solidFill>
                    <a:srgbClr val="253FAB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– 8</a:t>
              </a:r>
            </a:p>
            <a:p>
              <a:pPr marL="0" indent="0">
                <a:spcBef>
                  <a:spcPts val="600"/>
                </a:spcBef>
                <a:buFont typeface="Arial" panose="020B0604020202020204" pitchFamily="34" charset="0"/>
                <a:buNone/>
              </a:pPr>
              <a:r>
                <a:rPr lang="en-US" sz="1600" dirty="0">
                  <a:latin typeface="Consolas"/>
                  <a:cs typeface="Consolas"/>
                </a:rPr>
                <a:t>1001   9  </a:t>
              </a:r>
              <a:r>
                <a:rPr lang="en-US" sz="1600" dirty="0">
                  <a:solidFill>
                    <a:srgbClr val="253FAB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– 7</a:t>
              </a:r>
            </a:p>
            <a:p>
              <a:pPr marL="0" indent="0">
                <a:spcBef>
                  <a:spcPts val="600"/>
                </a:spcBef>
                <a:buFont typeface="Arial" panose="020B0604020202020204" pitchFamily="34" charset="0"/>
                <a:buNone/>
              </a:pPr>
              <a:r>
                <a:rPr lang="en-US" sz="1600" dirty="0">
                  <a:latin typeface="Consolas"/>
                  <a:cs typeface="Consolas"/>
                </a:rPr>
                <a:t>1010  10  </a:t>
              </a:r>
              <a:r>
                <a:rPr lang="en-US" sz="1600" dirty="0">
                  <a:solidFill>
                    <a:srgbClr val="253FAB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– 6</a:t>
              </a:r>
            </a:p>
            <a:p>
              <a:pPr marL="0" indent="0">
                <a:spcBef>
                  <a:spcPts val="600"/>
                </a:spcBef>
                <a:buFont typeface="Arial" panose="020B0604020202020204" pitchFamily="34" charset="0"/>
                <a:buNone/>
              </a:pPr>
              <a:r>
                <a:rPr lang="en-US" sz="1600" dirty="0">
                  <a:latin typeface="Consolas"/>
                  <a:cs typeface="Consolas"/>
                </a:rPr>
                <a:t>1011  11  </a:t>
              </a:r>
              <a:r>
                <a:rPr lang="en-US" sz="1600" dirty="0">
                  <a:solidFill>
                    <a:srgbClr val="253FAB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– 5</a:t>
              </a:r>
            </a:p>
            <a:p>
              <a:pPr marL="0" indent="0">
                <a:spcBef>
                  <a:spcPts val="600"/>
                </a:spcBef>
                <a:buFont typeface="Arial" panose="020B0604020202020204" pitchFamily="34" charset="0"/>
                <a:buNone/>
              </a:pPr>
              <a:r>
                <a:rPr lang="en-US" sz="1600" dirty="0">
                  <a:latin typeface="Consolas"/>
                  <a:cs typeface="Consolas"/>
                </a:rPr>
                <a:t>1100  12  </a:t>
              </a:r>
              <a:r>
                <a:rPr lang="en-US" sz="1600" dirty="0">
                  <a:solidFill>
                    <a:srgbClr val="253FAB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– 4</a:t>
              </a:r>
            </a:p>
            <a:p>
              <a:pPr marL="0" indent="0">
                <a:spcBef>
                  <a:spcPts val="600"/>
                </a:spcBef>
                <a:buFont typeface="Arial" panose="020B0604020202020204" pitchFamily="34" charset="0"/>
                <a:buNone/>
              </a:pPr>
              <a:r>
                <a:rPr lang="en-US" sz="1600" dirty="0">
                  <a:latin typeface="Consolas"/>
                  <a:cs typeface="Consolas"/>
                </a:rPr>
                <a:t>1101  13  </a:t>
              </a:r>
              <a:r>
                <a:rPr lang="en-US" sz="1600" dirty="0">
                  <a:solidFill>
                    <a:srgbClr val="253FAB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– 3</a:t>
              </a:r>
            </a:p>
            <a:p>
              <a:pPr marL="0" indent="0">
                <a:spcBef>
                  <a:spcPts val="600"/>
                </a:spcBef>
                <a:buFont typeface="Arial" panose="020B0604020202020204" pitchFamily="34" charset="0"/>
                <a:buNone/>
              </a:pPr>
              <a:r>
                <a:rPr lang="en-US" sz="1600" dirty="0">
                  <a:latin typeface="Consolas"/>
                  <a:cs typeface="Consolas"/>
                </a:rPr>
                <a:t>1110  14  </a:t>
              </a:r>
              <a:r>
                <a:rPr lang="en-US" sz="1600" dirty="0">
                  <a:solidFill>
                    <a:srgbClr val="253FAB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– 2</a:t>
              </a:r>
            </a:p>
            <a:p>
              <a:pPr marL="0" indent="0">
                <a:spcBef>
                  <a:spcPts val="600"/>
                </a:spcBef>
                <a:buFont typeface="Arial" panose="020B0604020202020204" pitchFamily="34" charset="0"/>
                <a:buNone/>
              </a:pPr>
              <a:r>
                <a:rPr lang="en-US" sz="1600" dirty="0">
                  <a:latin typeface="Consolas"/>
                  <a:cs typeface="Consolas"/>
                </a:rPr>
                <a:t>1111  15  </a:t>
              </a:r>
              <a:r>
                <a:rPr lang="en-US" sz="1600" dirty="0">
                  <a:solidFill>
                    <a:srgbClr val="253FAB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– 1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BE57304F-1788-C448-9611-2A3DFDE7D629}"/>
                </a:ext>
              </a:extLst>
            </p:cNvPr>
            <p:cNvSpPr txBox="1"/>
            <p:nvPr/>
          </p:nvSpPr>
          <p:spPr>
            <a:xfrm>
              <a:off x="846342" y="962338"/>
              <a:ext cx="1166370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code(</a:t>
              </a:r>
              <a:r>
                <a:rPr lang="en-US" sz="16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)     </a:t>
              </a:r>
              <a:endParaRPr lang="en-US" sz="1600" dirty="0">
                <a:solidFill>
                  <a:srgbClr val="024BC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61788454-D9F4-B14C-972F-8B96253DA08B}"/>
                </a:ext>
              </a:extLst>
            </p:cNvPr>
            <p:cNvSpPr txBox="1"/>
            <p:nvPr/>
          </p:nvSpPr>
          <p:spPr>
            <a:xfrm>
              <a:off x="1669872" y="962338"/>
              <a:ext cx="1166370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</a:t>
              </a:r>
              <a:endParaRPr lang="en-US" sz="1600" dirty="0">
                <a:solidFill>
                  <a:srgbClr val="024BC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08C7C50F-E8FD-BA4B-A4FB-828E50738AAA}"/>
                </a:ext>
              </a:extLst>
            </p:cNvPr>
            <p:cNvSpPr/>
            <p:nvPr/>
          </p:nvSpPr>
          <p:spPr>
            <a:xfrm>
              <a:off x="846342" y="1297399"/>
              <a:ext cx="1065085" cy="478336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</p:grpSp>
      <p:sp>
        <p:nvSpPr>
          <p:cNvPr id="100" name="Rectangle 99">
            <a:extLst>
              <a:ext uri="{FF2B5EF4-FFF2-40B4-BE49-F238E27FC236}">
                <a16:creationId xmlns:a16="http://schemas.microsoft.com/office/drawing/2014/main" id="{CA6CF91A-7BEE-044E-B445-7EF9C65ACABF}"/>
              </a:ext>
            </a:extLst>
          </p:cNvPr>
          <p:cNvSpPr/>
          <p:nvPr/>
        </p:nvSpPr>
        <p:spPr>
          <a:xfrm>
            <a:off x="2950175" y="3163322"/>
            <a:ext cx="350715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en-US" sz="2000" u="sng" dirty="0">
                <a:latin typeface="Times New Roman"/>
                <a:cs typeface="Times New Roman"/>
              </a:rPr>
              <a:t>Practice:</a:t>
            </a:r>
            <a:endParaRPr lang="en-US" sz="2000" dirty="0">
              <a:latin typeface="Times New Roman"/>
              <a:cs typeface="Times New Roman"/>
            </a:endParaRPr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F766F4E4-BD2A-7642-B68C-773A1354EDA4}"/>
              </a:ext>
            </a:extLst>
          </p:cNvPr>
          <p:cNvGrpSpPr/>
          <p:nvPr/>
        </p:nvGrpSpPr>
        <p:grpSpPr>
          <a:xfrm>
            <a:off x="2903467" y="3790022"/>
            <a:ext cx="796052" cy="1120239"/>
            <a:chOff x="3941790" y="1534157"/>
            <a:chExt cx="796052" cy="1120239"/>
          </a:xfrm>
        </p:grpSpPr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A1C5B6B2-3D00-DF4E-A1A5-0678308DA7FD}"/>
                </a:ext>
              </a:extLst>
            </p:cNvPr>
            <p:cNvSpPr txBox="1"/>
            <p:nvPr/>
          </p:nvSpPr>
          <p:spPr>
            <a:xfrm>
              <a:off x="4155951" y="1534157"/>
              <a:ext cx="581891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solidFill>
                    <a:srgbClr val="024B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A7FB67F0-E75E-0D4C-B64E-0951931A4DE1}"/>
                </a:ext>
              </a:extLst>
            </p:cNvPr>
            <p:cNvSpPr txBox="1"/>
            <p:nvPr/>
          </p:nvSpPr>
          <p:spPr>
            <a:xfrm>
              <a:off x="4155951" y="1903489"/>
              <a:ext cx="581891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solidFill>
                    <a:srgbClr val="024B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–</a:t>
              </a:r>
              <a:r>
                <a:rPr lang="en-US" dirty="0">
                  <a:solidFill>
                    <a:srgbClr val="024B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7</a:t>
              </a: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BC24061D-8AB7-CD42-94F6-7CDCF5C0E795}"/>
                </a:ext>
              </a:extLst>
            </p:cNvPr>
            <p:cNvSpPr txBox="1"/>
            <p:nvPr/>
          </p:nvSpPr>
          <p:spPr>
            <a:xfrm>
              <a:off x="3941790" y="1665061"/>
              <a:ext cx="581891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000" dirty="0">
                  <a:solidFill>
                    <a:srgbClr val="024B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+</a:t>
              </a: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E2488327-D8D4-9343-80AB-E39D80EFE746}"/>
                </a:ext>
              </a:extLst>
            </p:cNvPr>
            <p:cNvSpPr txBox="1"/>
            <p:nvPr/>
          </p:nvSpPr>
          <p:spPr>
            <a:xfrm>
              <a:off x="4155951" y="2285064"/>
              <a:ext cx="581891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algn="l" defTabSz="914400" rtl="0" eaLnBrk="1" latinLnBrk="0" hangingPunct="1"/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0830FAA3-E563-1A41-BC64-5AD4B7371B86}"/>
              </a:ext>
            </a:extLst>
          </p:cNvPr>
          <p:cNvGrpSpPr/>
          <p:nvPr/>
        </p:nvGrpSpPr>
        <p:grpSpPr>
          <a:xfrm>
            <a:off x="2894749" y="5044222"/>
            <a:ext cx="820441" cy="1120239"/>
            <a:chOff x="3917401" y="1534157"/>
            <a:chExt cx="820441" cy="1120239"/>
          </a:xfrm>
        </p:grpSpPr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D06E8684-C9E6-E543-B2E2-ABF9116AF4AF}"/>
                </a:ext>
              </a:extLst>
            </p:cNvPr>
            <p:cNvSpPr txBox="1"/>
            <p:nvPr/>
          </p:nvSpPr>
          <p:spPr>
            <a:xfrm>
              <a:off x="4155951" y="1534157"/>
              <a:ext cx="581891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solidFill>
                    <a:srgbClr val="024B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–</a:t>
              </a:r>
              <a:r>
                <a:rPr lang="en-US" dirty="0">
                  <a:solidFill>
                    <a:srgbClr val="024B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167FE709-63A3-9D4B-9C87-9C25EFC9803F}"/>
                </a:ext>
              </a:extLst>
            </p:cNvPr>
            <p:cNvSpPr txBox="1"/>
            <p:nvPr/>
          </p:nvSpPr>
          <p:spPr>
            <a:xfrm>
              <a:off x="4155951" y="1903489"/>
              <a:ext cx="581891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solidFill>
                    <a:srgbClr val="024B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–</a:t>
              </a:r>
              <a:r>
                <a:rPr lang="en-US" dirty="0">
                  <a:solidFill>
                    <a:srgbClr val="024B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6955F872-6753-474F-B77D-0C8D5EAD870A}"/>
                </a:ext>
              </a:extLst>
            </p:cNvPr>
            <p:cNvSpPr txBox="1"/>
            <p:nvPr/>
          </p:nvSpPr>
          <p:spPr>
            <a:xfrm>
              <a:off x="3917401" y="1701196"/>
              <a:ext cx="581891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000" dirty="0">
                  <a:solidFill>
                    <a:srgbClr val="024B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+</a:t>
              </a: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17FB817F-5623-CF46-AC63-4B85A0E15B36}"/>
                </a:ext>
              </a:extLst>
            </p:cNvPr>
            <p:cNvSpPr txBox="1"/>
            <p:nvPr/>
          </p:nvSpPr>
          <p:spPr>
            <a:xfrm>
              <a:off x="4155951" y="2285064"/>
              <a:ext cx="581891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algn="l" defTabSz="914400" rtl="0" eaLnBrk="1" latinLnBrk="0" hangingPunct="1"/>
              <a:endParaRPr lang="en-US" dirty="0">
                <a:solidFill>
                  <a:srgbClr val="024BC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sp>
        <p:nvSpPr>
          <p:cNvPr id="146" name="TextBox 145">
            <a:extLst>
              <a:ext uri="{FF2B5EF4-FFF2-40B4-BE49-F238E27FC236}">
                <a16:creationId xmlns:a16="http://schemas.microsoft.com/office/drawing/2014/main" id="{24D15946-E574-C24E-A7FF-DB203033FB4D}"/>
              </a:ext>
            </a:extLst>
          </p:cNvPr>
          <p:cNvSpPr txBox="1"/>
          <p:nvPr/>
        </p:nvSpPr>
        <p:spPr>
          <a:xfrm>
            <a:off x="3640631" y="5179316"/>
            <a:ext cx="581891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2E483E68-10EE-604B-922D-890B57F212C3}"/>
                  </a:ext>
                </a:extLst>
              </p:cNvPr>
              <p:cNvSpPr/>
              <p:nvPr/>
            </p:nvSpPr>
            <p:spPr>
              <a:xfrm>
                <a:off x="4264825" y="3843548"/>
                <a:ext cx="337614" cy="584775"/>
              </a:xfrm>
              <a:prstGeom prst="rect">
                <a:avLst/>
              </a:prstGeom>
              <a:ln w="19050"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?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2E483E68-10EE-604B-922D-890B57F212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4825" y="3843548"/>
                <a:ext cx="337614" cy="584775"/>
              </a:xfrm>
              <a:prstGeom prst="rect">
                <a:avLst/>
              </a:prstGeom>
              <a:blipFill>
                <a:blip r:embed="rId2"/>
                <a:stretch>
                  <a:fillRect l="-18519" r="-18519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26FB2E7D-CB22-4B4D-A675-A9E99A7E1A43}"/>
                  </a:ext>
                </a:extLst>
              </p:cNvPr>
              <p:cNvSpPr/>
              <p:nvPr/>
            </p:nvSpPr>
            <p:spPr>
              <a:xfrm>
                <a:off x="4271141" y="5118928"/>
                <a:ext cx="337614" cy="584775"/>
              </a:xfrm>
              <a:prstGeom prst="rect">
                <a:avLst/>
              </a:prstGeom>
              <a:ln w="19050"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?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26FB2E7D-CB22-4B4D-A675-A9E99A7E1A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1141" y="5118928"/>
                <a:ext cx="337614" cy="584775"/>
              </a:xfrm>
              <a:prstGeom prst="rect">
                <a:avLst/>
              </a:prstGeom>
              <a:blipFill>
                <a:blip r:embed="rId3"/>
                <a:stretch>
                  <a:fillRect l="-14815" r="-22222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TextBox 71">
            <a:extLst>
              <a:ext uri="{FF2B5EF4-FFF2-40B4-BE49-F238E27FC236}">
                <a16:creationId xmlns:a16="http://schemas.microsoft.com/office/drawing/2014/main" id="{388615CD-71F9-F343-9BAC-D43C44AABB33}"/>
              </a:ext>
            </a:extLst>
          </p:cNvPr>
          <p:cNvSpPr txBox="1"/>
          <p:nvPr/>
        </p:nvSpPr>
        <p:spPr>
          <a:xfrm>
            <a:off x="3607554" y="3950925"/>
            <a:ext cx="581891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96E7E10B-6490-7B44-A64A-8728FA3515E5}"/>
              </a:ext>
            </a:extLst>
          </p:cNvPr>
          <p:cNvSpPr txBox="1"/>
          <p:nvPr/>
        </p:nvSpPr>
        <p:spPr>
          <a:xfrm>
            <a:off x="2937403" y="961541"/>
            <a:ext cx="5685071" cy="48065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1200"/>
              </a:spcBef>
            </a:pPr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Compute </a:t>
            </a:r>
            <a:r>
              <a:rPr lang="en-US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en-US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where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are signed</a:t>
            </a: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865713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Two’s complement: Addition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FD0F0F1-B8B2-134A-8AEB-11446574A958}"/>
              </a:ext>
            </a:extLst>
          </p:cNvPr>
          <p:cNvGrpSpPr/>
          <p:nvPr/>
        </p:nvGrpSpPr>
        <p:grpSpPr>
          <a:xfrm>
            <a:off x="3010577" y="2031851"/>
            <a:ext cx="796052" cy="1120239"/>
            <a:chOff x="3941790" y="1534157"/>
            <a:chExt cx="796052" cy="1120239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E8A3429-0F46-8C4F-B31E-0EDDCEE4298D}"/>
                </a:ext>
              </a:extLst>
            </p:cNvPr>
            <p:cNvSpPr txBox="1"/>
            <p:nvPr/>
          </p:nvSpPr>
          <p:spPr>
            <a:xfrm>
              <a:off x="4155951" y="1534157"/>
              <a:ext cx="581891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solidFill>
                    <a:srgbClr val="024B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6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9F13AD4-2D6D-5446-BDA2-9AA88DB16CBD}"/>
                </a:ext>
              </a:extLst>
            </p:cNvPr>
            <p:cNvSpPr txBox="1"/>
            <p:nvPr/>
          </p:nvSpPr>
          <p:spPr>
            <a:xfrm>
              <a:off x="4155951" y="1937356"/>
              <a:ext cx="581891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solidFill>
                    <a:srgbClr val="024B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–</a:t>
              </a:r>
              <a:r>
                <a:rPr lang="en-US" dirty="0">
                  <a:solidFill>
                    <a:srgbClr val="024B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A69357E-5850-074F-84C2-6EA22A5F7A72}"/>
                </a:ext>
              </a:extLst>
            </p:cNvPr>
            <p:cNvSpPr txBox="1"/>
            <p:nvPr/>
          </p:nvSpPr>
          <p:spPr>
            <a:xfrm>
              <a:off x="3941790" y="1665061"/>
              <a:ext cx="581891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000" dirty="0">
                  <a:solidFill>
                    <a:srgbClr val="024B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+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4FD8261-4482-5D4C-A98A-5F9505203C60}"/>
                </a:ext>
              </a:extLst>
            </p:cNvPr>
            <p:cNvSpPr txBox="1"/>
            <p:nvPr/>
          </p:nvSpPr>
          <p:spPr>
            <a:xfrm>
              <a:off x="4155951" y="2285064"/>
              <a:ext cx="581891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algn="l" defTabSz="914400" rtl="0" eaLnBrk="1" latinLnBrk="0" hangingPunct="1"/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D80B1D61-EC94-7A48-8771-27AA83C0659F}"/>
              </a:ext>
            </a:extLst>
          </p:cNvPr>
          <p:cNvGrpSpPr/>
          <p:nvPr/>
        </p:nvGrpSpPr>
        <p:grpSpPr>
          <a:xfrm>
            <a:off x="3714664" y="2028676"/>
            <a:ext cx="1233479" cy="1120239"/>
            <a:chOff x="4496206" y="2028676"/>
            <a:chExt cx="1233479" cy="1120239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B593007-EBFB-B64E-987B-EE7B615C82CB}"/>
                </a:ext>
              </a:extLst>
            </p:cNvPr>
            <p:cNvSpPr txBox="1"/>
            <p:nvPr/>
          </p:nvSpPr>
          <p:spPr>
            <a:xfrm>
              <a:off x="5147794" y="2779583"/>
              <a:ext cx="581891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algn="r" defTabSz="914400" rtl="0" eaLnBrk="1" latinLnBrk="0" hangingPunct="1"/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20</a:t>
              </a:r>
            </a:p>
          </p:txBody>
        </p: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773998BC-A90A-9648-B34C-37DBE07A33CE}"/>
                </a:ext>
              </a:extLst>
            </p:cNvPr>
            <p:cNvGrpSpPr/>
            <p:nvPr/>
          </p:nvGrpSpPr>
          <p:grpSpPr>
            <a:xfrm>
              <a:off x="4496206" y="2028676"/>
              <a:ext cx="1233479" cy="750907"/>
              <a:chOff x="5245291" y="1137856"/>
              <a:chExt cx="1233479" cy="750907"/>
            </a:xfrm>
          </p:grpSpPr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2763523-E8D2-054E-B260-3B5289C8F309}"/>
                  </a:ext>
                </a:extLst>
              </p:cNvPr>
              <p:cNvSpPr txBox="1"/>
              <p:nvPr/>
            </p:nvSpPr>
            <p:spPr>
              <a:xfrm>
                <a:off x="5896879" y="1137856"/>
                <a:ext cx="581891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6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22C718E8-9C49-7E47-8FF9-2E2FBF7801EE}"/>
                  </a:ext>
                </a:extLst>
              </p:cNvPr>
              <p:cNvSpPr txBox="1"/>
              <p:nvPr/>
            </p:nvSpPr>
            <p:spPr>
              <a:xfrm>
                <a:off x="5896879" y="1507188"/>
                <a:ext cx="581891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14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6073629C-FFC0-AA43-9AB7-169878B82F83}"/>
                  </a:ext>
                </a:extLst>
              </p:cNvPr>
              <p:cNvSpPr txBox="1"/>
              <p:nvPr/>
            </p:nvSpPr>
            <p:spPr>
              <a:xfrm>
                <a:off x="5652487" y="1276356"/>
                <a:ext cx="581891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20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+</a:t>
                </a:r>
              </a:p>
            </p:txBody>
          </p: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0532660F-D538-A346-B707-8DDFA74F8B4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33155" y="1887748"/>
                <a:ext cx="360772" cy="1015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DDFC864-7613-A445-9269-730E113357DE}"/>
                  </a:ext>
                </a:extLst>
              </p:cNvPr>
              <p:cNvSpPr txBox="1"/>
              <p:nvPr/>
            </p:nvSpPr>
            <p:spPr>
              <a:xfrm>
                <a:off x="5245291" y="1301934"/>
                <a:ext cx="581891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20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=</a:t>
                </a:r>
              </a:p>
            </p:txBody>
          </p:sp>
        </p:grpSp>
      </p:grpSp>
      <p:sp>
        <p:nvSpPr>
          <p:cNvPr id="67" name="TextBox 66">
            <a:extLst>
              <a:ext uri="{FF2B5EF4-FFF2-40B4-BE49-F238E27FC236}">
                <a16:creationId xmlns:a16="http://schemas.microsoft.com/office/drawing/2014/main" id="{3C2DE076-A9B2-5C4D-B3FF-C1EFE46A0D33}"/>
              </a:ext>
            </a:extLst>
          </p:cNvPr>
          <p:cNvSpPr txBox="1"/>
          <p:nvPr/>
        </p:nvSpPr>
        <p:spPr>
          <a:xfrm>
            <a:off x="4863300" y="2778568"/>
            <a:ext cx="116637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%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16 = 4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D423B394-2DCA-E949-B95C-FE3A9E7E7702}"/>
              </a:ext>
            </a:extLst>
          </p:cNvPr>
          <p:cNvSpPr txBox="1"/>
          <p:nvPr/>
        </p:nvSpPr>
        <p:spPr>
          <a:xfrm>
            <a:off x="5931060" y="2767571"/>
            <a:ext cx="116637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codes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024B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2674CA42-E2E8-F64A-84EA-CF47D11B8F1C}"/>
              </a:ext>
            </a:extLst>
          </p:cNvPr>
          <p:cNvSpPr/>
          <p:nvPr/>
        </p:nvSpPr>
        <p:spPr>
          <a:xfrm>
            <a:off x="2919763" y="1414207"/>
            <a:ext cx="61325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en-US" dirty="0">
                <a:latin typeface="Times New Roman"/>
                <a:cs typeface="Times New Roman"/>
              </a:rPr>
              <a:t>Algorithm: </a:t>
            </a:r>
            <a:r>
              <a:rPr lang="en-US" sz="1600" dirty="0">
                <a:latin typeface="Times New Roman"/>
                <a:cs typeface="Times New Roman"/>
              </a:rPr>
              <a:t>Regular addition, modulo 2</a:t>
            </a:r>
            <a:r>
              <a:rPr lang="en-US" sz="1600" i="1" baseline="30000" dirty="0">
                <a:latin typeface="Times New Roman"/>
                <a:cs typeface="Times New Roman"/>
              </a:rPr>
              <a:t>n</a:t>
            </a:r>
            <a:endParaRPr lang="en-US" dirty="0">
              <a:latin typeface="Times New Roman"/>
              <a:cs typeface="Times New Roman"/>
            </a:endParaRPr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0345DC84-1BBD-E344-A2CD-0029797C9C8F}"/>
              </a:ext>
            </a:extLst>
          </p:cNvPr>
          <p:cNvGrpSpPr/>
          <p:nvPr/>
        </p:nvGrpSpPr>
        <p:grpSpPr>
          <a:xfrm>
            <a:off x="846342" y="962338"/>
            <a:ext cx="1989900" cy="5647452"/>
            <a:chOff x="846342" y="962338"/>
            <a:chExt cx="1989900" cy="5647452"/>
          </a:xfrm>
        </p:grpSpPr>
        <p:sp>
          <p:nvSpPr>
            <p:cNvPr id="102" name="Content Placeholder 2">
              <a:extLst>
                <a:ext uri="{FF2B5EF4-FFF2-40B4-BE49-F238E27FC236}">
                  <a16:creationId xmlns:a16="http://schemas.microsoft.com/office/drawing/2014/main" id="{78990EF2-31BF-CF40-89CF-7605EFB9B170}"/>
                </a:ext>
              </a:extLst>
            </p:cNvPr>
            <p:cNvSpPr txBox="1">
              <a:spLocks/>
            </p:cNvSpPr>
            <p:nvPr/>
          </p:nvSpPr>
          <p:spPr>
            <a:xfrm>
              <a:off x="846342" y="1331689"/>
              <a:ext cx="1783970" cy="5278101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1pPr>
              <a:lvl2pPr marL="717550" indent="-26035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SzPct val="50000"/>
                <a:buFont typeface="Wingdings" charset="2"/>
                <a:buChar char="q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Bef>
                  <a:spcPts val="600"/>
                </a:spcBef>
                <a:buFont typeface="Arial" panose="020B0604020202020204" pitchFamily="34" charset="0"/>
                <a:buNone/>
              </a:pPr>
              <a:r>
                <a:rPr lang="en-US" sz="1600" dirty="0">
                  <a:latin typeface="Consolas"/>
                  <a:cs typeface="Consolas"/>
                </a:rPr>
                <a:t>0000   0  </a:t>
              </a:r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 </a:t>
              </a:r>
              <a:r>
                <a:rPr lang="en-US" sz="1600" dirty="0">
                  <a:solidFill>
                    <a:srgbClr val="253FAB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</a:p>
            <a:p>
              <a:pPr marL="0" indent="0">
                <a:spcBef>
                  <a:spcPts val="600"/>
                </a:spcBef>
                <a:buFont typeface="Arial" panose="020B0604020202020204" pitchFamily="34" charset="0"/>
                <a:buNone/>
              </a:pPr>
              <a:r>
                <a:rPr lang="en-US" sz="1600" dirty="0">
                  <a:latin typeface="Consolas"/>
                  <a:cs typeface="Consolas"/>
                </a:rPr>
                <a:t>0001   1  </a:t>
              </a:r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 </a:t>
              </a:r>
              <a:r>
                <a:rPr lang="en-US" sz="1600" dirty="0">
                  <a:solidFill>
                    <a:srgbClr val="253FAB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</a:p>
            <a:p>
              <a:pPr marL="0" indent="0">
                <a:spcBef>
                  <a:spcPts val="600"/>
                </a:spcBef>
                <a:buFont typeface="Arial" panose="020B0604020202020204" pitchFamily="34" charset="0"/>
                <a:buNone/>
              </a:pPr>
              <a:r>
                <a:rPr lang="en-US" sz="1600" dirty="0">
                  <a:latin typeface="Consolas"/>
                  <a:cs typeface="Consolas"/>
                </a:rPr>
                <a:t>0010   2  </a:t>
              </a:r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 </a:t>
              </a:r>
              <a:r>
                <a:rPr lang="en-US" sz="1600" dirty="0">
                  <a:solidFill>
                    <a:srgbClr val="253FAB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</a:p>
            <a:p>
              <a:pPr marL="0" indent="0">
                <a:spcBef>
                  <a:spcPts val="600"/>
                </a:spcBef>
                <a:buNone/>
              </a:pPr>
              <a:r>
                <a:rPr lang="en-US" sz="1600" dirty="0">
                  <a:latin typeface="Consolas"/>
                  <a:cs typeface="Consolas"/>
                </a:rPr>
                <a:t>0011   3  </a:t>
              </a:r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 </a:t>
              </a:r>
              <a:r>
                <a:rPr lang="en-US" sz="1600" dirty="0">
                  <a:solidFill>
                    <a:srgbClr val="253FAB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</a:p>
            <a:p>
              <a:pPr marL="0" indent="0">
                <a:spcBef>
                  <a:spcPts val="600"/>
                </a:spcBef>
                <a:buNone/>
              </a:pPr>
              <a:r>
                <a:rPr lang="en-US" sz="1600" dirty="0">
                  <a:latin typeface="Consolas"/>
                  <a:cs typeface="Consolas"/>
                </a:rPr>
                <a:t>0100   4  </a:t>
              </a:r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 </a:t>
              </a:r>
              <a:r>
                <a:rPr lang="en-US" sz="1600" dirty="0">
                  <a:solidFill>
                    <a:srgbClr val="253FAB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</a:p>
            <a:p>
              <a:pPr marL="0" indent="0">
                <a:spcBef>
                  <a:spcPts val="600"/>
                </a:spcBef>
                <a:buFont typeface="Arial" panose="020B0604020202020204" pitchFamily="34" charset="0"/>
                <a:buNone/>
              </a:pPr>
              <a:r>
                <a:rPr lang="en-US" sz="1600" dirty="0">
                  <a:latin typeface="Consolas"/>
                  <a:cs typeface="Consolas"/>
                </a:rPr>
                <a:t>0101   5  </a:t>
              </a:r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 </a:t>
              </a:r>
              <a:r>
                <a:rPr lang="en-US" sz="1600" dirty="0">
                  <a:solidFill>
                    <a:srgbClr val="253FAB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</a:p>
            <a:p>
              <a:pPr marL="0" indent="0">
                <a:spcBef>
                  <a:spcPts val="600"/>
                </a:spcBef>
                <a:buNone/>
              </a:pPr>
              <a:r>
                <a:rPr lang="en-US" sz="1600" dirty="0">
                  <a:latin typeface="Consolas"/>
                  <a:cs typeface="Consolas"/>
                </a:rPr>
                <a:t>0110   6  </a:t>
              </a:r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 </a:t>
              </a:r>
              <a:r>
                <a:rPr lang="en-US" sz="1600" dirty="0">
                  <a:solidFill>
                    <a:srgbClr val="253FAB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6</a:t>
              </a:r>
            </a:p>
            <a:p>
              <a:pPr marL="0" indent="0">
                <a:spcBef>
                  <a:spcPts val="600"/>
                </a:spcBef>
                <a:buFont typeface="Arial" panose="020B0604020202020204" pitchFamily="34" charset="0"/>
                <a:buNone/>
              </a:pPr>
              <a:r>
                <a:rPr lang="en-US" sz="1600" dirty="0">
                  <a:latin typeface="Consolas"/>
                  <a:cs typeface="Consolas"/>
                </a:rPr>
                <a:t>0111   7  </a:t>
              </a:r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 </a:t>
              </a:r>
              <a:r>
                <a:rPr lang="en-US" sz="1600" dirty="0">
                  <a:solidFill>
                    <a:srgbClr val="253FAB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7</a:t>
              </a:r>
            </a:p>
            <a:p>
              <a:pPr marL="0" indent="0">
                <a:spcBef>
                  <a:spcPts val="600"/>
                </a:spcBef>
                <a:buFont typeface="Arial" panose="020B0604020202020204" pitchFamily="34" charset="0"/>
                <a:buNone/>
              </a:pPr>
              <a:r>
                <a:rPr lang="en-US" sz="1600" dirty="0">
                  <a:latin typeface="Consolas"/>
                  <a:cs typeface="Consolas"/>
                </a:rPr>
                <a:t>1000   8  </a:t>
              </a:r>
              <a:r>
                <a:rPr lang="en-US" sz="1600" dirty="0">
                  <a:solidFill>
                    <a:srgbClr val="253FAB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– 8</a:t>
              </a:r>
            </a:p>
            <a:p>
              <a:pPr marL="0" indent="0">
                <a:spcBef>
                  <a:spcPts val="600"/>
                </a:spcBef>
                <a:buFont typeface="Arial" panose="020B0604020202020204" pitchFamily="34" charset="0"/>
                <a:buNone/>
              </a:pPr>
              <a:r>
                <a:rPr lang="en-US" sz="1600" dirty="0">
                  <a:latin typeface="Consolas"/>
                  <a:cs typeface="Consolas"/>
                </a:rPr>
                <a:t>1001   9  </a:t>
              </a:r>
              <a:r>
                <a:rPr lang="en-US" sz="1600" dirty="0">
                  <a:solidFill>
                    <a:srgbClr val="253FAB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– 7</a:t>
              </a:r>
            </a:p>
            <a:p>
              <a:pPr marL="0" indent="0">
                <a:spcBef>
                  <a:spcPts val="600"/>
                </a:spcBef>
                <a:buFont typeface="Arial" panose="020B0604020202020204" pitchFamily="34" charset="0"/>
                <a:buNone/>
              </a:pPr>
              <a:r>
                <a:rPr lang="en-US" sz="1600" dirty="0">
                  <a:latin typeface="Consolas"/>
                  <a:cs typeface="Consolas"/>
                </a:rPr>
                <a:t>1010  10  </a:t>
              </a:r>
              <a:r>
                <a:rPr lang="en-US" sz="1600" dirty="0">
                  <a:solidFill>
                    <a:srgbClr val="253FAB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– 6</a:t>
              </a:r>
            </a:p>
            <a:p>
              <a:pPr marL="0" indent="0">
                <a:spcBef>
                  <a:spcPts val="600"/>
                </a:spcBef>
                <a:buFont typeface="Arial" panose="020B0604020202020204" pitchFamily="34" charset="0"/>
                <a:buNone/>
              </a:pPr>
              <a:r>
                <a:rPr lang="en-US" sz="1600" dirty="0">
                  <a:latin typeface="Consolas"/>
                  <a:cs typeface="Consolas"/>
                </a:rPr>
                <a:t>1011  11  </a:t>
              </a:r>
              <a:r>
                <a:rPr lang="en-US" sz="1600" dirty="0">
                  <a:solidFill>
                    <a:srgbClr val="253FAB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– 5</a:t>
              </a:r>
            </a:p>
            <a:p>
              <a:pPr marL="0" indent="0">
                <a:spcBef>
                  <a:spcPts val="600"/>
                </a:spcBef>
                <a:buFont typeface="Arial" panose="020B0604020202020204" pitchFamily="34" charset="0"/>
                <a:buNone/>
              </a:pPr>
              <a:r>
                <a:rPr lang="en-US" sz="1600" dirty="0">
                  <a:latin typeface="Consolas"/>
                  <a:cs typeface="Consolas"/>
                </a:rPr>
                <a:t>1100  12  </a:t>
              </a:r>
              <a:r>
                <a:rPr lang="en-US" sz="1600" dirty="0">
                  <a:solidFill>
                    <a:srgbClr val="253FAB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– 4</a:t>
              </a:r>
            </a:p>
            <a:p>
              <a:pPr marL="0" indent="0">
                <a:spcBef>
                  <a:spcPts val="600"/>
                </a:spcBef>
                <a:buFont typeface="Arial" panose="020B0604020202020204" pitchFamily="34" charset="0"/>
                <a:buNone/>
              </a:pPr>
              <a:r>
                <a:rPr lang="en-US" sz="1600" dirty="0">
                  <a:latin typeface="Consolas"/>
                  <a:cs typeface="Consolas"/>
                </a:rPr>
                <a:t>1101  13  </a:t>
              </a:r>
              <a:r>
                <a:rPr lang="en-US" sz="1600" dirty="0">
                  <a:solidFill>
                    <a:srgbClr val="253FAB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– 3</a:t>
              </a:r>
            </a:p>
            <a:p>
              <a:pPr marL="0" indent="0">
                <a:spcBef>
                  <a:spcPts val="600"/>
                </a:spcBef>
                <a:buFont typeface="Arial" panose="020B0604020202020204" pitchFamily="34" charset="0"/>
                <a:buNone/>
              </a:pPr>
              <a:r>
                <a:rPr lang="en-US" sz="1600" dirty="0">
                  <a:latin typeface="Consolas"/>
                  <a:cs typeface="Consolas"/>
                </a:rPr>
                <a:t>1110  14  </a:t>
              </a:r>
              <a:r>
                <a:rPr lang="en-US" sz="1600" dirty="0">
                  <a:solidFill>
                    <a:srgbClr val="253FAB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– 2</a:t>
              </a:r>
            </a:p>
            <a:p>
              <a:pPr marL="0" indent="0">
                <a:spcBef>
                  <a:spcPts val="600"/>
                </a:spcBef>
                <a:buFont typeface="Arial" panose="020B0604020202020204" pitchFamily="34" charset="0"/>
                <a:buNone/>
              </a:pPr>
              <a:r>
                <a:rPr lang="en-US" sz="1600" dirty="0">
                  <a:latin typeface="Consolas"/>
                  <a:cs typeface="Consolas"/>
                </a:rPr>
                <a:t>1111  15  </a:t>
              </a:r>
              <a:r>
                <a:rPr lang="en-US" sz="1600" dirty="0">
                  <a:solidFill>
                    <a:srgbClr val="253FAB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– 1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BE57304F-1788-C448-9611-2A3DFDE7D629}"/>
                </a:ext>
              </a:extLst>
            </p:cNvPr>
            <p:cNvSpPr txBox="1"/>
            <p:nvPr/>
          </p:nvSpPr>
          <p:spPr>
            <a:xfrm>
              <a:off x="846342" y="962338"/>
              <a:ext cx="1166370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code(</a:t>
              </a:r>
              <a:r>
                <a:rPr lang="en-US" sz="16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)     </a:t>
              </a:r>
              <a:endParaRPr lang="en-US" sz="1600" dirty="0">
                <a:solidFill>
                  <a:srgbClr val="024BC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61788454-D9F4-B14C-972F-8B96253DA08B}"/>
                </a:ext>
              </a:extLst>
            </p:cNvPr>
            <p:cNvSpPr txBox="1"/>
            <p:nvPr/>
          </p:nvSpPr>
          <p:spPr>
            <a:xfrm>
              <a:off x="1669872" y="962338"/>
              <a:ext cx="1166370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</a:t>
              </a:r>
              <a:endParaRPr lang="en-US" sz="1600" dirty="0">
                <a:solidFill>
                  <a:srgbClr val="024BC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08C7C50F-E8FD-BA4B-A4FB-828E50738AAA}"/>
                </a:ext>
              </a:extLst>
            </p:cNvPr>
            <p:cNvSpPr/>
            <p:nvPr/>
          </p:nvSpPr>
          <p:spPr>
            <a:xfrm>
              <a:off x="846342" y="1297399"/>
              <a:ext cx="1065085" cy="478336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</p:grpSp>
      <p:sp>
        <p:nvSpPr>
          <p:cNvPr id="100" name="Rectangle 99">
            <a:extLst>
              <a:ext uri="{FF2B5EF4-FFF2-40B4-BE49-F238E27FC236}">
                <a16:creationId xmlns:a16="http://schemas.microsoft.com/office/drawing/2014/main" id="{CA6CF91A-7BEE-044E-B445-7EF9C65ACABF}"/>
              </a:ext>
            </a:extLst>
          </p:cNvPr>
          <p:cNvSpPr/>
          <p:nvPr/>
        </p:nvSpPr>
        <p:spPr>
          <a:xfrm>
            <a:off x="2950175" y="3163322"/>
            <a:ext cx="350715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en-US" sz="2000" u="sng" dirty="0">
                <a:latin typeface="Times New Roman"/>
                <a:cs typeface="Times New Roman"/>
              </a:rPr>
              <a:t>Practice:</a:t>
            </a:r>
            <a:endParaRPr lang="en-US" sz="2000" dirty="0">
              <a:latin typeface="Times New Roman"/>
              <a:cs typeface="Times New Roman"/>
            </a:endParaRPr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87C47186-BBFD-104A-A5B5-5448B98C2EB0}"/>
              </a:ext>
            </a:extLst>
          </p:cNvPr>
          <p:cNvGrpSpPr/>
          <p:nvPr/>
        </p:nvGrpSpPr>
        <p:grpSpPr>
          <a:xfrm>
            <a:off x="2903467" y="3786847"/>
            <a:ext cx="4185463" cy="1123948"/>
            <a:chOff x="4541204" y="2233002"/>
            <a:chExt cx="4185463" cy="1123948"/>
          </a:xfrm>
        </p:grpSpPr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F766F4E4-BD2A-7642-B68C-773A1354EDA4}"/>
                </a:ext>
              </a:extLst>
            </p:cNvPr>
            <p:cNvGrpSpPr/>
            <p:nvPr/>
          </p:nvGrpSpPr>
          <p:grpSpPr>
            <a:xfrm>
              <a:off x="4541204" y="2236177"/>
              <a:ext cx="796052" cy="1120239"/>
              <a:chOff x="3941790" y="1534157"/>
              <a:chExt cx="796052" cy="1120239"/>
            </a:xfrm>
          </p:grpSpPr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A1C5B6B2-3D00-DF4E-A1A5-0678308DA7FD}"/>
                  </a:ext>
                </a:extLst>
              </p:cNvPr>
              <p:cNvSpPr txBox="1"/>
              <p:nvPr/>
            </p:nvSpPr>
            <p:spPr>
              <a:xfrm>
                <a:off x="4155951" y="1534157"/>
                <a:ext cx="581891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dirty="0">
                    <a:solidFill>
                      <a:srgbClr val="024B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</a:t>
                </a:r>
              </a:p>
            </p:txBody>
          </p:sp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A7FB67F0-E75E-0D4C-B64E-0951931A4DE1}"/>
                  </a:ext>
                </a:extLst>
              </p:cNvPr>
              <p:cNvSpPr txBox="1"/>
              <p:nvPr/>
            </p:nvSpPr>
            <p:spPr>
              <a:xfrm>
                <a:off x="4155951" y="1903489"/>
                <a:ext cx="581891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dirty="0">
                    <a:solidFill>
                      <a:srgbClr val="024B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–</a:t>
                </a:r>
                <a:r>
                  <a:rPr lang="en-US" dirty="0">
                    <a:solidFill>
                      <a:srgbClr val="024B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7</a:t>
                </a:r>
              </a:p>
            </p:txBody>
          </p:sp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BC24061D-8AB7-CD42-94F6-7CDCF5C0E795}"/>
                  </a:ext>
                </a:extLst>
              </p:cNvPr>
              <p:cNvSpPr txBox="1"/>
              <p:nvPr/>
            </p:nvSpPr>
            <p:spPr>
              <a:xfrm>
                <a:off x="3941790" y="1665061"/>
                <a:ext cx="581891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2000" dirty="0">
                    <a:solidFill>
                      <a:srgbClr val="024B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+</a:t>
                </a:r>
              </a:p>
            </p:txBody>
          </p:sp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E2488327-D8D4-9343-80AB-E39D80EFE746}"/>
                  </a:ext>
                </a:extLst>
              </p:cNvPr>
              <p:cNvSpPr txBox="1"/>
              <p:nvPr/>
            </p:nvSpPr>
            <p:spPr>
              <a:xfrm>
                <a:off x="4155951" y="2285064"/>
                <a:ext cx="581891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0" algn="l" defTabSz="914400" rtl="0" eaLnBrk="1" latinLnBrk="0" hangingPunct="1"/>
                <a:endParaRPr lang="en-US" dirty="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</p:grp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DDD96222-2961-5645-AC4C-EF31A78F7A98}"/>
                </a:ext>
              </a:extLst>
            </p:cNvPr>
            <p:cNvGrpSpPr/>
            <p:nvPr/>
          </p:nvGrpSpPr>
          <p:grpSpPr>
            <a:xfrm>
              <a:off x="5245291" y="2233002"/>
              <a:ext cx="3481376" cy="1123948"/>
              <a:chOff x="5245291" y="2233002"/>
              <a:chExt cx="3481376" cy="1123948"/>
            </a:xfrm>
          </p:grpSpPr>
          <p:grpSp>
            <p:nvGrpSpPr>
              <p:cNvPr id="110" name="Group 109">
                <a:extLst>
                  <a:ext uri="{FF2B5EF4-FFF2-40B4-BE49-F238E27FC236}">
                    <a16:creationId xmlns:a16="http://schemas.microsoft.com/office/drawing/2014/main" id="{016C5B09-DCC4-9B4A-B8FD-30567980DB10}"/>
                  </a:ext>
                </a:extLst>
              </p:cNvPr>
              <p:cNvGrpSpPr/>
              <p:nvPr/>
            </p:nvGrpSpPr>
            <p:grpSpPr>
              <a:xfrm>
                <a:off x="5896879" y="2982894"/>
                <a:ext cx="581891" cy="370347"/>
                <a:chOff x="5896879" y="2982894"/>
                <a:chExt cx="581891" cy="370347"/>
              </a:xfrm>
            </p:grpSpPr>
            <p:sp>
              <p:nvSpPr>
                <p:cNvPr id="119" name="TextBox 118">
                  <a:extLst>
                    <a:ext uri="{FF2B5EF4-FFF2-40B4-BE49-F238E27FC236}">
                      <a16:creationId xmlns:a16="http://schemas.microsoft.com/office/drawing/2014/main" id="{9C7F414A-2543-564D-943C-A219813A813E}"/>
                    </a:ext>
                  </a:extLst>
                </p:cNvPr>
                <p:cNvSpPr txBox="1"/>
                <p:nvPr/>
              </p:nvSpPr>
              <p:spPr>
                <a:xfrm>
                  <a:off x="5896879" y="2983909"/>
                  <a:ext cx="581891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marL="0" algn="r" defTabSz="914400" rtl="0" eaLnBrk="1" latinLnBrk="0" hangingPunct="1"/>
                  <a:r>
                    <a:rPr lang="en-US" dirty="0">
                      <a:latin typeface="Consolas" panose="020B0609020204030204" pitchFamily="49" charset="0"/>
                      <a:cs typeface="Consolas" panose="020B0609020204030204" pitchFamily="49" charset="0"/>
                    </a:rPr>
                    <a:t>13</a:t>
                  </a:r>
                </a:p>
              </p:txBody>
            </p:sp>
            <p:cxnSp>
              <p:nvCxnSpPr>
                <p:cNvPr id="120" name="Straight Connector 119">
                  <a:extLst>
                    <a:ext uri="{FF2B5EF4-FFF2-40B4-BE49-F238E27FC236}">
                      <a16:creationId xmlns:a16="http://schemas.microsoft.com/office/drawing/2014/main" id="{1613F456-5A99-E441-91A2-4D966DE0DC0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033155" y="2982894"/>
                  <a:ext cx="360772" cy="1015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1" name="Group 110">
                <a:extLst>
                  <a:ext uri="{FF2B5EF4-FFF2-40B4-BE49-F238E27FC236}">
                    <a16:creationId xmlns:a16="http://schemas.microsoft.com/office/drawing/2014/main" id="{0D3F4D21-33F8-114B-B0DA-B2BFD9E4B1A1}"/>
                  </a:ext>
                </a:extLst>
              </p:cNvPr>
              <p:cNvGrpSpPr/>
              <p:nvPr/>
            </p:nvGrpSpPr>
            <p:grpSpPr>
              <a:xfrm>
                <a:off x="5245291" y="2233002"/>
                <a:ext cx="1233479" cy="738664"/>
                <a:chOff x="5245291" y="2233002"/>
                <a:chExt cx="1233479" cy="738664"/>
              </a:xfrm>
            </p:grpSpPr>
            <p:grpSp>
              <p:nvGrpSpPr>
                <p:cNvPr id="114" name="Group 113">
                  <a:extLst>
                    <a:ext uri="{FF2B5EF4-FFF2-40B4-BE49-F238E27FC236}">
                      <a16:creationId xmlns:a16="http://schemas.microsoft.com/office/drawing/2014/main" id="{04A751E8-9C06-3E43-AB44-385F927FA8B1}"/>
                    </a:ext>
                  </a:extLst>
                </p:cNvPr>
                <p:cNvGrpSpPr/>
                <p:nvPr/>
              </p:nvGrpSpPr>
              <p:grpSpPr>
                <a:xfrm>
                  <a:off x="5652487" y="2233002"/>
                  <a:ext cx="826283" cy="738664"/>
                  <a:chOff x="5652487" y="2233002"/>
                  <a:chExt cx="826283" cy="738664"/>
                </a:xfrm>
              </p:grpSpPr>
              <p:sp>
                <p:nvSpPr>
                  <p:cNvPr id="116" name="TextBox 115">
                    <a:extLst>
                      <a:ext uri="{FF2B5EF4-FFF2-40B4-BE49-F238E27FC236}">
                        <a16:creationId xmlns:a16="http://schemas.microsoft.com/office/drawing/2014/main" id="{B3CD5994-C34B-2E4A-85DF-3B4B5A34F756}"/>
                      </a:ext>
                    </a:extLst>
                  </p:cNvPr>
                  <p:cNvSpPr txBox="1"/>
                  <p:nvPr/>
                </p:nvSpPr>
                <p:spPr>
                  <a:xfrm>
                    <a:off x="5896879" y="2233002"/>
                    <a:ext cx="581891" cy="369332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r"/>
                    <a:r>
                      <a:rPr lang="en-US" dirty="0">
                        <a:latin typeface="Consolas" panose="020B0609020204030204" pitchFamily="49" charset="0"/>
                        <a:cs typeface="Consolas" panose="020B0609020204030204" pitchFamily="49" charset="0"/>
                      </a:rPr>
                      <a:t>4</a:t>
                    </a:r>
                  </a:p>
                </p:txBody>
              </p:sp>
              <p:sp>
                <p:nvSpPr>
                  <p:cNvPr id="117" name="TextBox 116">
                    <a:extLst>
                      <a:ext uri="{FF2B5EF4-FFF2-40B4-BE49-F238E27FC236}">
                        <a16:creationId xmlns:a16="http://schemas.microsoft.com/office/drawing/2014/main" id="{C17106E2-EB14-E74F-9A04-88E544505FF6}"/>
                      </a:ext>
                    </a:extLst>
                  </p:cNvPr>
                  <p:cNvSpPr txBox="1"/>
                  <p:nvPr/>
                </p:nvSpPr>
                <p:spPr>
                  <a:xfrm>
                    <a:off x="5896879" y="2602334"/>
                    <a:ext cx="581891" cy="369332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r"/>
                    <a:r>
                      <a:rPr lang="en-US" dirty="0">
                        <a:latin typeface="Consolas" panose="020B0609020204030204" pitchFamily="49" charset="0"/>
                        <a:cs typeface="Consolas" panose="020B0609020204030204" pitchFamily="49" charset="0"/>
                      </a:rPr>
                      <a:t>9</a:t>
                    </a:r>
                  </a:p>
                </p:txBody>
              </p:sp>
              <p:sp>
                <p:nvSpPr>
                  <p:cNvPr id="118" name="TextBox 117">
                    <a:extLst>
                      <a:ext uri="{FF2B5EF4-FFF2-40B4-BE49-F238E27FC236}">
                        <a16:creationId xmlns:a16="http://schemas.microsoft.com/office/drawing/2014/main" id="{498671A2-5BDB-CB48-8059-B5E93BD871AA}"/>
                      </a:ext>
                    </a:extLst>
                  </p:cNvPr>
                  <p:cNvSpPr txBox="1"/>
                  <p:nvPr/>
                </p:nvSpPr>
                <p:spPr>
                  <a:xfrm>
                    <a:off x="5652487" y="2371502"/>
                    <a:ext cx="581891" cy="40011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r"/>
                    <a:r>
                      <a: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rPr>
                      <a:t>+</a:t>
                    </a:r>
                  </a:p>
                </p:txBody>
              </p:sp>
            </p:grpSp>
            <p:sp>
              <p:nvSpPr>
                <p:cNvPr id="115" name="TextBox 114">
                  <a:extLst>
                    <a:ext uri="{FF2B5EF4-FFF2-40B4-BE49-F238E27FC236}">
                      <a16:creationId xmlns:a16="http://schemas.microsoft.com/office/drawing/2014/main" id="{A29C3537-8E4E-9A41-91F6-3C72CDCD4F5C}"/>
                    </a:ext>
                  </a:extLst>
                </p:cNvPr>
                <p:cNvSpPr txBox="1"/>
                <p:nvPr/>
              </p:nvSpPr>
              <p:spPr>
                <a:xfrm>
                  <a:off x="5245291" y="2397080"/>
                  <a:ext cx="581891" cy="40011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2000" dirty="0">
                      <a:latin typeface="Consolas" panose="020B0609020204030204" pitchFamily="49" charset="0"/>
                      <a:cs typeface="Consolas" panose="020B0609020204030204" pitchFamily="49" charset="0"/>
                    </a:rPr>
                    <a:t>=</a:t>
                  </a:r>
                </a:p>
              </p:txBody>
            </p:sp>
          </p:grpSp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2955ACB3-A930-BD46-9C1A-438351654F86}"/>
                  </a:ext>
                </a:extLst>
              </p:cNvPr>
              <p:cNvSpPr txBox="1"/>
              <p:nvPr/>
            </p:nvSpPr>
            <p:spPr>
              <a:xfrm>
                <a:off x="6393926" y="2987618"/>
                <a:ext cx="1364333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%</a:t>
                </a:r>
                <a:r>
                  <a:rPr lang="en-US" sz="12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16 = 13</a:t>
                </a:r>
              </a:p>
            </p:txBody>
          </p:sp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B76F5ED5-023B-E74F-8F83-8B75ED4FEEB9}"/>
                  </a:ext>
                </a:extLst>
              </p:cNvPr>
              <p:cNvSpPr txBox="1"/>
              <p:nvPr/>
            </p:nvSpPr>
            <p:spPr>
              <a:xfrm>
                <a:off x="7560297" y="2961727"/>
                <a:ext cx="1166370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codes </a:t>
                </a:r>
                <a:r>
                  <a:rPr lang="en-US" dirty="0">
                    <a:solidFill>
                      <a:srgbClr val="024B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–</a:t>
                </a:r>
                <a:r>
                  <a:rPr lang="en-US" dirty="0">
                    <a:solidFill>
                      <a:srgbClr val="024B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</a:p>
            </p:txBody>
          </p:sp>
        </p:grpSp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B9D8B42F-149C-724C-A691-62B33B715CDA}"/>
              </a:ext>
            </a:extLst>
          </p:cNvPr>
          <p:cNvGrpSpPr/>
          <p:nvPr/>
        </p:nvGrpSpPr>
        <p:grpSpPr>
          <a:xfrm>
            <a:off x="3986609" y="5016053"/>
            <a:ext cx="3169247" cy="1123948"/>
            <a:chOff x="4490030" y="3462208"/>
            <a:chExt cx="3169247" cy="1123948"/>
          </a:xfrm>
        </p:grpSpPr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id="{37C387AA-CFBF-1B43-A754-D33006423130}"/>
                </a:ext>
              </a:extLst>
            </p:cNvPr>
            <p:cNvGrpSpPr/>
            <p:nvPr/>
          </p:nvGrpSpPr>
          <p:grpSpPr>
            <a:xfrm>
              <a:off x="4490030" y="3462208"/>
              <a:ext cx="877457" cy="738664"/>
              <a:chOff x="4490030" y="3462208"/>
              <a:chExt cx="877457" cy="738664"/>
            </a:xfrm>
          </p:grpSpPr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869882AC-FD95-5D4A-906F-ADB26F1B9925}"/>
                  </a:ext>
                </a:extLst>
              </p:cNvPr>
              <p:cNvSpPr txBox="1"/>
              <p:nvPr/>
            </p:nvSpPr>
            <p:spPr>
              <a:xfrm>
                <a:off x="4785596" y="3462208"/>
                <a:ext cx="581891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14</a:t>
                </a:r>
              </a:p>
            </p:txBody>
          </p:sp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30F2A5E8-8F6A-A241-ACEA-6C7C9DE95D03}"/>
                  </a:ext>
                </a:extLst>
              </p:cNvPr>
              <p:cNvSpPr txBox="1"/>
              <p:nvPr/>
            </p:nvSpPr>
            <p:spPr>
              <a:xfrm>
                <a:off x="4785596" y="3831540"/>
                <a:ext cx="581891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12</a:t>
                </a:r>
              </a:p>
            </p:txBody>
          </p:sp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7FD40DFC-5F1D-5946-9B0E-893C1E65B050}"/>
                  </a:ext>
                </a:extLst>
              </p:cNvPr>
              <p:cNvSpPr txBox="1"/>
              <p:nvPr/>
            </p:nvSpPr>
            <p:spPr>
              <a:xfrm>
                <a:off x="4490030" y="3632500"/>
                <a:ext cx="581891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20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+</a:t>
                </a:r>
              </a:p>
            </p:txBody>
          </p:sp>
        </p:grpSp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D16F3A70-F608-5247-AA41-26E856C26456}"/>
                </a:ext>
              </a:extLst>
            </p:cNvPr>
            <p:cNvGrpSpPr/>
            <p:nvPr/>
          </p:nvGrpSpPr>
          <p:grpSpPr>
            <a:xfrm>
              <a:off x="4785596" y="4212100"/>
              <a:ext cx="581891" cy="370347"/>
              <a:chOff x="4785596" y="4212100"/>
              <a:chExt cx="581891" cy="370347"/>
            </a:xfrm>
          </p:grpSpPr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48B00330-29FE-BD48-AFFD-D5AAE7382C6B}"/>
                  </a:ext>
                </a:extLst>
              </p:cNvPr>
              <p:cNvSpPr txBox="1"/>
              <p:nvPr/>
            </p:nvSpPr>
            <p:spPr>
              <a:xfrm>
                <a:off x="4785596" y="4213115"/>
                <a:ext cx="581891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0" algn="r" defTabSz="914400" rtl="0" eaLnBrk="1" latinLnBrk="0" hangingPunct="1"/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26</a:t>
                </a:r>
              </a:p>
            </p:txBody>
          </p:sp>
          <p:cxnSp>
            <p:nvCxnSpPr>
              <p:cNvPr id="131" name="Straight Connector 130">
                <a:extLst>
                  <a:ext uri="{FF2B5EF4-FFF2-40B4-BE49-F238E27FC236}">
                    <a16:creationId xmlns:a16="http://schemas.microsoft.com/office/drawing/2014/main" id="{ADC6E97F-19DF-1149-AFBA-6EA75DD226F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21872" y="4212100"/>
                <a:ext cx="360772" cy="1015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550EBCF1-C5D9-004E-BCE3-57247E847A90}"/>
                </a:ext>
              </a:extLst>
            </p:cNvPr>
            <p:cNvSpPr txBox="1"/>
            <p:nvPr/>
          </p:nvSpPr>
          <p:spPr>
            <a:xfrm>
              <a:off x="5282643" y="4216824"/>
              <a:ext cx="1364333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%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16 = 10</a:t>
              </a: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4444281C-E64C-F641-8ABB-F4B0461C6052}"/>
                </a:ext>
              </a:extLst>
            </p:cNvPr>
            <p:cNvSpPr txBox="1"/>
            <p:nvPr/>
          </p:nvSpPr>
          <p:spPr>
            <a:xfrm>
              <a:off x="6492907" y="4210009"/>
              <a:ext cx="116637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codes </a:t>
              </a:r>
              <a:r>
                <a:rPr lang="en-US" dirty="0">
                  <a:solidFill>
                    <a:srgbClr val="024B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–</a:t>
              </a:r>
              <a:r>
                <a:rPr lang="en-US" dirty="0">
                  <a:solidFill>
                    <a:srgbClr val="024B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6</a:t>
              </a:r>
            </a:p>
          </p:txBody>
        </p: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0830FAA3-E563-1A41-BC64-5AD4B7371B86}"/>
              </a:ext>
            </a:extLst>
          </p:cNvPr>
          <p:cNvGrpSpPr/>
          <p:nvPr/>
        </p:nvGrpSpPr>
        <p:grpSpPr>
          <a:xfrm>
            <a:off x="2894749" y="5044222"/>
            <a:ext cx="820441" cy="1120239"/>
            <a:chOff x="3917401" y="1534157"/>
            <a:chExt cx="820441" cy="1120239"/>
          </a:xfrm>
        </p:grpSpPr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D06E8684-C9E6-E543-B2E2-ABF9116AF4AF}"/>
                </a:ext>
              </a:extLst>
            </p:cNvPr>
            <p:cNvSpPr txBox="1"/>
            <p:nvPr/>
          </p:nvSpPr>
          <p:spPr>
            <a:xfrm>
              <a:off x="4155951" y="1534157"/>
              <a:ext cx="581891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solidFill>
                    <a:srgbClr val="024B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–</a:t>
              </a:r>
              <a:r>
                <a:rPr lang="en-US" dirty="0">
                  <a:solidFill>
                    <a:srgbClr val="024B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167FE709-63A3-9D4B-9C87-9C25EFC9803F}"/>
                </a:ext>
              </a:extLst>
            </p:cNvPr>
            <p:cNvSpPr txBox="1"/>
            <p:nvPr/>
          </p:nvSpPr>
          <p:spPr>
            <a:xfrm>
              <a:off x="4155951" y="1903489"/>
              <a:ext cx="581891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solidFill>
                    <a:srgbClr val="024B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–</a:t>
              </a:r>
              <a:r>
                <a:rPr lang="en-US" dirty="0">
                  <a:solidFill>
                    <a:srgbClr val="024B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6955F872-6753-474F-B77D-0C8D5EAD870A}"/>
                </a:ext>
              </a:extLst>
            </p:cNvPr>
            <p:cNvSpPr txBox="1"/>
            <p:nvPr/>
          </p:nvSpPr>
          <p:spPr>
            <a:xfrm>
              <a:off x="3917401" y="1701196"/>
              <a:ext cx="581891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000" dirty="0">
                  <a:solidFill>
                    <a:srgbClr val="024B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+</a:t>
              </a: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17FB817F-5623-CF46-AC63-4B85A0E15B36}"/>
                </a:ext>
              </a:extLst>
            </p:cNvPr>
            <p:cNvSpPr txBox="1"/>
            <p:nvPr/>
          </p:nvSpPr>
          <p:spPr>
            <a:xfrm>
              <a:off x="4155951" y="2285064"/>
              <a:ext cx="581891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algn="l" defTabSz="914400" rtl="0" eaLnBrk="1" latinLnBrk="0" hangingPunct="1"/>
              <a:endParaRPr lang="en-US" dirty="0">
                <a:solidFill>
                  <a:srgbClr val="024BC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sp>
        <p:nvSpPr>
          <p:cNvPr id="146" name="TextBox 145">
            <a:extLst>
              <a:ext uri="{FF2B5EF4-FFF2-40B4-BE49-F238E27FC236}">
                <a16:creationId xmlns:a16="http://schemas.microsoft.com/office/drawing/2014/main" id="{24D15946-E574-C24E-A7FF-DB203033FB4D}"/>
              </a:ext>
            </a:extLst>
          </p:cNvPr>
          <p:cNvSpPr txBox="1"/>
          <p:nvPr/>
        </p:nvSpPr>
        <p:spPr>
          <a:xfrm>
            <a:off x="3640631" y="5179316"/>
            <a:ext cx="581891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CFE5558-7F5A-A747-8186-1E18B038CDBE}"/>
              </a:ext>
            </a:extLst>
          </p:cNvPr>
          <p:cNvSpPr txBox="1"/>
          <p:nvPr/>
        </p:nvSpPr>
        <p:spPr>
          <a:xfrm>
            <a:off x="2937403" y="961541"/>
            <a:ext cx="5685071" cy="48065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1200"/>
              </a:spcBef>
            </a:pPr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Compute </a:t>
            </a:r>
            <a:r>
              <a:rPr lang="en-US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en-US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where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are signed</a:t>
            </a: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649144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Two’s complement: Addition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FD0F0F1-B8B2-134A-8AEB-11446574A958}"/>
              </a:ext>
            </a:extLst>
          </p:cNvPr>
          <p:cNvGrpSpPr/>
          <p:nvPr/>
        </p:nvGrpSpPr>
        <p:grpSpPr>
          <a:xfrm>
            <a:off x="2834855" y="1413984"/>
            <a:ext cx="796052" cy="1120239"/>
            <a:chOff x="3941790" y="1534157"/>
            <a:chExt cx="796052" cy="1120239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E8A3429-0F46-8C4F-B31E-0EDDCEE4298D}"/>
                </a:ext>
              </a:extLst>
            </p:cNvPr>
            <p:cNvSpPr txBox="1"/>
            <p:nvPr/>
          </p:nvSpPr>
          <p:spPr>
            <a:xfrm>
              <a:off x="4155951" y="1534157"/>
              <a:ext cx="581891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solidFill>
                    <a:srgbClr val="253FAB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6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9F13AD4-2D6D-5446-BDA2-9AA88DB16CBD}"/>
                </a:ext>
              </a:extLst>
            </p:cNvPr>
            <p:cNvSpPr txBox="1"/>
            <p:nvPr/>
          </p:nvSpPr>
          <p:spPr>
            <a:xfrm>
              <a:off x="4155951" y="1928203"/>
              <a:ext cx="581891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solidFill>
                    <a:srgbClr val="253FA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–</a:t>
              </a:r>
              <a:r>
                <a:rPr lang="en-US" dirty="0">
                  <a:solidFill>
                    <a:srgbClr val="253FAB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A69357E-5850-074F-84C2-6EA22A5F7A72}"/>
                </a:ext>
              </a:extLst>
            </p:cNvPr>
            <p:cNvSpPr txBox="1"/>
            <p:nvPr/>
          </p:nvSpPr>
          <p:spPr>
            <a:xfrm>
              <a:off x="3941790" y="1665061"/>
              <a:ext cx="581891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000" dirty="0">
                  <a:solidFill>
                    <a:srgbClr val="253FA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+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4FD8261-4482-5D4C-A98A-5F9505203C60}"/>
                </a:ext>
              </a:extLst>
            </p:cNvPr>
            <p:cNvSpPr txBox="1"/>
            <p:nvPr/>
          </p:nvSpPr>
          <p:spPr>
            <a:xfrm>
              <a:off x="4155951" y="2285064"/>
              <a:ext cx="581891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algn="l" defTabSz="914400" rtl="0" eaLnBrk="1" latinLnBrk="0" hangingPunct="1"/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E5BC140-0ECE-BF48-A3E6-A2495918FB8F}"/>
              </a:ext>
            </a:extLst>
          </p:cNvPr>
          <p:cNvGrpSpPr/>
          <p:nvPr/>
        </p:nvGrpSpPr>
        <p:grpSpPr>
          <a:xfrm>
            <a:off x="3502100" y="1397474"/>
            <a:ext cx="1456505" cy="1127916"/>
            <a:chOff x="3502100" y="1397474"/>
            <a:chExt cx="1456505" cy="1127916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B593007-EBFB-B64E-987B-EE7B615C82CB}"/>
                </a:ext>
              </a:extLst>
            </p:cNvPr>
            <p:cNvSpPr txBox="1"/>
            <p:nvPr/>
          </p:nvSpPr>
          <p:spPr>
            <a:xfrm>
              <a:off x="4109494" y="2156058"/>
              <a:ext cx="84063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algn="r" defTabSz="914400" rtl="0" eaLnBrk="1" latinLnBrk="0" hangingPunct="1"/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10100</a:t>
              </a:r>
            </a:p>
          </p:txBody>
        </p: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773998BC-A90A-9648-B34C-37DBE07A33CE}"/>
                </a:ext>
              </a:extLst>
            </p:cNvPr>
            <p:cNvGrpSpPr/>
            <p:nvPr/>
          </p:nvGrpSpPr>
          <p:grpSpPr>
            <a:xfrm>
              <a:off x="3502100" y="1397474"/>
              <a:ext cx="1456505" cy="738664"/>
              <a:chOff x="5340080" y="1137856"/>
              <a:chExt cx="1456505" cy="738664"/>
            </a:xfrm>
          </p:grpSpPr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2763523-E8D2-054E-B260-3B5289C8F309}"/>
                  </a:ext>
                </a:extLst>
              </p:cNvPr>
              <p:cNvSpPr txBox="1"/>
              <p:nvPr/>
            </p:nvSpPr>
            <p:spPr>
              <a:xfrm>
                <a:off x="5596628" y="1137856"/>
                <a:ext cx="1199957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0110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22C718E8-9C49-7E47-8FF9-2E2FBF7801EE}"/>
                  </a:ext>
                </a:extLst>
              </p:cNvPr>
              <p:cNvSpPr txBox="1"/>
              <p:nvPr/>
            </p:nvSpPr>
            <p:spPr>
              <a:xfrm>
                <a:off x="5596628" y="1507188"/>
                <a:ext cx="1199957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1110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6073629C-FFC0-AA43-9AB7-169878B82F83}"/>
                  </a:ext>
                </a:extLst>
              </p:cNvPr>
              <p:cNvSpPr txBox="1"/>
              <p:nvPr/>
            </p:nvSpPr>
            <p:spPr>
              <a:xfrm>
                <a:off x="5652487" y="1298660"/>
                <a:ext cx="581891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20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+</a:t>
                </a:r>
              </a:p>
            </p:txBody>
          </p: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0532660F-D538-A346-B707-8DDFA74F8B4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74746" y="1876520"/>
                <a:ext cx="619819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DDFC864-7613-A445-9269-730E113357DE}"/>
                  </a:ext>
                </a:extLst>
              </p:cNvPr>
              <p:cNvSpPr txBox="1"/>
              <p:nvPr/>
            </p:nvSpPr>
            <p:spPr>
              <a:xfrm>
                <a:off x="5340080" y="1301934"/>
                <a:ext cx="581891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20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=</a:t>
                </a:r>
              </a:p>
            </p:txBody>
          </p:sp>
        </p:grp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D423B394-2DCA-E949-B95C-FE3A9E7E7702}"/>
              </a:ext>
            </a:extLst>
          </p:cNvPr>
          <p:cNvSpPr txBox="1"/>
          <p:nvPr/>
        </p:nvSpPr>
        <p:spPr>
          <a:xfrm>
            <a:off x="5017397" y="2136138"/>
            <a:ext cx="116637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codes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024B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4A54347-859E-3F49-B84A-5E7C963BDB59}"/>
              </a:ext>
            </a:extLst>
          </p:cNvPr>
          <p:cNvCxnSpPr>
            <a:cxnSpLocks/>
          </p:cNvCxnSpPr>
          <p:nvPr/>
        </p:nvCxnSpPr>
        <p:spPr>
          <a:xfrm flipH="1">
            <a:off x="4163875" y="2172944"/>
            <a:ext cx="231625" cy="369332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Group 52">
            <a:extLst>
              <a:ext uri="{FF2B5EF4-FFF2-40B4-BE49-F238E27FC236}">
                <a16:creationId xmlns:a16="http://schemas.microsoft.com/office/drawing/2014/main" id="{5EE6671C-11D7-7A4B-8038-FCE9EB61246D}"/>
              </a:ext>
            </a:extLst>
          </p:cNvPr>
          <p:cNvGrpSpPr/>
          <p:nvPr/>
        </p:nvGrpSpPr>
        <p:grpSpPr>
          <a:xfrm>
            <a:off x="2834855" y="2672906"/>
            <a:ext cx="796052" cy="1120239"/>
            <a:chOff x="3941790" y="1534157"/>
            <a:chExt cx="796052" cy="1120239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791FFE5C-B4A1-3A48-BD82-C6B93A18C842}"/>
                </a:ext>
              </a:extLst>
            </p:cNvPr>
            <p:cNvSpPr txBox="1"/>
            <p:nvPr/>
          </p:nvSpPr>
          <p:spPr>
            <a:xfrm>
              <a:off x="4155951" y="1534157"/>
              <a:ext cx="581891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solidFill>
                    <a:srgbClr val="253FAB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FEC28101-5CFD-D04C-BB65-606E9F51E184}"/>
                </a:ext>
              </a:extLst>
            </p:cNvPr>
            <p:cNvSpPr txBox="1"/>
            <p:nvPr/>
          </p:nvSpPr>
          <p:spPr>
            <a:xfrm>
              <a:off x="4155951" y="1944679"/>
              <a:ext cx="581891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solidFill>
                    <a:srgbClr val="253FA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–</a:t>
              </a:r>
              <a:r>
                <a:rPr lang="en-US" dirty="0">
                  <a:solidFill>
                    <a:srgbClr val="253FAB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BED640AF-687F-AB4E-AEFC-A283B0276035}"/>
                </a:ext>
              </a:extLst>
            </p:cNvPr>
            <p:cNvSpPr txBox="1"/>
            <p:nvPr/>
          </p:nvSpPr>
          <p:spPr>
            <a:xfrm>
              <a:off x="3941790" y="1665061"/>
              <a:ext cx="581891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000" dirty="0">
                  <a:solidFill>
                    <a:srgbClr val="253FA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+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71FF9ABE-F9DA-3946-B8D0-3223EC718842}"/>
                </a:ext>
              </a:extLst>
            </p:cNvPr>
            <p:cNvSpPr txBox="1"/>
            <p:nvPr/>
          </p:nvSpPr>
          <p:spPr>
            <a:xfrm>
              <a:off x="4155951" y="2285064"/>
              <a:ext cx="581891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algn="l" defTabSz="914400" rtl="0" eaLnBrk="1" latinLnBrk="0" hangingPunct="1"/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F3248958-BDF4-E743-8554-5EA25223F01C}"/>
              </a:ext>
            </a:extLst>
          </p:cNvPr>
          <p:cNvGrpSpPr/>
          <p:nvPr/>
        </p:nvGrpSpPr>
        <p:grpSpPr>
          <a:xfrm>
            <a:off x="3525151" y="2659154"/>
            <a:ext cx="1460385" cy="1127916"/>
            <a:chOff x="5231500" y="2222425"/>
            <a:chExt cx="1460385" cy="1127916"/>
          </a:xfrm>
        </p:grpSpPr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E7EB735B-628C-D246-B83E-13D262E5FE3C}"/>
                </a:ext>
              </a:extLst>
            </p:cNvPr>
            <p:cNvSpPr txBox="1"/>
            <p:nvPr/>
          </p:nvSpPr>
          <p:spPr>
            <a:xfrm>
              <a:off x="5851247" y="2981009"/>
              <a:ext cx="84063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algn="r" defTabSz="914400" rtl="0" eaLnBrk="1" latinLnBrk="0" hangingPunct="1"/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1110</a:t>
              </a:r>
            </a:p>
          </p:txBody>
        </p: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5B0B998D-9A80-634A-A5E9-678305B7C72C}"/>
                </a:ext>
              </a:extLst>
            </p:cNvPr>
            <p:cNvGrpSpPr/>
            <p:nvPr/>
          </p:nvGrpSpPr>
          <p:grpSpPr>
            <a:xfrm>
              <a:off x="5231500" y="2222425"/>
              <a:ext cx="1456505" cy="738664"/>
              <a:chOff x="5340080" y="1137856"/>
              <a:chExt cx="1456505" cy="738664"/>
            </a:xfrm>
          </p:grpSpPr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2C2AA1C1-839C-2D41-A58C-185E3C42F835}"/>
                  </a:ext>
                </a:extLst>
              </p:cNvPr>
              <p:cNvSpPr txBox="1"/>
              <p:nvPr/>
            </p:nvSpPr>
            <p:spPr>
              <a:xfrm>
                <a:off x="5596628" y="1137856"/>
                <a:ext cx="1199957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0011</a:t>
                </a:r>
              </a:p>
            </p:txBody>
          </p:sp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09E85C64-2E41-EC45-9E3A-0EC26A4D7BEF}"/>
                  </a:ext>
                </a:extLst>
              </p:cNvPr>
              <p:cNvSpPr txBox="1"/>
              <p:nvPr/>
            </p:nvSpPr>
            <p:spPr>
              <a:xfrm>
                <a:off x="5596628" y="1507188"/>
                <a:ext cx="1199957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1011</a:t>
                </a:r>
              </a:p>
            </p:txBody>
          </p:sp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524356D9-9552-B14E-9673-64D812A2939D}"/>
                  </a:ext>
                </a:extLst>
              </p:cNvPr>
              <p:cNvSpPr txBox="1"/>
              <p:nvPr/>
            </p:nvSpPr>
            <p:spPr>
              <a:xfrm>
                <a:off x="5652487" y="1298660"/>
                <a:ext cx="581891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20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+</a:t>
                </a:r>
              </a:p>
            </p:txBody>
          </p: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F8E5B3CF-F7B0-5946-9DF0-76876AD0BD8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74746" y="1876520"/>
                <a:ext cx="619819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E279FD82-A2F2-2948-B7F3-7686A36A42A9}"/>
                  </a:ext>
                </a:extLst>
              </p:cNvPr>
              <p:cNvSpPr txBox="1"/>
              <p:nvPr/>
            </p:nvSpPr>
            <p:spPr>
              <a:xfrm>
                <a:off x="5340080" y="1301934"/>
                <a:ext cx="581891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20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=</a:t>
                </a:r>
              </a:p>
            </p:txBody>
          </p:sp>
        </p:grpSp>
      </p:grpSp>
      <p:sp>
        <p:nvSpPr>
          <p:cNvPr id="105" name="TextBox 104">
            <a:extLst>
              <a:ext uri="{FF2B5EF4-FFF2-40B4-BE49-F238E27FC236}">
                <a16:creationId xmlns:a16="http://schemas.microsoft.com/office/drawing/2014/main" id="{0E2F9A12-A480-BB47-8634-8BEAE7CAEE0D}"/>
              </a:ext>
            </a:extLst>
          </p:cNvPr>
          <p:cNvSpPr txBox="1"/>
          <p:nvPr/>
        </p:nvSpPr>
        <p:spPr>
          <a:xfrm>
            <a:off x="5056323" y="3417023"/>
            <a:ext cx="116637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codes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024B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–</a:t>
            </a:r>
            <a:r>
              <a:rPr lang="en-US" dirty="0">
                <a:solidFill>
                  <a:srgbClr val="024B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52785C11-265A-1E42-A721-DDC33031BAB1}"/>
              </a:ext>
            </a:extLst>
          </p:cNvPr>
          <p:cNvGrpSpPr/>
          <p:nvPr/>
        </p:nvGrpSpPr>
        <p:grpSpPr>
          <a:xfrm>
            <a:off x="2826137" y="3927106"/>
            <a:ext cx="820441" cy="1120239"/>
            <a:chOff x="3917401" y="1534157"/>
            <a:chExt cx="820441" cy="1120239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263F7276-C508-9547-A5FA-AC67B8113983}"/>
                </a:ext>
              </a:extLst>
            </p:cNvPr>
            <p:cNvSpPr txBox="1"/>
            <p:nvPr/>
          </p:nvSpPr>
          <p:spPr>
            <a:xfrm>
              <a:off x="4155951" y="1534157"/>
              <a:ext cx="581891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solidFill>
                    <a:srgbClr val="024B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–</a:t>
              </a:r>
              <a:r>
                <a:rPr lang="en-US" dirty="0">
                  <a:solidFill>
                    <a:srgbClr val="024B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FC1D1DA9-3C83-9B45-B50A-B2EB709E42CD}"/>
                </a:ext>
              </a:extLst>
            </p:cNvPr>
            <p:cNvSpPr txBox="1"/>
            <p:nvPr/>
          </p:nvSpPr>
          <p:spPr>
            <a:xfrm>
              <a:off x="4155951" y="1903489"/>
              <a:ext cx="581891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solidFill>
                    <a:srgbClr val="024B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–</a:t>
              </a:r>
              <a:r>
                <a:rPr lang="en-US" dirty="0">
                  <a:solidFill>
                    <a:srgbClr val="024B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687ED845-4D64-614A-9BDA-DB3DF0DFDFB5}"/>
                </a:ext>
              </a:extLst>
            </p:cNvPr>
            <p:cNvSpPr txBox="1"/>
            <p:nvPr/>
          </p:nvSpPr>
          <p:spPr>
            <a:xfrm>
              <a:off x="3917401" y="1701196"/>
              <a:ext cx="581891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000" dirty="0">
                  <a:solidFill>
                    <a:srgbClr val="024B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+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08A96C48-5348-8B4F-8E4E-F442D5AAC967}"/>
                </a:ext>
              </a:extLst>
            </p:cNvPr>
            <p:cNvSpPr txBox="1"/>
            <p:nvPr/>
          </p:nvSpPr>
          <p:spPr>
            <a:xfrm>
              <a:off x="4155951" y="2285064"/>
              <a:ext cx="581891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algn="l" defTabSz="914400" rtl="0" eaLnBrk="1" latinLnBrk="0" hangingPunct="1"/>
              <a:endParaRPr lang="en-US" dirty="0">
                <a:solidFill>
                  <a:srgbClr val="024BC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E44632F1-0D81-4649-90D1-2E4002E4FDF7}"/>
              </a:ext>
            </a:extLst>
          </p:cNvPr>
          <p:cNvGrpSpPr/>
          <p:nvPr/>
        </p:nvGrpSpPr>
        <p:grpSpPr>
          <a:xfrm>
            <a:off x="3553669" y="3969343"/>
            <a:ext cx="1456505" cy="1127916"/>
            <a:chOff x="4126527" y="3467299"/>
            <a:chExt cx="1456505" cy="1127916"/>
          </a:xfrm>
        </p:grpSpPr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D91F4C58-9CF4-5C4D-A7CC-570E6BF1942C}"/>
                </a:ext>
              </a:extLst>
            </p:cNvPr>
            <p:cNvSpPr txBox="1"/>
            <p:nvPr/>
          </p:nvSpPr>
          <p:spPr>
            <a:xfrm>
              <a:off x="4733921" y="4225883"/>
              <a:ext cx="84063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algn="r" defTabSz="914400" rtl="0" eaLnBrk="1" latinLnBrk="0" hangingPunct="1"/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11001</a:t>
              </a:r>
            </a:p>
          </p:txBody>
        </p:sp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1A0AFFA4-56FE-2E4A-A9CC-B86BDAF214D9}"/>
                </a:ext>
              </a:extLst>
            </p:cNvPr>
            <p:cNvGrpSpPr/>
            <p:nvPr/>
          </p:nvGrpSpPr>
          <p:grpSpPr>
            <a:xfrm>
              <a:off x="4126527" y="3467299"/>
              <a:ext cx="1456505" cy="738664"/>
              <a:chOff x="5340080" y="1137856"/>
              <a:chExt cx="1456505" cy="738664"/>
            </a:xfrm>
          </p:grpSpPr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D66DF39D-F667-D541-A838-27E0396F4B1A}"/>
                  </a:ext>
                </a:extLst>
              </p:cNvPr>
              <p:cNvSpPr txBox="1"/>
              <p:nvPr/>
            </p:nvSpPr>
            <p:spPr>
              <a:xfrm>
                <a:off x="5596628" y="1137856"/>
                <a:ext cx="1199957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lvl="1" algn="r"/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1110</a:t>
                </a:r>
              </a:p>
            </p:txBody>
          </p:sp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D59B9F72-259A-FC45-A8CF-F5AF55FCE0E5}"/>
                  </a:ext>
                </a:extLst>
              </p:cNvPr>
              <p:cNvSpPr txBox="1"/>
              <p:nvPr/>
            </p:nvSpPr>
            <p:spPr>
              <a:xfrm>
                <a:off x="5596628" y="1507188"/>
                <a:ext cx="1199957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1011</a:t>
                </a:r>
              </a:p>
            </p:txBody>
          </p:sp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B8A12EE1-EDB2-AF43-8B3C-0F57801AA440}"/>
                  </a:ext>
                </a:extLst>
              </p:cNvPr>
              <p:cNvSpPr txBox="1"/>
              <p:nvPr/>
            </p:nvSpPr>
            <p:spPr>
              <a:xfrm>
                <a:off x="5652487" y="1298660"/>
                <a:ext cx="581891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20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+</a:t>
                </a:r>
              </a:p>
            </p:txBody>
          </p:sp>
          <p:cxnSp>
            <p:nvCxnSpPr>
              <p:cNvPr id="112" name="Straight Connector 111">
                <a:extLst>
                  <a:ext uri="{FF2B5EF4-FFF2-40B4-BE49-F238E27FC236}">
                    <a16:creationId xmlns:a16="http://schemas.microsoft.com/office/drawing/2014/main" id="{BE860061-15FE-0C45-85C2-C0E2B341A5B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74746" y="1876520"/>
                <a:ext cx="619819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C42D64EE-4741-A846-A117-5981366CE9D0}"/>
                  </a:ext>
                </a:extLst>
              </p:cNvPr>
              <p:cNvSpPr txBox="1"/>
              <p:nvPr/>
            </p:nvSpPr>
            <p:spPr>
              <a:xfrm>
                <a:off x="5340080" y="1301934"/>
                <a:ext cx="581891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20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=</a:t>
                </a:r>
              </a:p>
            </p:txBody>
          </p:sp>
        </p:grpSp>
      </p:grpSp>
      <p:sp>
        <p:nvSpPr>
          <p:cNvPr id="114" name="TextBox 113">
            <a:extLst>
              <a:ext uri="{FF2B5EF4-FFF2-40B4-BE49-F238E27FC236}">
                <a16:creationId xmlns:a16="http://schemas.microsoft.com/office/drawing/2014/main" id="{2BD4D079-80F0-1249-AA67-16BF18115DC0}"/>
              </a:ext>
            </a:extLst>
          </p:cNvPr>
          <p:cNvSpPr txBox="1"/>
          <p:nvPr/>
        </p:nvSpPr>
        <p:spPr>
          <a:xfrm>
            <a:off x="5068966" y="4708007"/>
            <a:ext cx="116637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codes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253FA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–</a:t>
            </a:r>
            <a:r>
              <a:rPr lang="en-US" dirty="0">
                <a:solidFill>
                  <a:srgbClr val="253FA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</a:p>
        </p:txBody>
      </p: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E7E39679-A89B-D64F-8500-C71FE83221B7}"/>
              </a:ext>
            </a:extLst>
          </p:cNvPr>
          <p:cNvCxnSpPr>
            <a:cxnSpLocks/>
          </p:cNvCxnSpPr>
          <p:nvPr/>
        </p:nvCxnSpPr>
        <p:spPr>
          <a:xfrm flipH="1">
            <a:off x="4220189" y="4747749"/>
            <a:ext cx="224568" cy="32959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 62">
            <a:extLst>
              <a:ext uri="{FF2B5EF4-FFF2-40B4-BE49-F238E27FC236}">
                <a16:creationId xmlns:a16="http://schemas.microsoft.com/office/drawing/2014/main" id="{B68A4F0B-07F8-244E-8CBE-1F0513D87D80}"/>
              </a:ext>
            </a:extLst>
          </p:cNvPr>
          <p:cNvSpPr/>
          <p:nvPr/>
        </p:nvSpPr>
        <p:spPr>
          <a:xfrm>
            <a:off x="2826137" y="1032627"/>
            <a:ext cx="697905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2000" u="sng" dirty="0">
                <a:latin typeface="Times New Roman"/>
                <a:cs typeface="Times New Roman"/>
              </a:rPr>
              <a:t>At the binary level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(same algorithm):</a:t>
            </a:r>
            <a:endParaRPr lang="en-US" i="1" baseline="30000" dirty="0">
              <a:latin typeface="Times New Roman"/>
              <a:cs typeface="Times New Roman"/>
            </a:endParaRP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69ED154A-81A0-7B4C-826C-755AD79DFDFC}"/>
              </a:ext>
            </a:extLst>
          </p:cNvPr>
          <p:cNvGrpSpPr/>
          <p:nvPr/>
        </p:nvGrpSpPr>
        <p:grpSpPr>
          <a:xfrm>
            <a:off x="846342" y="962338"/>
            <a:ext cx="1989900" cy="5647452"/>
            <a:chOff x="846342" y="962338"/>
            <a:chExt cx="1989900" cy="5647452"/>
          </a:xfrm>
        </p:grpSpPr>
        <p:sp>
          <p:nvSpPr>
            <p:cNvPr id="76" name="Content Placeholder 2">
              <a:extLst>
                <a:ext uri="{FF2B5EF4-FFF2-40B4-BE49-F238E27FC236}">
                  <a16:creationId xmlns:a16="http://schemas.microsoft.com/office/drawing/2014/main" id="{2BE32D54-BAEA-774C-9B42-6A67CAA876DB}"/>
                </a:ext>
              </a:extLst>
            </p:cNvPr>
            <p:cNvSpPr txBox="1">
              <a:spLocks/>
            </p:cNvSpPr>
            <p:nvPr/>
          </p:nvSpPr>
          <p:spPr>
            <a:xfrm>
              <a:off x="846342" y="1331689"/>
              <a:ext cx="1783970" cy="5278101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1pPr>
              <a:lvl2pPr marL="717550" indent="-26035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SzPct val="50000"/>
                <a:buFont typeface="Wingdings" charset="2"/>
                <a:buChar char="q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Bef>
                  <a:spcPts val="600"/>
                </a:spcBef>
                <a:buFont typeface="Arial" panose="020B0604020202020204" pitchFamily="34" charset="0"/>
                <a:buNone/>
              </a:pPr>
              <a:r>
                <a:rPr lang="en-US" sz="1600" dirty="0">
                  <a:latin typeface="Consolas"/>
                  <a:cs typeface="Consolas"/>
                </a:rPr>
                <a:t>0000   0  </a:t>
              </a:r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 </a:t>
              </a:r>
              <a:r>
                <a:rPr lang="en-US" sz="1600" dirty="0">
                  <a:solidFill>
                    <a:srgbClr val="253FAB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</a:p>
            <a:p>
              <a:pPr marL="0" indent="0">
                <a:spcBef>
                  <a:spcPts val="600"/>
                </a:spcBef>
                <a:buFont typeface="Arial" panose="020B0604020202020204" pitchFamily="34" charset="0"/>
                <a:buNone/>
              </a:pPr>
              <a:r>
                <a:rPr lang="en-US" sz="1600" dirty="0">
                  <a:latin typeface="Consolas"/>
                  <a:cs typeface="Consolas"/>
                </a:rPr>
                <a:t>0001   1  </a:t>
              </a:r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 </a:t>
              </a:r>
              <a:r>
                <a:rPr lang="en-US" sz="1600" dirty="0">
                  <a:solidFill>
                    <a:srgbClr val="253FAB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</a:p>
            <a:p>
              <a:pPr marL="0" indent="0">
                <a:spcBef>
                  <a:spcPts val="600"/>
                </a:spcBef>
                <a:buFont typeface="Arial" panose="020B0604020202020204" pitchFamily="34" charset="0"/>
                <a:buNone/>
              </a:pPr>
              <a:r>
                <a:rPr lang="en-US" sz="1600" dirty="0">
                  <a:latin typeface="Consolas"/>
                  <a:cs typeface="Consolas"/>
                </a:rPr>
                <a:t>0010   2  </a:t>
              </a:r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 </a:t>
              </a:r>
              <a:r>
                <a:rPr lang="en-US" sz="1600" dirty="0">
                  <a:solidFill>
                    <a:srgbClr val="253FAB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</a:p>
            <a:p>
              <a:pPr marL="0" indent="0">
                <a:spcBef>
                  <a:spcPts val="600"/>
                </a:spcBef>
                <a:buNone/>
              </a:pPr>
              <a:r>
                <a:rPr lang="en-US" sz="1600" dirty="0">
                  <a:latin typeface="Consolas"/>
                  <a:cs typeface="Consolas"/>
                </a:rPr>
                <a:t>0011   3  </a:t>
              </a:r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 </a:t>
              </a:r>
              <a:r>
                <a:rPr lang="en-US" sz="1600" dirty="0">
                  <a:solidFill>
                    <a:srgbClr val="253FAB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</a:p>
            <a:p>
              <a:pPr marL="0" indent="0">
                <a:spcBef>
                  <a:spcPts val="600"/>
                </a:spcBef>
                <a:buNone/>
              </a:pPr>
              <a:r>
                <a:rPr lang="en-US" sz="1600" dirty="0">
                  <a:latin typeface="Consolas"/>
                  <a:cs typeface="Consolas"/>
                </a:rPr>
                <a:t>0100   4  </a:t>
              </a:r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 </a:t>
              </a:r>
              <a:r>
                <a:rPr lang="en-US" sz="1600" dirty="0">
                  <a:solidFill>
                    <a:srgbClr val="253FAB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</a:p>
            <a:p>
              <a:pPr marL="0" indent="0">
                <a:spcBef>
                  <a:spcPts val="600"/>
                </a:spcBef>
                <a:buFont typeface="Arial" panose="020B0604020202020204" pitchFamily="34" charset="0"/>
                <a:buNone/>
              </a:pPr>
              <a:r>
                <a:rPr lang="en-US" sz="1600" dirty="0">
                  <a:latin typeface="Consolas"/>
                  <a:cs typeface="Consolas"/>
                </a:rPr>
                <a:t>0101   5  </a:t>
              </a:r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 </a:t>
              </a:r>
              <a:r>
                <a:rPr lang="en-US" sz="1600" dirty="0">
                  <a:solidFill>
                    <a:srgbClr val="253FAB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</a:p>
            <a:p>
              <a:pPr marL="0" indent="0">
                <a:spcBef>
                  <a:spcPts val="600"/>
                </a:spcBef>
                <a:buNone/>
              </a:pPr>
              <a:r>
                <a:rPr lang="en-US" sz="1600" dirty="0">
                  <a:latin typeface="Consolas"/>
                  <a:cs typeface="Consolas"/>
                </a:rPr>
                <a:t>0110   6  </a:t>
              </a:r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 </a:t>
              </a:r>
              <a:r>
                <a:rPr lang="en-US" sz="1600" dirty="0">
                  <a:solidFill>
                    <a:srgbClr val="253FAB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6</a:t>
              </a:r>
            </a:p>
            <a:p>
              <a:pPr marL="0" indent="0">
                <a:spcBef>
                  <a:spcPts val="600"/>
                </a:spcBef>
                <a:buFont typeface="Arial" panose="020B0604020202020204" pitchFamily="34" charset="0"/>
                <a:buNone/>
              </a:pPr>
              <a:r>
                <a:rPr lang="en-US" sz="1600" dirty="0">
                  <a:latin typeface="Consolas"/>
                  <a:cs typeface="Consolas"/>
                </a:rPr>
                <a:t>0111   7  </a:t>
              </a:r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 </a:t>
              </a:r>
              <a:r>
                <a:rPr lang="en-US" sz="1600" dirty="0">
                  <a:solidFill>
                    <a:srgbClr val="253FAB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7</a:t>
              </a:r>
            </a:p>
            <a:p>
              <a:pPr marL="0" indent="0">
                <a:spcBef>
                  <a:spcPts val="600"/>
                </a:spcBef>
                <a:buFont typeface="Arial" panose="020B0604020202020204" pitchFamily="34" charset="0"/>
                <a:buNone/>
              </a:pPr>
              <a:r>
                <a:rPr lang="en-US" sz="1600" dirty="0">
                  <a:latin typeface="Consolas"/>
                  <a:cs typeface="Consolas"/>
                </a:rPr>
                <a:t>1000   8  </a:t>
              </a:r>
              <a:r>
                <a:rPr lang="en-US" sz="1600" dirty="0">
                  <a:solidFill>
                    <a:srgbClr val="253FAB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– 8</a:t>
              </a:r>
            </a:p>
            <a:p>
              <a:pPr marL="0" indent="0">
                <a:spcBef>
                  <a:spcPts val="600"/>
                </a:spcBef>
                <a:buFont typeface="Arial" panose="020B0604020202020204" pitchFamily="34" charset="0"/>
                <a:buNone/>
              </a:pPr>
              <a:r>
                <a:rPr lang="en-US" sz="1600" dirty="0">
                  <a:latin typeface="Consolas"/>
                  <a:cs typeface="Consolas"/>
                </a:rPr>
                <a:t>1001   9  </a:t>
              </a:r>
              <a:r>
                <a:rPr lang="en-US" sz="1600" dirty="0">
                  <a:solidFill>
                    <a:srgbClr val="253FAB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– 7</a:t>
              </a:r>
            </a:p>
            <a:p>
              <a:pPr marL="0" indent="0">
                <a:spcBef>
                  <a:spcPts val="600"/>
                </a:spcBef>
                <a:buFont typeface="Arial" panose="020B0604020202020204" pitchFamily="34" charset="0"/>
                <a:buNone/>
              </a:pPr>
              <a:r>
                <a:rPr lang="en-US" sz="1600" dirty="0">
                  <a:latin typeface="Consolas"/>
                  <a:cs typeface="Consolas"/>
                </a:rPr>
                <a:t>1010  10  </a:t>
              </a:r>
              <a:r>
                <a:rPr lang="en-US" sz="1600" dirty="0">
                  <a:solidFill>
                    <a:srgbClr val="253FAB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– 6</a:t>
              </a:r>
            </a:p>
            <a:p>
              <a:pPr marL="0" indent="0">
                <a:spcBef>
                  <a:spcPts val="600"/>
                </a:spcBef>
                <a:buFont typeface="Arial" panose="020B0604020202020204" pitchFamily="34" charset="0"/>
                <a:buNone/>
              </a:pPr>
              <a:r>
                <a:rPr lang="en-US" sz="1600" dirty="0">
                  <a:latin typeface="Consolas"/>
                  <a:cs typeface="Consolas"/>
                </a:rPr>
                <a:t>1011  11  </a:t>
              </a:r>
              <a:r>
                <a:rPr lang="en-US" sz="1600" dirty="0">
                  <a:solidFill>
                    <a:srgbClr val="253FAB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– 5</a:t>
              </a:r>
            </a:p>
            <a:p>
              <a:pPr marL="0" indent="0">
                <a:spcBef>
                  <a:spcPts val="600"/>
                </a:spcBef>
                <a:buFont typeface="Arial" panose="020B0604020202020204" pitchFamily="34" charset="0"/>
                <a:buNone/>
              </a:pPr>
              <a:r>
                <a:rPr lang="en-US" sz="1600" dirty="0">
                  <a:latin typeface="Consolas"/>
                  <a:cs typeface="Consolas"/>
                </a:rPr>
                <a:t>1100  12  </a:t>
              </a:r>
              <a:r>
                <a:rPr lang="en-US" sz="1600" dirty="0">
                  <a:solidFill>
                    <a:srgbClr val="253FAB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– 4</a:t>
              </a:r>
            </a:p>
            <a:p>
              <a:pPr marL="0" indent="0">
                <a:spcBef>
                  <a:spcPts val="600"/>
                </a:spcBef>
                <a:buFont typeface="Arial" panose="020B0604020202020204" pitchFamily="34" charset="0"/>
                <a:buNone/>
              </a:pPr>
              <a:r>
                <a:rPr lang="en-US" sz="1600" dirty="0">
                  <a:latin typeface="Consolas"/>
                  <a:cs typeface="Consolas"/>
                </a:rPr>
                <a:t>1101  13  </a:t>
              </a:r>
              <a:r>
                <a:rPr lang="en-US" sz="1600" dirty="0">
                  <a:solidFill>
                    <a:srgbClr val="253FAB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– 3</a:t>
              </a:r>
            </a:p>
            <a:p>
              <a:pPr marL="0" indent="0">
                <a:spcBef>
                  <a:spcPts val="600"/>
                </a:spcBef>
                <a:buFont typeface="Arial" panose="020B0604020202020204" pitchFamily="34" charset="0"/>
                <a:buNone/>
              </a:pPr>
              <a:r>
                <a:rPr lang="en-US" sz="1600" dirty="0">
                  <a:latin typeface="Consolas"/>
                  <a:cs typeface="Consolas"/>
                </a:rPr>
                <a:t>1110  14  </a:t>
              </a:r>
              <a:r>
                <a:rPr lang="en-US" sz="1600" dirty="0">
                  <a:solidFill>
                    <a:srgbClr val="253FAB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– 2</a:t>
              </a:r>
            </a:p>
            <a:p>
              <a:pPr marL="0" indent="0">
                <a:spcBef>
                  <a:spcPts val="600"/>
                </a:spcBef>
                <a:buFont typeface="Arial" panose="020B0604020202020204" pitchFamily="34" charset="0"/>
                <a:buNone/>
              </a:pPr>
              <a:r>
                <a:rPr lang="en-US" sz="1600" dirty="0">
                  <a:latin typeface="Consolas"/>
                  <a:cs typeface="Consolas"/>
                </a:rPr>
                <a:t>1111  15  </a:t>
              </a:r>
              <a:r>
                <a:rPr lang="en-US" sz="1600" dirty="0">
                  <a:solidFill>
                    <a:srgbClr val="253FAB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– 1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AC976312-00F8-834C-AE68-F6D4BA589DF3}"/>
                </a:ext>
              </a:extLst>
            </p:cNvPr>
            <p:cNvSpPr txBox="1"/>
            <p:nvPr/>
          </p:nvSpPr>
          <p:spPr>
            <a:xfrm>
              <a:off x="846342" y="962338"/>
              <a:ext cx="1166370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code(</a:t>
              </a:r>
              <a:r>
                <a:rPr lang="en-US" sz="16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)     </a:t>
              </a:r>
              <a:endParaRPr lang="en-US" sz="1600" dirty="0">
                <a:solidFill>
                  <a:srgbClr val="024BC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1D708940-30FB-8A44-B16D-054E4C11B21B}"/>
                </a:ext>
              </a:extLst>
            </p:cNvPr>
            <p:cNvSpPr txBox="1"/>
            <p:nvPr/>
          </p:nvSpPr>
          <p:spPr>
            <a:xfrm>
              <a:off x="1669872" y="962338"/>
              <a:ext cx="1166370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</a:t>
              </a:r>
              <a:endParaRPr lang="en-US" sz="1600" dirty="0">
                <a:solidFill>
                  <a:srgbClr val="024BC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B733F19D-50DB-B344-9759-D8A676D5BD6E}"/>
                </a:ext>
              </a:extLst>
            </p:cNvPr>
            <p:cNvSpPr/>
            <p:nvPr/>
          </p:nvSpPr>
          <p:spPr>
            <a:xfrm>
              <a:off x="846342" y="1297399"/>
              <a:ext cx="1065085" cy="478336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</p:grpSp>
      <p:sp>
        <p:nvSpPr>
          <p:cNvPr id="80" name="Rounded Rectangular Callout 79">
            <a:extLst>
              <a:ext uri="{FF2B5EF4-FFF2-40B4-BE49-F238E27FC236}">
                <a16:creationId xmlns:a16="http://schemas.microsoft.com/office/drawing/2014/main" id="{2DD06610-7346-1E41-97B4-752E07DA3DE4}"/>
              </a:ext>
            </a:extLst>
          </p:cNvPr>
          <p:cNvSpPr/>
          <p:nvPr/>
        </p:nvSpPr>
        <p:spPr>
          <a:xfrm>
            <a:off x="6344579" y="1525907"/>
            <a:ext cx="2145316" cy="794897"/>
          </a:xfrm>
          <a:prstGeom prst="wedgeRoundRectCallout">
            <a:avLst>
              <a:gd name="adj1" fmla="val -81994"/>
              <a:gd name="adj2" fmla="val 1747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8000" tIns="46800" rIns="72000" rtlCol="0" anchor="ctr" anchorCtr="0"/>
          <a:lstStyle/>
          <a:p>
            <a:pPr>
              <a:spcBef>
                <a:spcPts val="600"/>
              </a:spcBef>
            </a:pPr>
            <a:r>
              <a:rPr lang="en-US" sz="1400" dirty="0">
                <a:solidFill>
                  <a:schemeClr val="tx1"/>
                </a:solidFill>
                <a:latin typeface="Times New Roman"/>
                <a:cs typeface="Times New Roman"/>
              </a:rPr>
              <a:t>Ignoring the overflow bit is the binary equivalent of modulo 2</a:t>
            </a:r>
            <a:r>
              <a:rPr lang="en-US" sz="1400" i="1" baseline="30000" dirty="0">
                <a:solidFill>
                  <a:schemeClr val="tx1"/>
                </a:solidFill>
                <a:latin typeface="Times New Roman"/>
                <a:cs typeface="Times New Roman"/>
              </a:rPr>
              <a:t>n</a:t>
            </a:r>
            <a:endParaRPr lang="he-IL" sz="1400" i="1" baseline="30000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239853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/>
      <p:bldP spid="105" grpId="0"/>
      <p:bldP spid="114" grpId="0"/>
      <p:bldP spid="80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Two’s complement: Addition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FD0F0F1-B8B2-134A-8AEB-11446574A958}"/>
              </a:ext>
            </a:extLst>
          </p:cNvPr>
          <p:cNvGrpSpPr/>
          <p:nvPr/>
        </p:nvGrpSpPr>
        <p:grpSpPr>
          <a:xfrm>
            <a:off x="2834855" y="1413984"/>
            <a:ext cx="796052" cy="1120239"/>
            <a:chOff x="3941790" y="1534157"/>
            <a:chExt cx="796052" cy="1120239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E8A3429-0F46-8C4F-B31E-0EDDCEE4298D}"/>
                </a:ext>
              </a:extLst>
            </p:cNvPr>
            <p:cNvSpPr txBox="1"/>
            <p:nvPr/>
          </p:nvSpPr>
          <p:spPr>
            <a:xfrm>
              <a:off x="4155951" y="1534157"/>
              <a:ext cx="581891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solidFill>
                    <a:srgbClr val="253FAB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6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9F13AD4-2D6D-5446-BDA2-9AA88DB16CBD}"/>
                </a:ext>
              </a:extLst>
            </p:cNvPr>
            <p:cNvSpPr txBox="1"/>
            <p:nvPr/>
          </p:nvSpPr>
          <p:spPr>
            <a:xfrm>
              <a:off x="4155951" y="1928203"/>
              <a:ext cx="581891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solidFill>
                    <a:srgbClr val="253FA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–</a:t>
              </a:r>
              <a:r>
                <a:rPr lang="en-US" dirty="0">
                  <a:solidFill>
                    <a:srgbClr val="253FAB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A69357E-5850-074F-84C2-6EA22A5F7A72}"/>
                </a:ext>
              </a:extLst>
            </p:cNvPr>
            <p:cNvSpPr txBox="1"/>
            <p:nvPr/>
          </p:nvSpPr>
          <p:spPr>
            <a:xfrm>
              <a:off x="3941790" y="1665061"/>
              <a:ext cx="581891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000" dirty="0">
                  <a:solidFill>
                    <a:srgbClr val="253FA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+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4FD8261-4482-5D4C-A98A-5F9505203C60}"/>
                </a:ext>
              </a:extLst>
            </p:cNvPr>
            <p:cNvSpPr txBox="1"/>
            <p:nvPr/>
          </p:nvSpPr>
          <p:spPr>
            <a:xfrm>
              <a:off x="4155951" y="2285064"/>
              <a:ext cx="581891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algn="l" defTabSz="914400" rtl="0" eaLnBrk="1" latinLnBrk="0" hangingPunct="1"/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E5BC140-0ECE-BF48-A3E6-A2495918FB8F}"/>
              </a:ext>
            </a:extLst>
          </p:cNvPr>
          <p:cNvGrpSpPr/>
          <p:nvPr/>
        </p:nvGrpSpPr>
        <p:grpSpPr>
          <a:xfrm>
            <a:off x="3502100" y="1397474"/>
            <a:ext cx="1456505" cy="1127916"/>
            <a:chOff x="3502100" y="1397474"/>
            <a:chExt cx="1456505" cy="1127916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B593007-EBFB-B64E-987B-EE7B615C82CB}"/>
                </a:ext>
              </a:extLst>
            </p:cNvPr>
            <p:cNvSpPr txBox="1"/>
            <p:nvPr/>
          </p:nvSpPr>
          <p:spPr>
            <a:xfrm>
              <a:off x="4109494" y="2156058"/>
              <a:ext cx="84063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algn="r" defTabSz="914400" rtl="0" eaLnBrk="1" latinLnBrk="0" hangingPunct="1"/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10100</a:t>
              </a:r>
            </a:p>
          </p:txBody>
        </p: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773998BC-A90A-9648-B34C-37DBE07A33CE}"/>
                </a:ext>
              </a:extLst>
            </p:cNvPr>
            <p:cNvGrpSpPr/>
            <p:nvPr/>
          </p:nvGrpSpPr>
          <p:grpSpPr>
            <a:xfrm>
              <a:off x="3502100" y="1397474"/>
              <a:ext cx="1456505" cy="738664"/>
              <a:chOff x="5340080" y="1137856"/>
              <a:chExt cx="1456505" cy="738664"/>
            </a:xfrm>
          </p:grpSpPr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2763523-E8D2-054E-B260-3B5289C8F309}"/>
                  </a:ext>
                </a:extLst>
              </p:cNvPr>
              <p:cNvSpPr txBox="1"/>
              <p:nvPr/>
            </p:nvSpPr>
            <p:spPr>
              <a:xfrm>
                <a:off x="5596628" y="1137856"/>
                <a:ext cx="1199957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0110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22C718E8-9C49-7E47-8FF9-2E2FBF7801EE}"/>
                  </a:ext>
                </a:extLst>
              </p:cNvPr>
              <p:cNvSpPr txBox="1"/>
              <p:nvPr/>
            </p:nvSpPr>
            <p:spPr>
              <a:xfrm>
                <a:off x="5596628" y="1507188"/>
                <a:ext cx="1199957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1110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6073629C-FFC0-AA43-9AB7-169878B82F83}"/>
                  </a:ext>
                </a:extLst>
              </p:cNvPr>
              <p:cNvSpPr txBox="1"/>
              <p:nvPr/>
            </p:nvSpPr>
            <p:spPr>
              <a:xfrm>
                <a:off x="5652487" y="1298660"/>
                <a:ext cx="581891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20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+</a:t>
                </a:r>
              </a:p>
            </p:txBody>
          </p: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0532660F-D538-A346-B707-8DDFA74F8B4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74746" y="1876520"/>
                <a:ext cx="619819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DDFC864-7613-A445-9269-730E113357DE}"/>
                  </a:ext>
                </a:extLst>
              </p:cNvPr>
              <p:cNvSpPr txBox="1"/>
              <p:nvPr/>
            </p:nvSpPr>
            <p:spPr>
              <a:xfrm>
                <a:off x="5340080" y="1301934"/>
                <a:ext cx="581891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20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=</a:t>
                </a:r>
              </a:p>
            </p:txBody>
          </p:sp>
        </p:grp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D423B394-2DCA-E949-B95C-FE3A9E7E7702}"/>
              </a:ext>
            </a:extLst>
          </p:cNvPr>
          <p:cNvSpPr txBox="1"/>
          <p:nvPr/>
        </p:nvSpPr>
        <p:spPr>
          <a:xfrm>
            <a:off x="5017397" y="2136138"/>
            <a:ext cx="116637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codes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024B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4A54347-859E-3F49-B84A-5E7C963BDB59}"/>
              </a:ext>
            </a:extLst>
          </p:cNvPr>
          <p:cNvCxnSpPr>
            <a:cxnSpLocks/>
          </p:cNvCxnSpPr>
          <p:nvPr/>
        </p:nvCxnSpPr>
        <p:spPr>
          <a:xfrm flipH="1">
            <a:off x="4163875" y="2172944"/>
            <a:ext cx="231625" cy="369332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0" name="Group 69">
            <a:extLst>
              <a:ext uri="{FF2B5EF4-FFF2-40B4-BE49-F238E27FC236}">
                <a16:creationId xmlns:a16="http://schemas.microsoft.com/office/drawing/2014/main" id="{69ED154A-81A0-7B4C-826C-755AD79DFDFC}"/>
              </a:ext>
            </a:extLst>
          </p:cNvPr>
          <p:cNvGrpSpPr/>
          <p:nvPr/>
        </p:nvGrpSpPr>
        <p:grpSpPr>
          <a:xfrm>
            <a:off x="846342" y="962338"/>
            <a:ext cx="1989900" cy="5647452"/>
            <a:chOff x="846342" y="962338"/>
            <a:chExt cx="1989900" cy="5647452"/>
          </a:xfrm>
        </p:grpSpPr>
        <p:sp>
          <p:nvSpPr>
            <p:cNvPr id="76" name="Content Placeholder 2">
              <a:extLst>
                <a:ext uri="{FF2B5EF4-FFF2-40B4-BE49-F238E27FC236}">
                  <a16:creationId xmlns:a16="http://schemas.microsoft.com/office/drawing/2014/main" id="{2BE32D54-BAEA-774C-9B42-6A67CAA876DB}"/>
                </a:ext>
              </a:extLst>
            </p:cNvPr>
            <p:cNvSpPr txBox="1">
              <a:spLocks/>
            </p:cNvSpPr>
            <p:nvPr/>
          </p:nvSpPr>
          <p:spPr>
            <a:xfrm>
              <a:off x="846342" y="1331689"/>
              <a:ext cx="1783970" cy="5278101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1pPr>
              <a:lvl2pPr marL="717550" indent="-26035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SzPct val="50000"/>
                <a:buFont typeface="Wingdings" charset="2"/>
                <a:buChar char="q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Bef>
                  <a:spcPts val="600"/>
                </a:spcBef>
                <a:buFont typeface="Arial" panose="020B0604020202020204" pitchFamily="34" charset="0"/>
                <a:buNone/>
              </a:pPr>
              <a:r>
                <a:rPr lang="en-US" sz="1600" dirty="0">
                  <a:latin typeface="Consolas"/>
                  <a:cs typeface="Consolas"/>
                </a:rPr>
                <a:t>0000   0  </a:t>
              </a:r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 </a:t>
              </a:r>
              <a:r>
                <a:rPr lang="en-US" sz="1600" dirty="0">
                  <a:solidFill>
                    <a:srgbClr val="253FAB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</a:p>
            <a:p>
              <a:pPr marL="0" indent="0">
                <a:spcBef>
                  <a:spcPts val="600"/>
                </a:spcBef>
                <a:buFont typeface="Arial" panose="020B0604020202020204" pitchFamily="34" charset="0"/>
                <a:buNone/>
              </a:pPr>
              <a:r>
                <a:rPr lang="en-US" sz="1600" dirty="0">
                  <a:latin typeface="Consolas"/>
                  <a:cs typeface="Consolas"/>
                </a:rPr>
                <a:t>0001   1  </a:t>
              </a:r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 </a:t>
              </a:r>
              <a:r>
                <a:rPr lang="en-US" sz="1600" dirty="0">
                  <a:solidFill>
                    <a:srgbClr val="253FAB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</a:p>
            <a:p>
              <a:pPr marL="0" indent="0">
                <a:spcBef>
                  <a:spcPts val="600"/>
                </a:spcBef>
                <a:buFont typeface="Arial" panose="020B0604020202020204" pitchFamily="34" charset="0"/>
                <a:buNone/>
              </a:pPr>
              <a:r>
                <a:rPr lang="en-US" sz="1600" dirty="0">
                  <a:latin typeface="Consolas"/>
                  <a:cs typeface="Consolas"/>
                </a:rPr>
                <a:t>0010   2  </a:t>
              </a:r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 </a:t>
              </a:r>
              <a:r>
                <a:rPr lang="en-US" sz="1600" dirty="0">
                  <a:solidFill>
                    <a:srgbClr val="253FAB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</a:p>
            <a:p>
              <a:pPr marL="0" indent="0">
                <a:spcBef>
                  <a:spcPts val="600"/>
                </a:spcBef>
                <a:buNone/>
              </a:pPr>
              <a:r>
                <a:rPr lang="en-US" sz="1600" dirty="0">
                  <a:latin typeface="Consolas"/>
                  <a:cs typeface="Consolas"/>
                </a:rPr>
                <a:t>0011   3  </a:t>
              </a:r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 </a:t>
              </a:r>
              <a:r>
                <a:rPr lang="en-US" sz="1600" dirty="0">
                  <a:solidFill>
                    <a:srgbClr val="253FAB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</a:p>
            <a:p>
              <a:pPr marL="0" indent="0">
                <a:spcBef>
                  <a:spcPts val="600"/>
                </a:spcBef>
                <a:buNone/>
              </a:pPr>
              <a:r>
                <a:rPr lang="en-US" sz="1600" dirty="0">
                  <a:latin typeface="Consolas"/>
                  <a:cs typeface="Consolas"/>
                </a:rPr>
                <a:t>0100   4  </a:t>
              </a:r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 </a:t>
              </a:r>
              <a:r>
                <a:rPr lang="en-US" sz="1600" dirty="0">
                  <a:solidFill>
                    <a:srgbClr val="253FAB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</a:p>
            <a:p>
              <a:pPr marL="0" indent="0">
                <a:spcBef>
                  <a:spcPts val="600"/>
                </a:spcBef>
                <a:buFont typeface="Arial" panose="020B0604020202020204" pitchFamily="34" charset="0"/>
                <a:buNone/>
              </a:pPr>
              <a:r>
                <a:rPr lang="en-US" sz="1600" dirty="0">
                  <a:latin typeface="Consolas"/>
                  <a:cs typeface="Consolas"/>
                </a:rPr>
                <a:t>0101   5  </a:t>
              </a:r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 </a:t>
              </a:r>
              <a:r>
                <a:rPr lang="en-US" sz="1600" dirty="0">
                  <a:solidFill>
                    <a:srgbClr val="253FAB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</a:p>
            <a:p>
              <a:pPr marL="0" indent="0">
                <a:spcBef>
                  <a:spcPts val="600"/>
                </a:spcBef>
                <a:buNone/>
              </a:pPr>
              <a:r>
                <a:rPr lang="en-US" sz="1600" dirty="0">
                  <a:latin typeface="Consolas"/>
                  <a:cs typeface="Consolas"/>
                </a:rPr>
                <a:t>0110   6  </a:t>
              </a:r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 </a:t>
              </a:r>
              <a:r>
                <a:rPr lang="en-US" sz="1600" dirty="0">
                  <a:solidFill>
                    <a:srgbClr val="253FAB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6</a:t>
              </a:r>
            </a:p>
            <a:p>
              <a:pPr marL="0" indent="0">
                <a:spcBef>
                  <a:spcPts val="600"/>
                </a:spcBef>
                <a:buFont typeface="Arial" panose="020B0604020202020204" pitchFamily="34" charset="0"/>
                <a:buNone/>
              </a:pPr>
              <a:r>
                <a:rPr lang="en-US" sz="1600" dirty="0">
                  <a:latin typeface="Consolas"/>
                  <a:cs typeface="Consolas"/>
                </a:rPr>
                <a:t>0111   7  </a:t>
              </a:r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 </a:t>
              </a:r>
              <a:r>
                <a:rPr lang="en-US" sz="1600" dirty="0">
                  <a:solidFill>
                    <a:srgbClr val="253FAB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7</a:t>
              </a:r>
            </a:p>
            <a:p>
              <a:pPr marL="0" indent="0">
                <a:spcBef>
                  <a:spcPts val="600"/>
                </a:spcBef>
                <a:buFont typeface="Arial" panose="020B0604020202020204" pitchFamily="34" charset="0"/>
                <a:buNone/>
              </a:pPr>
              <a:r>
                <a:rPr lang="en-US" sz="1600" dirty="0">
                  <a:latin typeface="Consolas"/>
                  <a:cs typeface="Consolas"/>
                </a:rPr>
                <a:t>1000   8  </a:t>
              </a:r>
              <a:r>
                <a:rPr lang="en-US" sz="1600" dirty="0">
                  <a:solidFill>
                    <a:srgbClr val="253FAB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– 8</a:t>
              </a:r>
            </a:p>
            <a:p>
              <a:pPr marL="0" indent="0">
                <a:spcBef>
                  <a:spcPts val="600"/>
                </a:spcBef>
                <a:buFont typeface="Arial" panose="020B0604020202020204" pitchFamily="34" charset="0"/>
                <a:buNone/>
              </a:pPr>
              <a:r>
                <a:rPr lang="en-US" sz="1600" dirty="0">
                  <a:latin typeface="Consolas"/>
                  <a:cs typeface="Consolas"/>
                </a:rPr>
                <a:t>1001   9  </a:t>
              </a:r>
              <a:r>
                <a:rPr lang="en-US" sz="1600" dirty="0">
                  <a:solidFill>
                    <a:srgbClr val="253FAB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– 7</a:t>
              </a:r>
            </a:p>
            <a:p>
              <a:pPr marL="0" indent="0">
                <a:spcBef>
                  <a:spcPts val="600"/>
                </a:spcBef>
                <a:buFont typeface="Arial" panose="020B0604020202020204" pitchFamily="34" charset="0"/>
                <a:buNone/>
              </a:pPr>
              <a:r>
                <a:rPr lang="en-US" sz="1600" dirty="0">
                  <a:latin typeface="Consolas"/>
                  <a:cs typeface="Consolas"/>
                </a:rPr>
                <a:t>1010  10  </a:t>
              </a:r>
              <a:r>
                <a:rPr lang="en-US" sz="1600" dirty="0">
                  <a:solidFill>
                    <a:srgbClr val="253FAB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– 6</a:t>
              </a:r>
            </a:p>
            <a:p>
              <a:pPr marL="0" indent="0">
                <a:spcBef>
                  <a:spcPts val="600"/>
                </a:spcBef>
                <a:buFont typeface="Arial" panose="020B0604020202020204" pitchFamily="34" charset="0"/>
                <a:buNone/>
              </a:pPr>
              <a:r>
                <a:rPr lang="en-US" sz="1600" dirty="0">
                  <a:latin typeface="Consolas"/>
                  <a:cs typeface="Consolas"/>
                </a:rPr>
                <a:t>1011  11  </a:t>
              </a:r>
              <a:r>
                <a:rPr lang="en-US" sz="1600" dirty="0">
                  <a:solidFill>
                    <a:srgbClr val="253FAB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– 5</a:t>
              </a:r>
            </a:p>
            <a:p>
              <a:pPr marL="0" indent="0">
                <a:spcBef>
                  <a:spcPts val="600"/>
                </a:spcBef>
                <a:buFont typeface="Arial" panose="020B0604020202020204" pitchFamily="34" charset="0"/>
                <a:buNone/>
              </a:pPr>
              <a:r>
                <a:rPr lang="en-US" sz="1600" dirty="0">
                  <a:latin typeface="Consolas"/>
                  <a:cs typeface="Consolas"/>
                </a:rPr>
                <a:t>1100  12  </a:t>
              </a:r>
              <a:r>
                <a:rPr lang="en-US" sz="1600" dirty="0">
                  <a:solidFill>
                    <a:srgbClr val="253FAB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– 4</a:t>
              </a:r>
            </a:p>
            <a:p>
              <a:pPr marL="0" indent="0">
                <a:spcBef>
                  <a:spcPts val="600"/>
                </a:spcBef>
                <a:buFont typeface="Arial" panose="020B0604020202020204" pitchFamily="34" charset="0"/>
                <a:buNone/>
              </a:pPr>
              <a:r>
                <a:rPr lang="en-US" sz="1600" dirty="0">
                  <a:latin typeface="Consolas"/>
                  <a:cs typeface="Consolas"/>
                </a:rPr>
                <a:t>1101  13  </a:t>
              </a:r>
              <a:r>
                <a:rPr lang="en-US" sz="1600" dirty="0">
                  <a:solidFill>
                    <a:srgbClr val="253FAB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– 3</a:t>
              </a:r>
            </a:p>
            <a:p>
              <a:pPr marL="0" indent="0">
                <a:spcBef>
                  <a:spcPts val="600"/>
                </a:spcBef>
                <a:buFont typeface="Arial" panose="020B0604020202020204" pitchFamily="34" charset="0"/>
                <a:buNone/>
              </a:pPr>
              <a:r>
                <a:rPr lang="en-US" sz="1600" dirty="0">
                  <a:latin typeface="Consolas"/>
                  <a:cs typeface="Consolas"/>
                </a:rPr>
                <a:t>1110  14  </a:t>
              </a:r>
              <a:r>
                <a:rPr lang="en-US" sz="1600" dirty="0">
                  <a:solidFill>
                    <a:srgbClr val="253FAB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– 2</a:t>
              </a:r>
            </a:p>
            <a:p>
              <a:pPr marL="0" indent="0">
                <a:spcBef>
                  <a:spcPts val="600"/>
                </a:spcBef>
                <a:buFont typeface="Arial" panose="020B0604020202020204" pitchFamily="34" charset="0"/>
                <a:buNone/>
              </a:pPr>
              <a:r>
                <a:rPr lang="en-US" sz="1600" dirty="0">
                  <a:latin typeface="Consolas"/>
                  <a:cs typeface="Consolas"/>
                </a:rPr>
                <a:t>1111  15  </a:t>
              </a:r>
              <a:r>
                <a:rPr lang="en-US" sz="1600" dirty="0">
                  <a:solidFill>
                    <a:srgbClr val="253FAB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– 1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AC976312-00F8-834C-AE68-F6D4BA589DF3}"/>
                </a:ext>
              </a:extLst>
            </p:cNvPr>
            <p:cNvSpPr txBox="1"/>
            <p:nvPr/>
          </p:nvSpPr>
          <p:spPr>
            <a:xfrm>
              <a:off x="846342" y="962338"/>
              <a:ext cx="1166370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code(</a:t>
              </a:r>
              <a:r>
                <a:rPr lang="en-US" sz="16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)     </a:t>
              </a:r>
              <a:endParaRPr lang="en-US" sz="1600" dirty="0">
                <a:solidFill>
                  <a:srgbClr val="024BC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1D708940-30FB-8A44-B16D-054E4C11B21B}"/>
                </a:ext>
              </a:extLst>
            </p:cNvPr>
            <p:cNvSpPr txBox="1"/>
            <p:nvPr/>
          </p:nvSpPr>
          <p:spPr>
            <a:xfrm>
              <a:off x="1669872" y="962338"/>
              <a:ext cx="1166370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</a:t>
              </a:r>
              <a:endParaRPr lang="en-US" sz="1600" dirty="0">
                <a:solidFill>
                  <a:srgbClr val="024BC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B733F19D-50DB-B344-9759-D8A676D5BD6E}"/>
                </a:ext>
              </a:extLst>
            </p:cNvPr>
            <p:cNvSpPr/>
            <p:nvPr/>
          </p:nvSpPr>
          <p:spPr>
            <a:xfrm>
              <a:off x="846342" y="1297399"/>
              <a:ext cx="1065085" cy="478336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E1CFFC2C-E916-CB4E-BF29-AE21E037719B}"/>
              </a:ext>
            </a:extLst>
          </p:cNvPr>
          <p:cNvGrpSpPr/>
          <p:nvPr/>
        </p:nvGrpSpPr>
        <p:grpSpPr>
          <a:xfrm>
            <a:off x="2753301" y="2856557"/>
            <a:ext cx="3456485" cy="1156868"/>
            <a:chOff x="2807364" y="2644330"/>
            <a:chExt cx="3456485" cy="1156868"/>
          </a:xfrm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B199BAE8-0B5A-6348-8946-6A0F7862EDDB}"/>
                </a:ext>
              </a:extLst>
            </p:cNvPr>
            <p:cNvGrpSpPr/>
            <p:nvPr/>
          </p:nvGrpSpPr>
          <p:grpSpPr>
            <a:xfrm>
              <a:off x="2807364" y="2680959"/>
              <a:ext cx="785981" cy="1120239"/>
              <a:chOff x="3951861" y="1534157"/>
              <a:chExt cx="785981" cy="1120239"/>
            </a:xfrm>
          </p:grpSpPr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C83489AC-9FE8-C444-96DF-82295F93CD70}"/>
                  </a:ext>
                </a:extLst>
              </p:cNvPr>
              <p:cNvSpPr txBox="1"/>
              <p:nvPr/>
            </p:nvSpPr>
            <p:spPr>
              <a:xfrm>
                <a:off x="4155951" y="1534157"/>
                <a:ext cx="581891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dirty="0">
                    <a:solidFill>
                      <a:srgbClr val="024B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</a:t>
                </a:r>
              </a:p>
            </p:txBody>
          </p: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42EBDD4A-4E96-C343-9FE4-3082DFD88832}"/>
                  </a:ext>
                </a:extLst>
              </p:cNvPr>
              <p:cNvSpPr txBox="1"/>
              <p:nvPr/>
            </p:nvSpPr>
            <p:spPr>
              <a:xfrm>
                <a:off x="4155951" y="1903489"/>
                <a:ext cx="581891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dirty="0">
                    <a:solidFill>
                      <a:srgbClr val="024B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7</a:t>
                </a:r>
              </a:p>
            </p:txBody>
          </p: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BA84D7C2-78B8-7F43-95B9-021BAE33599B}"/>
                  </a:ext>
                </a:extLst>
              </p:cNvPr>
              <p:cNvSpPr txBox="1"/>
              <p:nvPr/>
            </p:nvSpPr>
            <p:spPr>
              <a:xfrm>
                <a:off x="3951861" y="1672657"/>
                <a:ext cx="581891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2000" dirty="0">
                    <a:solidFill>
                      <a:srgbClr val="024B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+</a:t>
                </a:r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3A925F44-C064-054D-9A9D-8455EA849489}"/>
                  </a:ext>
                </a:extLst>
              </p:cNvPr>
              <p:cNvSpPr txBox="1"/>
              <p:nvPr/>
            </p:nvSpPr>
            <p:spPr>
              <a:xfrm>
                <a:off x="4155951" y="2285064"/>
                <a:ext cx="581891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0" algn="l" defTabSz="914400" rtl="0" eaLnBrk="1" latinLnBrk="0" hangingPunct="1"/>
                <a:endParaRPr lang="en-US" dirty="0">
                  <a:solidFill>
                    <a:srgbClr val="024BC0"/>
                  </a:solidFill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</p:grp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D3F81C70-474C-E644-ADD9-1EDF6AAE6E77}"/>
                </a:ext>
              </a:extLst>
            </p:cNvPr>
            <p:cNvGrpSpPr/>
            <p:nvPr/>
          </p:nvGrpSpPr>
          <p:grpSpPr>
            <a:xfrm>
              <a:off x="3566307" y="2644330"/>
              <a:ext cx="1460385" cy="1127916"/>
              <a:chOff x="5231500" y="2222425"/>
              <a:chExt cx="1460385" cy="1127916"/>
            </a:xfrm>
          </p:grpSpPr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C89E567D-D947-2946-B7EA-0A1469F6AD6A}"/>
                  </a:ext>
                </a:extLst>
              </p:cNvPr>
              <p:cNvSpPr txBox="1"/>
              <p:nvPr/>
            </p:nvSpPr>
            <p:spPr>
              <a:xfrm>
                <a:off x="5851247" y="2981009"/>
                <a:ext cx="840638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0" algn="r" defTabSz="914400" rtl="0" eaLnBrk="1" latinLnBrk="0" hangingPunct="1"/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1100</a:t>
                </a:r>
              </a:p>
            </p:txBody>
          </p:sp>
          <p:grpSp>
            <p:nvGrpSpPr>
              <p:cNvPr id="65" name="Group 64">
                <a:extLst>
                  <a:ext uri="{FF2B5EF4-FFF2-40B4-BE49-F238E27FC236}">
                    <a16:creationId xmlns:a16="http://schemas.microsoft.com/office/drawing/2014/main" id="{25955DFF-8331-9B4E-9A17-B84F5E32A3ED}"/>
                  </a:ext>
                </a:extLst>
              </p:cNvPr>
              <p:cNvGrpSpPr/>
              <p:nvPr/>
            </p:nvGrpSpPr>
            <p:grpSpPr>
              <a:xfrm>
                <a:off x="5231500" y="2222425"/>
                <a:ext cx="1456505" cy="738664"/>
                <a:chOff x="5340080" y="1137856"/>
                <a:chExt cx="1456505" cy="738664"/>
              </a:xfrm>
            </p:grpSpPr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A3CB2773-7AA1-364B-B1FA-294E44D06DB5}"/>
                    </a:ext>
                  </a:extLst>
                </p:cNvPr>
                <p:cNvSpPr txBox="1"/>
                <p:nvPr/>
              </p:nvSpPr>
              <p:spPr>
                <a:xfrm>
                  <a:off x="5596628" y="1137856"/>
                  <a:ext cx="1199957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dirty="0">
                      <a:latin typeface="Consolas" panose="020B0609020204030204" pitchFamily="49" charset="0"/>
                      <a:cs typeface="Consolas" panose="020B0609020204030204" pitchFamily="49" charset="0"/>
                    </a:rPr>
                    <a:t>0101</a:t>
                  </a:r>
                </a:p>
              </p:txBody>
            </p:sp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42CD33D7-A93E-B848-A7C5-15032752D65A}"/>
                    </a:ext>
                  </a:extLst>
                </p:cNvPr>
                <p:cNvSpPr txBox="1"/>
                <p:nvPr/>
              </p:nvSpPr>
              <p:spPr>
                <a:xfrm>
                  <a:off x="5596628" y="1507188"/>
                  <a:ext cx="1199957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dirty="0">
                      <a:latin typeface="Consolas" panose="020B0609020204030204" pitchFamily="49" charset="0"/>
                      <a:cs typeface="Consolas" panose="020B0609020204030204" pitchFamily="49" charset="0"/>
                    </a:rPr>
                    <a:t>0111</a:t>
                  </a:r>
                </a:p>
              </p:txBody>
            </p:sp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A637EE69-8EFA-4D4A-A73D-59C34932AF3D}"/>
                    </a:ext>
                  </a:extLst>
                </p:cNvPr>
                <p:cNvSpPr txBox="1"/>
                <p:nvPr/>
              </p:nvSpPr>
              <p:spPr>
                <a:xfrm>
                  <a:off x="5652487" y="1298660"/>
                  <a:ext cx="581891" cy="40011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2000" dirty="0">
                      <a:latin typeface="Consolas" panose="020B0609020204030204" pitchFamily="49" charset="0"/>
                      <a:cs typeface="Consolas" panose="020B0609020204030204" pitchFamily="49" charset="0"/>
                    </a:rPr>
                    <a:t>+</a:t>
                  </a:r>
                </a:p>
              </p:txBody>
            </p:sp>
            <p:cxnSp>
              <p:nvCxnSpPr>
                <p:cNvPr id="81" name="Straight Connector 80">
                  <a:extLst>
                    <a:ext uri="{FF2B5EF4-FFF2-40B4-BE49-F238E27FC236}">
                      <a16:creationId xmlns:a16="http://schemas.microsoft.com/office/drawing/2014/main" id="{51D3BA65-4D82-3549-81C6-8EA12F99E16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074746" y="1876520"/>
                  <a:ext cx="619819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CFFD825A-732C-CD4E-9DE4-F1B7F789D42E}"/>
                    </a:ext>
                  </a:extLst>
                </p:cNvPr>
                <p:cNvSpPr txBox="1"/>
                <p:nvPr/>
              </p:nvSpPr>
              <p:spPr>
                <a:xfrm>
                  <a:off x="5340080" y="1301934"/>
                  <a:ext cx="581891" cy="40011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2000" dirty="0">
                      <a:latin typeface="Consolas" panose="020B0609020204030204" pitchFamily="49" charset="0"/>
                      <a:cs typeface="Consolas" panose="020B0609020204030204" pitchFamily="49" charset="0"/>
                    </a:rPr>
                    <a:t>=</a:t>
                  </a:r>
                </a:p>
              </p:txBody>
            </p:sp>
          </p:grpSp>
        </p:grp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C27517AE-0772-4244-AFCE-821683657B8D}"/>
                </a:ext>
              </a:extLst>
            </p:cNvPr>
            <p:cNvSpPr txBox="1"/>
            <p:nvPr/>
          </p:nvSpPr>
          <p:spPr>
            <a:xfrm>
              <a:off x="5097479" y="3402199"/>
              <a:ext cx="116637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codes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dirty="0">
                  <a:solidFill>
                    <a:srgbClr val="024B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–</a:t>
              </a:r>
              <a:r>
                <a:rPr lang="en-US" dirty="0">
                  <a:solidFill>
                    <a:srgbClr val="024B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9F58BEAC-9A42-8148-B197-06FAD9DA6D2B}"/>
              </a:ext>
            </a:extLst>
          </p:cNvPr>
          <p:cNvGrpSpPr/>
          <p:nvPr/>
        </p:nvGrpSpPr>
        <p:grpSpPr>
          <a:xfrm>
            <a:off x="2772074" y="4048276"/>
            <a:ext cx="3430033" cy="1145981"/>
            <a:chOff x="2826137" y="3836049"/>
            <a:chExt cx="3430033" cy="1145981"/>
          </a:xfrm>
        </p:grpSpPr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CECA8EAE-1575-D74B-AC33-C8226986F580}"/>
                </a:ext>
              </a:extLst>
            </p:cNvPr>
            <p:cNvGrpSpPr/>
            <p:nvPr/>
          </p:nvGrpSpPr>
          <p:grpSpPr>
            <a:xfrm>
              <a:off x="2826137" y="3836049"/>
              <a:ext cx="3430033" cy="1145981"/>
              <a:chOff x="2826137" y="3836049"/>
              <a:chExt cx="3430033" cy="1145981"/>
            </a:xfrm>
          </p:grpSpPr>
          <p:grpSp>
            <p:nvGrpSpPr>
              <p:cNvPr id="91" name="Group 90">
                <a:extLst>
                  <a:ext uri="{FF2B5EF4-FFF2-40B4-BE49-F238E27FC236}">
                    <a16:creationId xmlns:a16="http://schemas.microsoft.com/office/drawing/2014/main" id="{05D02A63-67C5-EF49-BF12-2ED3C7FD596D}"/>
                  </a:ext>
                </a:extLst>
              </p:cNvPr>
              <p:cNvGrpSpPr/>
              <p:nvPr/>
            </p:nvGrpSpPr>
            <p:grpSpPr>
              <a:xfrm>
                <a:off x="2826137" y="3861791"/>
                <a:ext cx="820441" cy="1120239"/>
                <a:chOff x="3917401" y="1534157"/>
                <a:chExt cx="820441" cy="1120239"/>
              </a:xfrm>
            </p:grpSpPr>
            <p:sp>
              <p:nvSpPr>
                <p:cNvPr id="118" name="TextBox 117">
                  <a:extLst>
                    <a:ext uri="{FF2B5EF4-FFF2-40B4-BE49-F238E27FC236}">
                      <a16:creationId xmlns:a16="http://schemas.microsoft.com/office/drawing/2014/main" id="{BEAFAE11-81D8-8F40-BB0C-715A1D04C52A}"/>
                    </a:ext>
                  </a:extLst>
                </p:cNvPr>
                <p:cNvSpPr txBox="1"/>
                <p:nvPr/>
              </p:nvSpPr>
              <p:spPr>
                <a:xfrm>
                  <a:off x="4155951" y="1534157"/>
                  <a:ext cx="581891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dirty="0">
                      <a:solidFill>
                        <a:srgbClr val="024BC0"/>
                      </a:solidFill>
                      <a:latin typeface="Consolas" panose="020B0609020204030204" pitchFamily="49" charset="0"/>
                      <a:cs typeface="Consolas" panose="020B0609020204030204" pitchFamily="49" charset="0"/>
                    </a:rPr>
                    <a:t>–</a:t>
                  </a:r>
                  <a:r>
                    <a:rPr lang="en-US" dirty="0">
                      <a:solidFill>
                        <a:srgbClr val="024BC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7</a:t>
                  </a:r>
                </a:p>
              </p:txBody>
            </p:sp>
            <p:sp>
              <p:nvSpPr>
                <p:cNvPr id="119" name="TextBox 118">
                  <a:extLst>
                    <a:ext uri="{FF2B5EF4-FFF2-40B4-BE49-F238E27FC236}">
                      <a16:creationId xmlns:a16="http://schemas.microsoft.com/office/drawing/2014/main" id="{4EE70E3A-184D-5F4E-A565-18B2D43E5FCF}"/>
                    </a:ext>
                  </a:extLst>
                </p:cNvPr>
                <p:cNvSpPr txBox="1"/>
                <p:nvPr/>
              </p:nvSpPr>
              <p:spPr>
                <a:xfrm>
                  <a:off x="4155951" y="1903489"/>
                  <a:ext cx="581891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dirty="0">
                      <a:solidFill>
                        <a:srgbClr val="024BC0"/>
                      </a:solidFill>
                      <a:latin typeface="Consolas" panose="020B0609020204030204" pitchFamily="49" charset="0"/>
                      <a:cs typeface="Consolas" panose="020B0609020204030204" pitchFamily="49" charset="0"/>
                    </a:rPr>
                    <a:t>–</a:t>
                  </a:r>
                  <a:r>
                    <a:rPr lang="en-US" dirty="0">
                      <a:solidFill>
                        <a:srgbClr val="024BC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3</a:t>
                  </a:r>
                </a:p>
              </p:txBody>
            </p:sp>
            <p:sp>
              <p:nvSpPr>
                <p:cNvPr id="120" name="TextBox 119">
                  <a:extLst>
                    <a:ext uri="{FF2B5EF4-FFF2-40B4-BE49-F238E27FC236}">
                      <a16:creationId xmlns:a16="http://schemas.microsoft.com/office/drawing/2014/main" id="{696C44C9-B1F1-8747-A404-B249ABEBE0C1}"/>
                    </a:ext>
                  </a:extLst>
                </p:cNvPr>
                <p:cNvSpPr txBox="1"/>
                <p:nvPr/>
              </p:nvSpPr>
              <p:spPr>
                <a:xfrm>
                  <a:off x="3917401" y="1701196"/>
                  <a:ext cx="581891" cy="40011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2000" dirty="0">
                      <a:solidFill>
                        <a:srgbClr val="024BC0"/>
                      </a:solidFill>
                      <a:latin typeface="Consolas" panose="020B0609020204030204" pitchFamily="49" charset="0"/>
                      <a:cs typeface="Consolas" panose="020B0609020204030204" pitchFamily="49" charset="0"/>
                    </a:rPr>
                    <a:t>+</a:t>
                  </a:r>
                </a:p>
              </p:txBody>
            </p:sp>
            <p:sp>
              <p:nvSpPr>
                <p:cNvPr id="121" name="TextBox 120">
                  <a:extLst>
                    <a:ext uri="{FF2B5EF4-FFF2-40B4-BE49-F238E27FC236}">
                      <a16:creationId xmlns:a16="http://schemas.microsoft.com/office/drawing/2014/main" id="{FFF8AFC5-72BB-644A-951F-8BC028FB8B8D}"/>
                    </a:ext>
                  </a:extLst>
                </p:cNvPr>
                <p:cNvSpPr txBox="1"/>
                <p:nvPr/>
              </p:nvSpPr>
              <p:spPr>
                <a:xfrm>
                  <a:off x="4155951" y="2285064"/>
                  <a:ext cx="581891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marL="0" algn="l" defTabSz="914400" rtl="0" eaLnBrk="1" latinLnBrk="0" hangingPunct="1"/>
                  <a:endParaRPr lang="en-US" dirty="0">
                    <a:solidFill>
                      <a:srgbClr val="024B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endParaRPr>
                </a:p>
              </p:txBody>
            </p:sp>
          </p:grpSp>
          <p:grpSp>
            <p:nvGrpSpPr>
              <p:cNvPr id="92" name="Group 91">
                <a:extLst>
                  <a:ext uri="{FF2B5EF4-FFF2-40B4-BE49-F238E27FC236}">
                    <a16:creationId xmlns:a16="http://schemas.microsoft.com/office/drawing/2014/main" id="{D0A7A354-EA19-5C43-842E-DF66E0866D18}"/>
                  </a:ext>
                </a:extLst>
              </p:cNvPr>
              <p:cNvGrpSpPr/>
              <p:nvPr/>
            </p:nvGrpSpPr>
            <p:grpSpPr>
              <a:xfrm>
                <a:off x="3574503" y="3836049"/>
                <a:ext cx="1456505" cy="1127916"/>
                <a:chOff x="4126527" y="3467299"/>
                <a:chExt cx="1456505" cy="1127916"/>
              </a:xfrm>
            </p:grpSpPr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049CA221-B3AF-EE45-9A0C-46B1627F357B}"/>
                    </a:ext>
                  </a:extLst>
                </p:cNvPr>
                <p:cNvSpPr txBox="1"/>
                <p:nvPr/>
              </p:nvSpPr>
              <p:spPr>
                <a:xfrm>
                  <a:off x="4733921" y="4225883"/>
                  <a:ext cx="840638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marL="0" algn="r" defTabSz="914400" rtl="0" eaLnBrk="1" latinLnBrk="0" hangingPunct="1"/>
                  <a:r>
                    <a:rPr lang="en-US" dirty="0">
                      <a:latin typeface="Consolas" panose="020B0609020204030204" pitchFamily="49" charset="0"/>
                      <a:cs typeface="Consolas" panose="020B0609020204030204" pitchFamily="49" charset="0"/>
                    </a:rPr>
                    <a:t>10110</a:t>
                  </a:r>
                </a:p>
              </p:txBody>
            </p:sp>
            <p:grpSp>
              <p:nvGrpSpPr>
                <p:cNvPr id="97" name="Group 96">
                  <a:extLst>
                    <a:ext uri="{FF2B5EF4-FFF2-40B4-BE49-F238E27FC236}">
                      <a16:creationId xmlns:a16="http://schemas.microsoft.com/office/drawing/2014/main" id="{0CC01742-C7F2-E34D-8E01-8CBCA2DD5AC9}"/>
                    </a:ext>
                  </a:extLst>
                </p:cNvPr>
                <p:cNvGrpSpPr/>
                <p:nvPr/>
              </p:nvGrpSpPr>
              <p:grpSpPr>
                <a:xfrm>
                  <a:off x="4126527" y="3467299"/>
                  <a:ext cx="1456505" cy="738664"/>
                  <a:chOff x="5340080" y="1137856"/>
                  <a:chExt cx="1456505" cy="738664"/>
                </a:xfrm>
              </p:grpSpPr>
              <p:sp>
                <p:nvSpPr>
                  <p:cNvPr id="98" name="TextBox 97">
                    <a:extLst>
                      <a:ext uri="{FF2B5EF4-FFF2-40B4-BE49-F238E27FC236}">
                        <a16:creationId xmlns:a16="http://schemas.microsoft.com/office/drawing/2014/main" id="{774FB7FD-B93D-E24F-ACB5-214A5ECB33A2}"/>
                      </a:ext>
                    </a:extLst>
                  </p:cNvPr>
                  <p:cNvSpPr txBox="1"/>
                  <p:nvPr/>
                </p:nvSpPr>
                <p:spPr>
                  <a:xfrm>
                    <a:off x="5596628" y="1137856"/>
                    <a:ext cx="1199957" cy="369332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lvl="1" algn="r"/>
                    <a:r>
                      <a:rPr lang="en-US" dirty="0">
                        <a:latin typeface="Consolas" panose="020B0609020204030204" pitchFamily="49" charset="0"/>
                        <a:cs typeface="Consolas" panose="020B0609020204030204" pitchFamily="49" charset="0"/>
                      </a:rPr>
                      <a:t>1001</a:t>
                    </a:r>
                  </a:p>
                </p:txBody>
              </p:sp>
              <p:sp>
                <p:nvSpPr>
                  <p:cNvPr id="99" name="TextBox 98">
                    <a:extLst>
                      <a:ext uri="{FF2B5EF4-FFF2-40B4-BE49-F238E27FC236}">
                        <a16:creationId xmlns:a16="http://schemas.microsoft.com/office/drawing/2014/main" id="{F8C907C4-3279-FE43-B86F-3704E0A6F4FE}"/>
                      </a:ext>
                    </a:extLst>
                  </p:cNvPr>
                  <p:cNvSpPr txBox="1"/>
                  <p:nvPr/>
                </p:nvSpPr>
                <p:spPr>
                  <a:xfrm>
                    <a:off x="5596628" y="1507188"/>
                    <a:ext cx="1199957" cy="369332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r"/>
                    <a:r>
                      <a:rPr lang="en-US" dirty="0">
                        <a:latin typeface="Consolas" panose="020B0609020204030204" pitchFamily="49" charset="0"/>
                        <a:cs typeface="Consolas" panose="020B0609020204030204" pitchFamily="49" charset="0"/>
                      </a:rPr>
                      <a:t>1101</a:t>
                    </a:r>
                  </a:p>
                </p:txBody>
              </p:sp>
              <p:sp>
                <p:nvSpPr>
                  <p:cNvPr id="106" name="TextBox 105">
                    <a:extLst>
                      <a:ext uri="{FF2B5EF4-FFF2-40B4-BE49-F238E27FC236}">
                        <a16:creationId xmlns:a16="http://schemas.microsoft.com/office/drawing/2014/main" id="{31907D94-24C7-0147-A677-4F7668AF1968}"/>
                      </a:ext>
                    </a:extLst>
                  </p:cNvPr>
                  <p:cNvSpPr txBox="1"/>
                  <p:nvPr/>
                </p:nvSpPr>
                <p:spPr>
                  <a:xfrm>
                    <a:off x="5652487" y="1298660"/>
                    <a:ext cx="581891" cy="40011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r"/>
                    <a:r>
                      <a: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rPr>
                      <a:t>+</a:t>
                    </a:r>
                  </a:p>
                </p:txBody>
              </p:sp>
              <p:cxnSp>
                <p:nvCxnSpPr>
                  <p:cNvPr id="116" name="Straight Connector 115">
                    <a:extLst>
                      <a:ext uri="{FF2B5EF4-FFF2-40B4-BE49-F238E27FC236}">
                        <a16:creationId xmlns:a16="http://schemas.microsoft.com/office/drawing/2014/main" id="{F018C150-9FE2-A543-9CE4-C7D603D5CAC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074746" y="1876520"/>
                    <a:ext cx="619819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17" name="TextBox 116">
                    <a:extLst>
                      <a:ext uri="{FF2B5EF4-FFF2-40B4-BE49-F238E27FC236}">
                        <a16:creationId xmlns:a16="http://schemas.microsoft.com/office/drawing/2014/main" id="{AA18331F-00BE-E049-938C-E2B572A1B1B8}"/>
                      </a:ext>
                    </a:extLst>
                  </p:cNvPr>
                  <p:cNvSpPr txBox="1"/>
                  <p:nvPr/>
                </p:nvSpPr>
                <p:spPr>
                  <a:xfrm>
                    <a:off x="5340080" y="1301934"/>
                    <a:ext cx="581891" cy="40011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r"/>
                    <a:r>
                      <a: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rPr>
                      <a:t>=</a:t>
                    </a:r>
                  </a:p>
                </p:txBody>
              </p:sp>
            </p:grpSp>
          </p:grpSp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B93393BD-7AC7-6148-A621-6F49C4A431D4}"/>
                  </a:ext>
                </a:extLst>
              </p:cNvPr>
              <p:cNvSpPr txBox="1"/>
              <p:nvPr/>
            </p:nvSpPr>
            <p:spPr>
              <a:xfrm>
                <a:off x="5089800" y="4574713"/>
                <a:ext cx="1166370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codes</a:t>
                </a:r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:r>
                  <a:rPr lang="en-US" dirty="0">
                    <a:solidFill>
                      <a:srgbClr val="253FAB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6</a:t>
                </a:r>
              </a:p>
            </p:txBody>
          </p:sp>
        </p:grp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74455E41-E251-E341-A981-B2CD88ABD50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11328" y="4619506"/>
              <a:ext cx="224568" cy="329590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5" name="Rectangle 124">
            <a:extLst>
              <a:ext uri="{FF2B5EF4-FFF2-40B4-BE49-F238E27FC236}">
                <a16:creationId xmlns:a16="http://schemas.microsoft.com/office/drawing/2014/main" id="{CA54CA19-F821-B84E-9B9B-293FC59030BA}"/>
              </a:ext>
            </a:extLst>
          </p:cNvPr>
          <p:cNvSpPr/>
          <p:nvPr/>
        </p:nvSpPr>
        <p:spPr>
          <a:xfrm>
            <a:off x="2826137" y="2549513"/>
            <a:ext cx="697905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latin typeface="Times New Roman"/>
                <a:cs typeface="Times New Roman"/>
              </a:rPr>
              <a:t>More examples:</a:t>
            </a:r>
            <a:endParaRPr lang="en-US" sz="1400" i="1" baseline="30000" dirty="0">
              <a:latin typeface="Times New Roman"/>
              <a:cs typeface="Times New Roman"/>
            </a:endParaRP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D119E7C6-921D-A74F-B917-6DD12E101A70}"/>
              </a:ext>
            </a:extLst>
          </p:cNvPr>
          <p:cNvSpPr/>
          <p:nvPr/>
        </p:nvSpPr>
        <p:spPr>
          <a:xfrm>
            <a:off x="2694241" y="5365994"/>
            <a:ext cx="6979051" cy="10310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2000" u="sng" dirty="0">
                <a:latin typeface="Times New Roman"/>
                <a:cs typeface="Times New Roman"/>
              </a:rPr>
              <a:t>Overflow detection</a:t>
            </a:r>
          </a:p>
          <a:p>
            <a:pPr>
              <a:spcBef>
                <a:spcPts val="600"/>
              </a:spcBef>
            </a:pPr>
            <a:r>
              <a:rPr lang="en-US" dirty="0">
                <a:latin typeface="Times New Roman"/>
                <a:cs typeface="Times New Roman"/>
              </a:rPr>
              <a:t>When you add up two positives (negatives) and get a negative</a:t>
            </a:r>
            <a:br>
              <a:rPr lang="en-US" dirty="0">
                <a:latin typeface="Times New Roman"/>
                <a:cs typeface="Times New Roman"/>
              </a:rPr>
            </a:br>
            <a:r>
              <a:rPr lang="en-US" dirty="0">
                <a:latin typeface="Times New Roman"/>
                <a:cs typeface="Times New Roman"/>
              </a:rPr>
              <a:t>(positive) result, you know that you have overflow</a:t>
            </a: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0BC48A7F-6358-264B-B2B9-1F3850118E30}"/>
              </a:ext>
            </a:extLst>
          </p:cNvPr>
          <p:cNvSpPr txBox="1"/>
          <p:nvPr/>
        </p:nvSpPr>
        <p:spPr>
          <a:xfrm>
            <a:off x="6315662" y="3609216"/>
            <a:ext cx="3207405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24B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en-US" dirty="0">
                <a:solidFill>
                  <a:srgbClr val="024B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dirty="0">
                <a:solidFill>
                  <a:srgbClr val="024B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–</a:t>
            </a:r>
            <a:r>
              <a:rPr lang="en-US" dirty="0">
                <a:solidFill>
                  <a:srgbClr val="024B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???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3C3C9DCC-3465-534E-A2DD-4A76A6E4EDC0}"/>
              </a:ext>
            </a:extLst>
          </p:cNvPr>
          <p:cNvSpPr txBox="1"/>
          <p:nvPr/>
        </p:nvSpPr>
        <p:spPr>
          <a:xfrm>
            <a:off x="6315661" y="4767039"/>
            <a:ext cx="3207405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24B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–</a:t>
            </a:r>
            <a:r>
              <a:rPr lang="en-US" dirty="0">
                <a:solidFill>
                  <a:srgbClr val="024B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en-US" dirty="0">
                <a:solidFill>
                  <a:srgbClr val="024B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–</a:t>
            </a:r>
            <a:r>
              <a:rPr lang="en-US" dirty="0">
                <a:solidFill>
                  <a:srgbClr val="024B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dirty="0">
                <a:solidFill>
                  <a:srgbClr val="024B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???</a:t>
            </a:r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BC6C5F9A-A92D-2441-9985-936C9FAEA549}"/>
              </a:ext>
            </a:extLst>
          </p:cNvPr>
          <p:cNvSpPr/>
          <p:nvPr/>
        </p:nvSpPr>
        <p:spPr>
          <a:xfrm>
            <a:off x="2826137" y="1032627"/>
            <a:ext cx="697905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2000" u="sng" dirty="0">
                <a:latin typeface="Times New Roman"/>
                <a:cs typeface="Times New Roman"/>
              </a:rPr>
              <a:t>At the binary level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(same algorithm):</a:t>
            </a:r>
            <a:endParaRPr lang="en-US" i="1" baseline="300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618901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6" grpId="0"/>
      <p:bldP spid="127" grpId="0"/>
      <p:bldP spid="128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Two’s complement: Subtraction</a:t>
            </a: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69ED154A-81A0-7B4C-826C-755AD79DFDFC}"/>
              </a:ext>
            </a:extLst>
          </p:cNvPr>
          <p:cNvGrpSpPr/>
          <p:nvPr/>
        </p:nvGrpSpPr>
        <p:grpSpPr>
          <a:xfrm>
            <a:off x="846342" y="962338"/>
            <a:ext cx="1989900" cy="5647452"/>
            <a:chOff x="846342" y="962338"/>
            <a:chExt cx="1989900" cy="5647452"/>
          </a:xfrm>
        </p:grpSpPr>
        <p:sp>
          <p:nvSpPr>
            <p:cNvPr id="76" name="Content Placeholder 2">
              <a:extLst>
                <a:ext uri="{FF2B5EF4-FFF2-40B4-BE49-F238E27FC236}">
                  <a16:creationId xmlns:a16="http://schemas.microsoft.com/office/drawing/2014/main" id="{2BE32D54-BAEA-774C-9B42-6A67CAA876DB}"/>
                </a:ext>
              </a:extLst>
            </p:cNvPr>
            <p:cNvSpPr txBox="1">
              <a:spLocks/>
            </p:cNvSpPr>
            <p:nvPr/>
          </p:nvSpPr>
          <p:spPr>
            <a:xfrm>
              <a:off x="846342" y="1331689"/>
              <a:ext cx="1783970" cy="5278101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1pPr>
              <a:lvl2pPr marL="717550" indent="-26035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SzPct val="50000"/>
                <a:buFont typeface="Wingdings" charset="2"/>
                <a:buChar char="q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Bef>
                  <a:spcPts val="600"/>
                </a:spcBef>
                <a:buFont typeface="Arial" panose="020B0604020202020204" pitchFamily="34" charset="0"/>
                <a:buNone/>
              </a:pPr>
              <a:r>
                <a:rPr lang="en-US" sz="1600" dirty="0">
                  <a:latin typeface="Consolas"/>
                  <a:cs typeface="Consolas"/>
                </a:rPr>
                <a:t>0000   0  </a:t>
              </a:r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 </a:t>
              </a:r>
              <a:r>
                <a:rPr lang="en-US" sz="1600" dirty="0">
                  <a:solidFill>
                    <a:srgbClr val="253FAB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</a:p>
            <a:p>
              <a:pPr marL="0" indent="0">
                <a:spcBef>
                  <a:spcPts val="600"/>
                </a:spcBef>
                <a:buFont typeface="Arial" panose="020B0604020202020204" pitchFamily="34" charset="0"/>
                <a:buNone/>
              </a:pPr>
              <a:r>
                <a:rPr lang="en-US" sz="1600" dirty="0">
                  <a:latin typeface="Consolas"/>
                  <a:cs typeface="Consolas"/>
                </a:rPr>
                <a:t>0001   1  </a:t>
              </a:r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 </a:t>
              </a:r>
              <a:r>
                <a:rPr lang="en-US" sz="1600" dirty="0">
                  <a:solidFill>
                    <a:srgbClr val="253FAB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</a:p>
            <a:p>
              <a:pPr marL="0" indent="0">
                <a:spcBef>
                  <a:spcPts val="600"/>
                </a:spcBef>
                <a:buFont typeface="Arial" panose="020B0604020202020204" pitchFamily="34" charset="0"/>
                <a:buNone/>
              </a:pPr>
              <a:r>
                <a:rPr lang="en-US" sz="1600" dirty="0">
                  <a:latin typeface="Consolas"/>
                  <a:cs typeface="Consolas"/>
                </a:rPr>
                <a:t>0010   2  </a:t>
              </a:r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 </a:t>
              </a:r>
              <a:r>
                <a:rPr lang="en-US" sz="1600" dirty="0">
                  <a:solidFill>
                    <a:srgbClr val="253FAB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</a:p>
            <a:p>
              <a:pPr marL="0" indent="0">
                <a:spcBef>
                  <a:spcPts val="600"/>
                </a:spcBef>
                <a:buNone/>
              </a:pPr>
              <a:r>
                <a:rPr lang="en-US" sz="1600" dirty="0">
                  <a:latin typeface="Consolas"/>
                  <a:cs typeface="Consolas"/>
                </a:rPr>
                <a:t>0011   3  </a:t>
              </a:r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 </a:t>
              </a:r>
              <a:r>
                <a:rPr lang="en-US" sz="1600" dirty="0">
                  <a:solidFill>
                    <a:srgbClr val="253FAB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</a:p>
            <a:p>
              <a:pPr marL="0" indent="0">
                <a:spcBef>
                  <a:spcPts val="600"/>
                </a:spcBef>
                <a:buNone/>
              </a:pPr>
              <a:r>
                <a:rPr lang="en-US" sz="1600" dirty="0">
                  <a:latin typeface="Consolas"/>
                  <a:cs typeface="Consolas"/>
                </a:rPr>
                <a:t>0100   4  </a:t>
              </a:r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 </a:t>
              </a:r>
              <a:r>
                <a:rPr lang="en-US" sz="1600" dirty="0">
                  <a:solidFill>
                    <a:srgbClr val="253FAB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</a:p>
            <a:p>
              <a:pPr marL="0" indent="0">
                <a:spcBef>
                  <a:spcPts val="600"/>
                </a:spcBef>
                <a:buFont typeface="Arial" panose="020B0604020202020204" pitchFamily="34" charset="0"/>
                <a:buNone/>
              </a:pPr>
              <a:r>
                <a:rPr lang="en-US" sz="1600" dirty="0">
                  <a:latin typeface="Consolas"/>
                  <a:cs typeface="Consolas"/>
                </a:rPr>
                <a:t>0101   5  </a:t>
              </a:r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 </a:t>
              </a:r>
              <a:r>
                <a:rPr lang="en-US" sz="1600" dirty="0">
                  <a:solidFill>
                    <a:srgbClr val="253FAB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</a:p>
            <a:p>
              <a:pPr marL="0" indent="0">
                <a:spcBef>
                  <a:spcPts val="600"/>
                </a:spcBef>
                <a:buNone/>
              </a:pPr>
              <a:r>
                <a:rPr lang="en-US" sz="1600" dirty="0">
                  <a:latin typeface="Consolas"/>
                  <a:cs typeface="Consolas"/>
                </a:rPr>
                <a:t>0110   6  </a:t>
              </a:r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 </a:t>
              </a:r>
              <a:r>
                <a:rPr lang="en-US" sz="1600" dirty="0">
                  <a:solidFill>
                    <a:srgbClr val="253FAB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6</a:t>
              </a:r>
            </a:p>
            <a:p>
              <a:pPr marL="0" indent="0">
                <a:spcBef>
                  <a:spcPts val="600"/>
                </a:spcBef>
                <a:buFont typeface="Arial" panose="020B0604020202020204" pitchFamily="34" charset="0"/>
                <a:buNone/>
              </a:pPr>
              <a:r>
                <a:rPr lang="en-US" sz="1600" dirty="0">
                  <a:latin typeface="Consolas"/>
                  <a:cs typeface="Consolas"/>
                </a:rPr>
                <a:t>0111   7  </a:t>
              </a:r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 </a:t>
              </a:r>
              <a:r>
                <a:rPr lang="en-US" sz="1600" dirty="0">
                  <a:solidFill>
                    <a:srgbClr val="253FAB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7</a:t>
              </a:r>
            </a:p>
            <a:p>
              <a:pPr marL="0" indent="0">
                <a:spcBef>
                  <a:spcPts val="600"/>
                </a:spcBef>
                <a:buFont typeface="Arial" panose="020B0604020202020204" pitchFamily="34" charset="0"/>
                <a:buNone/>
              </a:pPr>
              <a:r>
                <a:rPr lang="en-US" sz="1600" dirty="0">
                  <a:latin typeface="Consolas"/>
                  <a:cs typeface="Consolas"/>
                </a:rPr>
                <a:t>1000   8  </a:t>
              </a:r>
              <a:r>
                <a:rPr lang="en-US" sz="1600" dirty="0">
                  <a:solidFill>
                    <a:srgbClr val="253FAB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– 8</a:t>
              </a:r>
            </a:p>
            <a:p>
              <a:pPr marL="0" indent="0">
                <a:spcBef>
                  <a:spcPts val="600"/>
                </a:spcBef>
                <a:buFont typeface="Arial" panose="020B0604020202020204" pitchFamily="34" charset="0"/>
                <a:buNone/>
              </a:pPr>
              <a:r>
                <a:rPr lang="en-US" sz="1600" dirty="0">
                  <a:latin typeface="Consolas"/>
                  <a:cs typeface="Consolas"/>
                </a:rPr>
                <a:t>1001   9  </a:t>
              </a:r>
              <a:r>
                <a:rPr lang="en-US" sz="1600" dirty="0">
                  <a:solidFill>
                    <a:srgbClr val="253FAB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– 7</a:t>
              </a:r>
            </a:p>
            <a:p>
              <a:pPr marL="0" indent="0">
                <a:spcBef>
                  <a:spcPts val="600"/>
                </a:spcBef>
                <a:buFont typeface="Arial" panose="020B0604020202020204" pitchFamily="34" charset="0"/>
                <a:buNone/>
              </a:pPr>
              <a:r>
                <a:rPr lang="en-US" sz="1600" dirty="0">
                  <a:latin typeface="Consolas"/>
                  <a:cs typeface="Consolas"/>
                </a:rPr>
                <a:t>1010  10  </a:t>
              </a:r>
              <a:r>
                <a:rPr lang="en-US" sz="1600" dirty="0">
                  <a:solidFill>
                    <a:srgbClr val="253FAB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– 6</a:t>
              </a:r>
            </a:p>
            <a:p>
              <a:pPr marL="0" indent="0">
                <a:spcBef>
                  <a:spcPts val="600"/>
                </a:spcBef>
                <a:buFont typeface="Arial" panose="020B0604020202020204" pitchFamily="34" charset="0"/>
                <a:buNone/>
              </a:pPr>
              <a:r>
                <a:rPr lang="en-US" sz="1600" dirty="0">
                  <a:latin typeface="Consolas"/>
                  <a:cs typeface="Consolas"/>
                </a:rPr>
                <a:t>1011  11  </a:t>
              </a:r>
              <a:r>
                <a:rPr lang="en-US" sz="1600" dirty="0">
                  <a:solidFill>
                    <a:srgbClr val="253FAB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– 5</a:t>
              </a:r>
            </a:p>
            <a:p>
              <a:pPr marL="0" indent="0">
                <a:spcBef>
                  <a:spcPts val="600"/>
                </a:spcBef>
                <a:buFont typeface="Arial" panose="020B0604020202020204" pitchFamily="34" charset="0"/>
                <a:buNone/>
              </a:pPr>
              <a:r>
                <a:rPr lang="en-US" sz="1600" dirty="0">
                  <a:latin typeface="Consolas"/>
                  <a:cs typeface="Consolas"/>
                </a:rPr>
                <a:t>1100  12  </a:t>
              </a:r>
              <a:r>
                <a:rPr lang="en-US" sz="1600" dirty="0">
                  <a:solidFill>
                    <a:srgbClr val="253FAB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– 4</a:t>
              </a:r>
            </a:p>
            <a:p>
              <a:pPr marL="0" indent="0">
                <a:spcBef>
                  <a:spcPts val="600"/>
                </a:spcBef>
                <a:buFont typeface="Arial" panose="020B0604020202020204" pitchFamily="34" charset="0"/>
                <a:buNone/>
              </a:pPr>
              <a:r>
                <a:rPr lang="en-US" sz="1600" dirty="0">
                  <a:latin typeface="Consolas"/>
                  <a:cs typeface="Consolas"/>
                </a:rPr>
                <a:t>1101  13  </a:t>
              </a:r>
              <a:r>
                <a:rPr lang="en-US" sz="1600" dirty="0">
                  <a:solidFill>
                    <a:srgbClr val="253FAB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– 3</a:t>
              </a:r>
            </a:p>
            <a:p>
              <a:pPr marL="0" indent="0">
                <a:spcBef>
                  <a:spcPts val="600"/>
                </a:spcBef>
                <a:buFont typeface="Arial" panose="020B0604020202020204" pitchFamily="34" charset="0"/>
                <a:buNone/>
              </a:pPr>
              <a:r>
                <a:rPr lang="en-US" sz="1600" dirty="0">
                  <a:latin typeface="Consolas"/>
                  <a:cs typeface="Consolas"/>
                </a:rPr>
                <a:t>1110  14  </a:t>
              </a:r>
              <a:r>
                <a:rPr lang="en-US" sz="1600" dirty="0">
                  <a:solidFill>
                    <a:srgbClr val="253FAB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– 2</a:t>
              </a:r>
            </a:p>
            <a:p>
              <a:pPr marL="0" indent="0">
                <a:spcBef>
                  <a:spcPts val="600"/>
                </a:spcBef>
                <a:buFont typeface="Arial" panose="020B0604020202020204" pitchFamily="34" charset="0"/>
                <a:buNone/>
              </a:pPr>
              <a:r>
                <a:rPr lang="en-US" sz="1600" dirty="0">
                  <a:latin typeface="Consolas"/>
                  <a:cs typeface="Consolas"/>
                </a:rPr>
                <a:t>1111  15  </a:t>
              </a:r>
              <a:r>
                <a:rPr lang="en-US" sz="1600" dirty="0">
                  <a:solidFill>
                    <a:srgbClr val="253FAB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– 1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AC976312-00F8-834C-AE68-F6D4BA589DF3}"/>
                </a:ext>
              </a:extLst>
            </p:cNvPr>
            <p:cNvSpPr txBox="1"/>
            <p:nvPr/>
          </p:nvSpPr>
          <p:spPr>
            <a:xfrm>
              <a:off x="846342" y="962338"/>
              <a:ext cx="1166370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code(</a:t>
              </a:r>
              <a:r>
                <a:rPr lang="en-US" sz="16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)     </a:t>
              </a:r>
              <a:endParaRPr lang="en-US" sz="1600" dirty="0">
                <a:solidFill>
                  <a:srgbClr val="024BC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1D708940-30FB-8A44-B16D-054E4C11B21B}"/>
                </a:ext>
              </a:extLst>
            </p:cNvPr>
            <p:cNvSpPr txBox="1"/>
            <p:nvPr/>
          </p:nvSpPr>
          <p:spPr>
            <a:xfrm>
              <a:off x="1669872" y="962338"/>
              <a:ext cx="1166370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</a:t>
              </a:r>
              <a:endParaRPr lang="en-US" sz="1600" dirty="0">
                <a:solidFill>
                  <a:srgbClr val="024BC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B733F19D-50DB-B344-9759-D8A676D5BD6E}"/>
                </a:ext>
              </a:extLst>
            </p:cNvPr>
            <p:cNvSpPr/>
            <p:nvPr/>
          </p:nvSpPr>
          <p:spPr>
            <a:xfrm>
              <a:off x="846342" y="1297399"/>
              <a:ext cx="1065085" cy="478336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</p:grpSp>
      <p:sp>
        <p:nvSpPr>
          <p:cNvPr id="126" name="Rectangle 125">
            <a:extLst>
              <a:ext uri="{FF2B5EF4-FFF2-40B4-BE49-F238E27FC236}">
                <a16:creationId xmlns:a16="http://schemas.microsoft.com/office/drawing/2014/main" id="{D119E7C6-921D-A74F-B917-6DD12E101A70}"/>
              </a:ext>
            </a:extLst>
          </p:cNvPr>
          <p:cNvSpPr/>
          <p:nvPr/>
        </p:nvSpPr>
        <p:spPr>
          <a:xfrm>
            <a:off x="2937403" y="1442195"/>
            <a:ext cx="6979051" cy="10002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i="1" dirty="0">
                <a:latin typeface="Times New Roman"/>
                <a:cs typeface="Times New Roman"/>
              </a:rPr>
              <a:t>x</a:t>
            </a:r>
            <a:r>
              <a:rPr lang="en-US" dirty="0">
                <a:latin typeface="Times New Roman"/>
                <a:cs typeface="Times New Roman"/>
              </a:rPr>
              <a:t> – </a:t>
            </a:r>
            <a:r>
              <a:rPr lang="en-US" i="1" dirty="0">
                <a:latin typeface="Times New Roman"/>
                <a:cs typeface="Times New Roman"/>
              </a:rPr>
              <a:t>y</a:t>
            </a:r>
            <a:r>
              <a:rPr lang="en-US" dirty="0">
                <a:latin typeface="Times New Roman"/>
                <a:cs typeface="Times New Roman"/>
              </a:rPr>
              <a:t> is the same as  </a:t>
            </a:r>
            <a:r>
              <a:rPr lang="en-US" i="1" dirty="0">
                <a:latin typeface="Times New Roman"/>
                <a:cs typeface="Times New Roman"/>
              </a:rPr>
              <a:t>x</a:t>
            </a:r>
            <a:r>
              <a:rPr lang="en-US" dirty="0">
                <a:latin typeface="Times New Roman"/>
                <a:cs typeface="Times New Roman"/>
              </a:rPr>
              <a:t> + (–</a:t>
            </a:r>
            <a:r>
              <a:rPr lang="en-US" i="1" dirty="0">
                <a:latin typeface="Times New Roman"/>
                <a:cs typeface="Times New Roman"/>
              </a:rPr>
              <a:t>y</a:t>
            </a:r>
            <a:r>
              <a:rPr lang="en-US" dirty="0">
                <a:latin typeface="Times New Roman"/>
                <a:cs typeface="Times New Roman"/>
              </a:rPr>
              <a:t>)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Times New Roman"/>
                <a:cs typeface="Times New Roman"/>
              </a:rPr>
              <a:t>So… convert </a:t>
            </a:r>
            <a:r>
              <a:rPr lang="en-US" i="1" dirty="0">
                <a:latin typeface="Times New Roman"/>
                <a:cs typeface="Times New Roman"/>
              </a:rPr>
              <a:t>y</a:t>
            </a:r>
            <a:r>
              <a:rPr lang="en-US" dirty="0">
                <a:latin typeface="Times New Roman"/>
                <a:cs typeface="Times New Roman"/>
              </a:rPr>
              <a:t> and add up the two values</a:t>
            </a:r>
            <a:br>
              <a:rPr lang="en-US" dirty="0">
                <a:latin typeface="Times New Roman"/>
                <a:cs typeface="Times New Roman"/>
              </a:rPr>
            </a:br>
            <a:r>
              <a:rPr lang="en-US" dirty="0">
                <a:latin typeface="Times New Roman"/>
                <a:cs typeface="Times New Roman"/>
              </a:rPr>
              <a:t>(we already know how to add up signed numbers)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54133EF-B011-824D-8F05-AD9357783885}"/>
              </a:ext>
            </a:extLst>
          </p:cNvPr>
          <p:cNvSpPr txBox="1"/>
          <p:nvPr/>
        </p:nvSpPr>
        <p:spPr>
          <a:xfrm>
            <a:off x="2937403" y="961541"/>
            <a:ext cx="5685071" cy="48065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1200"/>
              </a:spcBef>
            </a:pPr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Compute </a:t>
            </a:r>
            <a:r>
              <a:rPr lang="en-US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en-US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where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are signed</a:t>
            </a: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A19F9E75-16DF-0545-91D0-18D1A0F9246E}"/>
              </a:ext>
            </a:extLst>
          </p:cNvPr>
          <p:cNvSpPr/>
          <p:nvPr/>
        </p:nvSpPr>
        <p:spPr>
          <a:xfrm>
            <a:off x="2937403" y="2584921"/>
            <a:ext cx="697905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2000" dirty="0">
                <a:latin typeface="Times New Roman"/>
                <a:cs typeface="Times New Roman"/>
              </a:rPr>
              <a:t>But … How to convert a number (efficiently)?</a:t>
            </a:r>
          </a:p>
        </p:txBody>
      </p:sp>
    </p:spTree>
    <p:extLst>
      <p:ext uri="{BB962C8B-B14F-4D97-AF65-F5344CB8AC3E}">
        <p14:creationId xmlns:p14="http://schemas.microsoft.com/office/powerpoint/2010/main" val="3745206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6" grpId="0"/>
      <p:bldP spid="72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Two’s complement: Sign conversion</a:t>
            </a:r>
            <a:endParaRPr lang="en-US" i="1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8119DE2-62F4-8046-A54D-680C12276E6E}"/>
              </a:ext>
            </a:extLst>
          </p:cNvPr>
          <p:cNvSpPr txBox="1"/>
          <p:nvPr/>
        </p:nvSpPr>
        <p:spPr>
          <a:xfrm>
            <a:off x="3003357" y="2782089"/>
            <a:ext cx="7662335" cy="113871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1200"/>
              </a:spcBef>
            </a:pPr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Algorithm: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To convert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bbb...b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>
              <a:spcBef>
                <a:spcPts val="600"/>
              </a:spcBef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Flip all the bits and add 1 to the result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B41592-BF58-1E42-92AC-50D71DD09272}"/>
              </a:ext>
            </a:extLst>
          </p:cNvPr>
          <p:cNvSpPr txBox="1"/>
          <p:nvPr/>
        </p:nvSpPr>
        <p:spPr>
          <a:xfrm>
            <a:off x="10678332" y="661777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31133CD-0750-1E4E-B69B-427459F02B15}"/>
              </a:ext>
            </a:extLst>
          </p:cNvPr>
          <p:cNvSpPr txBox="1"/>
          <p:nvPr/>
        </p:nvSpPr>
        <p:spPr>
          <a:xfrm>
            <a:off x="3007382" y="1028762"/>
            <a:ext cx="5685071" cy="48065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1200"/>
              </a:spcBef>
            </a:pPr>
            <a:r>
              <a:rPr lang="en-US" sz="20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ompute –</a:t>
            </a:r>
            <a:r>
              <a:rPr lang="en-US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from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19A78DE-97AB-4147-B3F8-0D1936AD66C4}"/>
              </a:ext>
            </a:extLst>
          </p:cNvPr>
          <p:cNvSpPr txBox="1"/>
          <p:nvPr/>
        </p:nvSpPr>
        <p:spPr>
          <a:xfrm>
            <a:off x="3719896" y="1894128"/>
            <a:ext cx="4967111" cy="60019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1200"/>
              </a:spcBef>
            </a:pPr>
            <a:r>
              <a:rPr lang="en-US" dirty="0">
                <a:latin typeface="Times New Roman"/>
                <a:cs typeface="Times New Roman"/>
              </a:rPr>
              <a:t>                                    =  1  +  (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1111</a:t>
            </a:r>
            <a:r>
              <a:rPr lang="en-US" dirty="0">
                <a:latin typeface="Times New Roman"/>
                <a:cs typeface="Times New Roman"/>
              </a:rPr>
              <a:t>) –  </a:t>
            </a:r>
            <a:r>
              <a:rPr lang="en-US" i="1" dirty="0">
                <a:latin typeface="Times New Roman"/>
                <a:cs typeface="Times New Roman"/>
              </a:rPr>
              <a:t>x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7C74492E-40BF-584B-8B81-121819C79DA2}"/>
              </a:ext>
            </a:extLst>
          </p:cNvPr>
          <p:cNvGrpSpPr/>
          <p:nvPr/>
        </p:nvGrpSpPr>
        <p:grpSpPr>
          <a:xfrm>
            <a:off x="3003357" y="1516704"/>
            <a:ext cx="7721209" cy="512315"/>
            <a:chOff x="3003357" y="1666604"/>
            <a:chExt cx="7721209" cy="608699"/>
          </a:xfrm>
        </p:grpSpPr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E6C5AEF4-4A62-4640-BFDE-5BEC08C502C4}"/>
                </a:ext>
              </a:extLst>
            </p:cNvPr>
            <p:cNvGrpSpPr/>
            <p:nvPr/>
          </p:nvGrpSpPr>
          <p:grpSpPr>
            <a:xfrm>
              <a:off x="3003357" y="1666604"/>
              <a:ext cx="3326681" cy="608699"/>
              <a:chOff x="3003357" y="1666604"/>
              <a:chExt cx="3326681" cy="608699"/>
            </a:xfrm>
          </p:grpSpPr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6583DD47-85AE-6D40-A5C5-06B2067F5A35}"/>
                  </a:ext>
                </a:extLst>
              </p:cNvPr>
              <p:cNvSpPr txBox="1"/>
              <p:nvPr/>
            </p:nvSpPr>
            <p:spPr>
              <a:xfrm>
                <a:off x="3821028" y="1675110"/>
                <a:ext cx="2509010" cy="600193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>
                  <a:spcBef>
                    <a:spcPts val="1200"/>
                  </a:spcBef>
                </a:pPr>
                <a:r>
                  <a:rPr lang="en-US" dirty="0">
                    <a:latin typeface="Times New Roman"/>
                    <a:cs typeface="Times New Roman"/>
                  </a:rPr>
                  <a:t> </a:t>
                </a:r>
                <a:r>
                  <a:rPr lang="en-US" i="1" dirty="0">
                    <a:latin typeface="Times New Roman"/>
                    <a:cs typeface="Times New Roman"/>
                  </a:rPr>
                  <a:t>code</a:t>
                </a:r>
                <a:r>
                  <a:rPr lang="en-US" dirty="0">
                    <a:latin typeface="Times New Roman"/>
                    <a:cs typeface="Times New Roman"/>
                  </a:rPr>
                  <a:t>(–</a:t>
                </a:r>
                <a:r>
                  <a:rPr lang="en-US" i="1" dirty="0">
                    <a:latin typeface="Times New Roman"/>
                    <a:cs typeface="Times New Roman"/>
                  </a:rPr>
                  <a:t>x</a:t>
                </a:r>
                <a:r>
                  <a:rPr lang="en-US" dirty="0">
                    <a:latin typeface="Times New Roman"/>
                    <a:cs typeface="Times New Roman"/>
                  </a:rPr>
                  <a:t>) = (2</a:t>
                </a:r>
                <a:r>
                  <a:rPr lang="en-US" i="1" baseline="30000" dirty="0">
                    <a:latin typeface="Times New Roman"/>
                    <a:cs typeface="Times New Roman"/>
                  </a:rPr>
                  <a:t>n</a:t>
                </a:r>
                <a:r>
                  <a:rPr lang="en-US" dirty="0">
                    <a:latin typeface="Times New Roman"/>
                    <a:cs typeface="Times New Roman"/>
                  </a:rPr>
                  <a:t> – </a:t>
                </a:r>
                <a:r>
                  <a:rPr lang="en-US" i="1" dirty="0">
                    <a:latin typeface="Times New Roman"/>
                    <a:cs typeface="Times New Roman"/>
                  </a:rPr>
                  <a:t>x</a:t>
                </a:r>
                <a:r>
                  <a:rPr lang="en-US" dirty="0">
                    <a:latin typeface="Times New Roman"/>
                    <a:cs typeface="Times New Roman"/>
                  </a:rPr>
                  <a:t>)</a:t>
                </a:r>
                <a:endParaRPr lang="en-US" i="1" dirty="0">
                  <a:latin typeface="Times New Roman"/>
                  <a:cs typeface="Times New Roman"/>
                </a:endParaRPr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84B1A506-C925-E648-BB50-F46FE9B63FCA}"/>
                  </a:ext>
                </a:extLst>
              </p:cNvPr>
              <p:cNvSpPr/>
              <p:nvPr/>
            </p:nvSpPr>
            <p:spPr>
              <a:xfrm>
                <a:off x="3003357" y="1666604"/>
                <a:ext cx="1014695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Insight:</a:t>
                </a:r>
                <a:endParaRPr lang="en-US" dirty="0">
                  <a:latin typeface="Times New Roman"/>
                  <a:cs typeface="Times New Roman"/>
                </a:endParaRPr>
              </a:p>
            </p:txBody>
          </p:sp>
        </p:grp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9D91E244-33D7-1C49-9BB0-3DD534B3812A}"/>
                </a:ext>
              </a:extLst>
            </p:cNvPr>
            <p:cNvSpPr txBox="1"/>
            <p:nvPr/>
          </p:nvSpPr>
          <p:spPr>
            <a:xfrm>
              <a:off x="5757455" y="1707420"/>
              <a:ext cx="4967111" cy="53896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>
                <a:spcBef>
                  <a:spcPts val="1200"/>
                </a:spcBef>
              </a:pPr>
              <a:r>
                <a:rPr lang="en-US" dirty="0">
                  <a:latin typeface="Times New Roman"/>
                  <a:cs typeface="Times New Roman"/>
                </a:rPr>
                <a:t>=  1  +  (2</a:t>
              </a:r>
              <a:r>
                <a:rPr lang="en-US" i="1" baseline="30000" dirty="0">
                  <a:latin typeface="Times New Roman"/>
                  <a:cs typeface="Times New Roman"/>
                </a:rPr>
                <a:t>n </a:t>
              </a:r>
              <a:r>
                <a:rPr lang="en-US" dirty="0">
                  <a:latin typeface="Times New Roman"/>
                  <a:cs typeface="Times New Roman"/>
                </a:rPr>
                <a:t>– 1) –  </a:t>
              </a:r>
              <a:r>
                <a:rPr lang="en-US" i="1" dirty="0">
                  <a:latin typeface="Times New Roman"/>
                  <a:cs typeface="Times New Roman"/>
                </a:rPr>
                <a:t>x</a:t>
              </a:r>
            </a:p>
          </p:txBody>
        </p: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EC10E6BC-F92D-604A-97AD-3D1486E425C5}"/>
              </a:ext>
            </a:extLst>
          </p:cNvPr>
          <p:cNvSpPr txBox="1"/>
          <p:nvPr/>
        </p:nvSpPr>
        <p:spPr>
          <a:xfrm>
            <a:off x="3719896" y="2280152"/>
            <a:ext cx="4967111" cy="60019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1200"/>
              </a:spcBef>
            </a:pPr>
            <a:r>
              <a:rPr lang="en-US" dirty="0">
                <a:latin typeface="Times New Roman"/>
                <a:cs typeface="Times New Roman"/>
              </a:rPr>
              <a:t>                                    =  1  +  </a:t>
            </a:r>
            <a:r>
              <a:rPr lang="en-US" i="1" dirty="0">
                <a:latin typeface="Times New Roman"/>
                <a:cs typeface="Times New Roman"/>
              </a:rPr>
              <a:t>flippedBit</a:t>
            </a:r>
            <a:r>
              <a:rPr lang="en-US" i="1" spc="200" dirty="0">
                <a:latin typeface="Times New Roman"/>
                <a:cs typeface="Times New Roman"/>
              </a:rPr>
              <a:t>s</a:t>
            </a:r>
            <a:r>
              <a:rPr lang="en-US" dirty="0">
                <a:latin typeface="Times New Roman"/>
                <a:cs typeface="Times New Roman"/>
              </a:rPr>
              <a:t>(</a:t>
            </a:r>
            <a:r>
              <a:rPr lang="en-US" i="1" dirty="0">
                <a:latin typeface="Times New Roman"/>
                <a:cs typeface="Times New Roman"/>
              </a:rPr>
              <a:t>x</a:t>
            </a:r>
            <a:r>
              <a:rPr lang="en-US" dirty="0">
                <a:latin typeface="Times New Roman"/>
                <a:cs typeface="Times New Roman"/>
              </a:rPr>
              <a:t>)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4CA3A047-CA46-1B4B-AFC3-C5948F945735}"/>
              </a:ext>
            </a:extLst>
          </p:cNvPr>
          <p:cNvGrpSpPr/>
          <p:nvPr/>
        </p:nvGrpSpPr>
        <p:grpSpPr>
          <a:xfrm>
            <a:off x="846342" y="962338"/>
            <a:ext cx="1989900" cy="5647452"/>
            <a:chOff x="846342" y="962338"/>
            <a:chExt cx="1989900" cy="5647452"/>
          </a:xfrm>
        </p:grpSpPr>
        <p:sp>
          <p:nvSpPr>
            <p:cNvPr id="62" name="Content Placeholder 2">
              <a:extLst>
                <a:ext uri="{FF2B5EF4-FFF2-40B4-BE49-F238E27FC236}">
                  <a16:creationId xmlns:a16="http://schemas.microsoft.com/office/drawing/2014/main" id="{F0DA3885-FDDA-6F4D-B0A9-ACEAD4006D74}"/>
                </a:ext>
              </a:extLst>
            </p:cNvPr>
            <p:cNvSpPr txBox="1">
              <a:spLocks/>
            </p:cNvSpPr>
            <p:nvPr/>
          </p:nvSpPr>
          <p:spPr>
            <a:xfrm>
              <a:off x="846342" y="1331689"/>
              <a:ext cx="1783970" cy="5278101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1pPr>
              <a:lvl2pPr marL="717550" indent="-26035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SzPct val="50000"/>
                <a:buFont typeface="Wingdings" charset="2"/>
                <a:buChar char="q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Bef>
                  <a:spcPts val="600"/>
                </a:spcBef>
                <a:buFont typeface="Arial" panose="020B0604020202020204" pitchFamily="34" charset="0"/>
                <a:buNone/>
              </a:pPr>
              <a:r>
                <a:rPr lang="en-US" sz="1600" dirty="0">
                  <a:latin typeface="Consolas"/>
                  <a:cs typeface="Consolas"/>
                </a:rPr>
                <a:t>0000   0  </a:t>
              </a:r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 </a:t>
              </a:r>
              <a:r>
                <a:rPr lang="en-US" sz="1600" dirty="0">
                  <a:solidFill>
                    <a:srgbClr val="253FAB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</a:p>
            <a:p>
              <a:pPr marL="0" indent="0">
                <a:spcBef>
                  <a:spcPts val="600"/>
                </a:spcBef>
                <a:buFont typeface="Arial" panose="020B0604020202020204" pitchFamily="34" charset="0"/>
                <a:buNone/>
              </a:pPr>
              <a:r>
                <a:rPr lang="en-US" sz="1600" dirty="0">
                  <a:latin typeface="Consolas"/>
                  <a:cs typeface="Consolas"/>
                </a:rPr>
                <a:t>0001   1  </a:t>
              </a:r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 </a:t>
              </a:r>
              <a:r>
                <a:rPr lang="en-US" sz="1600" dirty="0">
                  <a:solidFill>
                    <a:srgbClr val="253FAB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</a:p>
            <a:p>
              <a:pPr marL="0" indent="0">
                <a:spcBef>
                  <a:spcPts val="600"/>
                </a:spcBef>
                <a:buFont typeface="Arial" panose="020B0604020202020204" pitchFamily="34" charset="0"/>
                <a:buNone/>
              </a:pPr>
              <a:r>
                <a:rPr lang="en-US" sz="1600" dirty="0">
                  <a:latin typeface="Consolas"/>
                  <a:cs typeface="Consolas"/>
                </a:rPr>
                <a:t>0010   2  </a:t>
              </a:r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 </a:t>
              </a:r>
              <a:r>
                <a:rPr lang="en-US" sz="1600" dirty="0">
                  <a:solidFill>
                    <a:srgbClr val="253FAB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</a:p>
            <a:p>
              <a:pPr marL="0" indent="0">
                <a:spcBef>
                  <a:spcPts val="600"/>
                </a:spcBef>
                <a:buNone/>
              </a:pPr>
              <a:r>
                <a:rPr lang="en-US" sz="1600" dirty="0">
                  <a:latin typeface="Consolas"/>
                  <a:cs typeface="Consolas"/>
                </a:rPr>
                <a:t>0011   3  </a:t>
              </a:r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 </a:t>
              </a:r>
              <a:r>
                <a:rPr lang="en-US" sz="1600" dirty="0">
                  <a:solidFill>
                    <a:srgbClr val="253FAB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</a:p>
            <a:p>
              <a:pPr marL="0" indent="0">
                <a:spcBef>
                  <a:spcPts val="600"/>
                </a:spcBef>
                <a:buNone/>
              </a:pPr>
              <a:r>
                <a:rPr lang="en-US" sz="1600" dirty="0">
                  <a:latin typeface="Consolas"/>
                  <a:cs typeface="Consolas"/>
                </a:rPr>
                <a:t>0100   4  </a:t>
              </a:r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 </a:t>
              </a:r>
              <a:r>
                <a:rPr lang="en-US" sz="1600" dirty="0">
                  <a:solidFill>
                    <a:srgbClr val="253FAB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</a:p>
            <a:p>
              <a:pPr marL="0" indent="0">
                <a:spcBef>
                  <a:spcPts val="600"/>
                </a:spcBef>
                <a:buFont typeface="Arial" panose="020B0604020202020204" pitchFamily="34" charset="0"/>
                <a:buNone/>
              </a:pPr>
              <a:r>
                <a:rPr lang="en-US" sz="1600" dirty="0">
                  <a:latin typeface="Consolas"/>
                  <a:cs typeface="Consolas"/>
                </a:rPr>
                <a:t>0101   5  </a:t>
              </a:r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 </a:t>
              </a:r>
              <a:r>
                <a:rPr lang="en-US" sz="1600" dirty="0">
                  <a:solidFill>
                    <a:srgbClr val="253FAB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</a:p>
            <a:p>
              <a:pPr marL="0" indent="0">
                <a:spcBef>
                  <a:spcPts val="600"/>
                </a:spcBef>
                <a:buNone/>
              </a:pPr>
              <a:r>
                <a:rPr lang="en-US" sz="1600" dirty="0">
                  <a:latin typeface="Consolas"/>
                  <a:cs typeface="Consolas"/>
                </a:rPr>
                <a:t>0110   6  </a:t>
              </a:r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 </a:t>
              </a:r>
              <a:r>
                <a:rPr lang="en-US" sz="1600" dirty="0">
                  <a:solidFill>
                    <a:srgbClr val="253FAB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6</a:t>
              </a:r>
            </a:p>
            <a:p>
              <a:pPr marL="0" indent="0">
                <a:spcBef>
                  <a:spcPts val="600"/>
                </a:spcBef>
                <a:buFont typeface="Arial" panose="020B0604020202020204" pitchFamily="34" charset="0"/>
                <a:buNone/>
              </a:pPr>
              <a:r>
                <a:rPr lang="en-US" sz="1600" dirty="0">
                  <a:latin typeface="Consolas"/>
                  <a:cs typeface="Consolas"/>
                </a:rPr>
                <a:t>0111   7  </a:t>
              </a:r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 </a:t>
              </a:r>
              <a:r>
                <a:rPr lang="en-US" sz="1600" dirty="0">
                  <a:solidFill>
                    <a:srgbClr val="253FAB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7</a:t>
              </a:r>
            </a:p>
            <a:p>
              <a:pPr marL="0" indent="0">
                <a:spcBef>
                  <a:spcPts val="600"/>
                </a:spcBef>
                <a:buFont typeface="Arial" panose="020B0604020202020204" pitchFamily="34" charset="0"/>
                <a:buNone/>
              </a:pPr>
              <a:r>
                <a:rPr lang="en-US" sz="1600" dirty="0">
                  <a:latin typeface="Consolas"/>
                  <a:cs typeface="Consolas"/>
                </a:rPr>
                <a:t>1000   8  </a:t>
              </a:r>
              <a:r>
                <a:rPr lang="en-US" sz="1600" dirty="0">
                  <a:solidFill>
                    <a:srgbClr val="253FAB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– 8</a:t>
              </a:r>
            </a:p>
            <a:p>
              <a:pPr marL="0" indent="0">
                <a:spcBef>
                  <a:spcPts val="600"/>
                </a:spcBef>
                <a:buFont typeface="Arial" panose="020B0604020202020204" pitchFamily="34" charset="0"/>
                <a:buNone/>
              </a:pPr>
              <a:r>
                <a:rPr lang="en-US" sz="1600" dirty="0">
                  <a:latin typeface="Consolas"/>
                  <a:cs typeface="Consolas"/>
                </a:rPr>
                <a:t>1001   9  </a:t>
              </a:r>
              <a:r>
                <a:rPr lang="en-US" sz="1600" dirty="0">
                  <a:solidFill>
                    <a:srgbClr val="253FAB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– 7</a:t>
              </a:r>
            </a:p>
            <a:p>
              <a:pPr marL="0" indent="0">
                <a:spcBef>
                  <a:spcPts val="600"/>
                </a:spcBef>
                <a:buFont typeface="Arial" panose="020B0604020202020204" pitchFamily="34" charset="0"/>
                <a:buNone/>
              </a:pPr>
              <a:r>
                <a:rPr lang="en-US" sz="1600" dirty="0">
                  <a:latin typeface="Consolas"/>
                  <a:cs typeface="Consolas"/>
                </a:rPr>
                <a:t>1010  10  </a:t>
              </a:r>
              <a:r>
                <a:rPr lang="en-US" sz="1600" dirty="0">
                  <a:solidFill>
                    <a:srgbClr val="253FAB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– 6</a:t>
              </a:r>
            </a:p>
            <a:p>
              <a:pPr marL="0" indent="0">
                <a:spcBef>
                  <a:spcPts val="600"/>
                </a:spcBef>
                <a:buFont typeface="Arial" panose="020B0604020202020204" pitchFamily="34" charset="0"/>
                <a:buNone/>
              </a:pPr>
              <a:r>
                <a:rPr lang="en-US" sz="1600" dirty="0">
                  <a:latin typeface="Consolas"/>
                  <a:cs typeface="Consolas"/>
                </a:rPr>
                <a:t>1011  11  </a:t>
              </a:r>
              <a:r>
                <a:rPr lang="en-US" sz="1600" dirty="0">
                  <a:solidFill>
                    <a:srgbClr val="253FAB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– 5</a:t>
              </a:r>
            </a:p>
            <a:p>
              <a:pPr marL="0" indent="0">
                <a:spcBef>
                  <a:spcPts val="600"/>
                </a:spcBef>
                <a:buFont typeface="Arial" panose="020B0604020202020204" pitchFamily="34" charset="0"/>
                <a:buNone/>
              </a:pPr>
              <a:r>
                <a:rPr lang="en-US" sz="1600" dirty="0">
                  <a:latin typeface="Consolas"/>
                  <a:cs typeface="Consolas"/>
                </a:rPr>
                <a:t>1100  12  </a:t>
              </a:r>
              <a:r>
                <a:rPr lang="en-US" sz="1600" dirty="0">
                  <a:solidFill>
                    <a:srgbClr val="253FAB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– 4</a:t>
              </a:r>
            </a:p>
            <a:p>
              <a:pPr marL="0" indent="0">
                <a:spcBef>
                  <a:spcPts val="600"/>
                </a:spcBef>
                <a:buFont typeface="Arial" panose="020B0604020202020204" pitchFamily="34" charset="0"/>
                <a:buNone/>
              </a:pPr>
              <a:r>
                <a:rPr lang="en-US" sz="1600" dirty="0">
                  <a:latin typeface="Consolas"/>
                  <a:cs typeface="Consolas"/>
                </a:rPr>
                <a:t>1101  13  </a:t>
              </a:r>
              <a:r>
                <a:rPr lang="en-US" sz="1600" dirty="0">
                  <a:solidFill>
                    <a:srgbClr val="253FAB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– 3</a:t>
              </a:r>
            </a:p>
            <a:p>
              <a:pPr marL="0" indent="0">
                <a:spcBef>
                  <a:spcPts val="600"/>
                </a:spcBef>
                <a:buFont typeface="Arial" panose="020B0604020202020204" pitchFamily="34" charset="0"/>
                <a:buNone/>
              </a:pPr>
              <a:r>
                <a:rPr lang="en-US" sz="1600" dirty="0">
                  <a:latin typeface="Consolas"/>
                  <a:cs typeface="Consolas"/>
                </a:rPr>
                <a:t>1110  14  </a:t>
              </a:r>
              <a:r>
                <a:rPr lang="en-US" sz="1600" dirty="0">
                  <a:solidFill>
                    <a:srgbClr val="253FAB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– 2</a:t>
              </a:r>
            </a:p>
            <a:p>
              <a:pPr marL="0" indent="0">
                <a:spcBef>
                  <a:spcPts val="600"/>
                </a:spcBef>
                <a:buFont typeface="Arial" panose="020B0604020202020204" pitchFamily="34" charset="0"/>
                <a:buNone/>
              </a:pPr>
              <a:r>
                <a:rPr lang="en-US" sz="1600" dirty="0">
                  <a:latin typeface="Consolas"/>
                  <a:cs typeface="Consolas"/>
                </a:rPr>
                <a:t>1111  15  </a:t>
              </a:r>
              <a:r>
                <a:rPr lang="en-US" sz="1600" dirty="0">
                  <a:solidFill>
                    <a:srgbClr val="253FAB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– 1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AC564D30-5A84-F94A-B400-5ACFA3B7115D}"/>
                </a:ext>
              </a:extLst>
            </p:cNvPr>
            <p:cNvSpPr txBox="1"/>
            <p:nvPr/>
          </p:nvSpPr>
          <p:spPr>
            <a:xfrm>
              <a:off x="846342" y="962338"/>
              <a:ext cx="1166370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code(</a:t>
              </a:r>
              <a:r>
                <a:rPr lang="en-US" sz="16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)     </a:t>
              </a:r>
              <a:endParaRPr lang="en-US" sz="1600" dirty="0">
                <a:solidFill>
                  <a:srgbClr val="024BC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771EAD82-CBA3-2146-9C8D-96285031D9B7}"/>
                </a:ext>
              </a:extLst>
            </p:cNvPr>
            <p:cNvSpPr txBox="1"/>
            <p:nvPr/>
          </p:nvSpPr>
          <p:spPr>
            <a:xfrm>
              <a:off x="1669872" y="962338"/>
              <a:ext cx="1166370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</a:t>
              </a:r>
              <a:endParaRPr lang="en-US" sz="1600" dirty="0">
                <a:solidFill>
                  <a:srgbClr val="024BC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19EB0808-BC0E-784D-8209-F0C45927402F}"/>
                </a:ext>
              </a:extLst>
            </p:cNvPr>
            <p:cNvSpPr/>
            <p:nvPr/>
          </p:nvSpPr>
          <p:spPr>
            <a:xfrm>
              <a:off x="846342" y="1297399"/>
              <a:ext cx="1065085" cy="478336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F1F018F8-BBAF-284A-8B4B-7BB9028486C0}"/>
              </a:ext>
            </a:extLst>
          </p:cNvPr>
          <p:cNvSpPr/>
          <p:nvPr/>
        </p:nvSpPr>
        <p:spPr>
          <a:xfrm>
            <a:off x="4739358" y="4139022"/>
            <a:ext cx="146706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latin typeface="Consolas"/>
                <a:cs typeface="Consolas"/>
              </a:rPr>
              <a:t>1101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(flipped)</a:t>
            </a:r>
            <a:endParaRPr lang="en-US" sz="1600" dirty="0">
              <a:latin typeface="Consolas"/>
              <a:cs typeface="Consolas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2F75F75-B301-A642-B2DC-156C28FF9EBC}"/>
              </a:ext>
            </a:extLst>
          </p:cNvPr>
          <p:cNvGrpSpPr/>
          <p:nvPr/>
        </p:nvGrpSpPr>
        <p:grpSpPr>
          <a:xfrm>
            <a:off x="4525427" y="4345919"/>
            <a:ext cx="1336354" cy="848479"/>
            <a:chOff x="3385856" y="3933537"/>
            <a:chExt cx="1336354" cy="848479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3ED49FC2-5D17-B149-9752-EF3E0812EDBD}"/>
                </a:ext>
              </a:extLst>
            </p:cNvPr>
            <p:cNvSpPr/>
            <p:nvPr/>
          </p:nvSpPr>
          <p:spPr>
            <a:xfrm>
              <a:off x="3599787" y="4412684"/>
              <a:ext cx="112242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en-US" sz="1600" dirty="0">
                  <a:latin typeface="Consolas"/>
                  <a:cs typeface="Consolas"/>
                </a:rPr>
                <a:t>1110 </a:t>
              </a:r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</a:t>
              </a:r>
              <a:r>
                <a:rPr lang="en-US" dirty="0">
                  <a:solidFill>
                    <a:srgbClr val="024B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–2</a:t>
              </a:r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E857D19B-DCB0-B44D-8F11-FBA3BB95108B}"/>
                </a:ext>
              </a:extLst>
            </p:cNvPr>
            <p:cNvSpPr/>
            <p:nvPr/>
          </p:nvSpPr>
          <p:spPr>
            <a:xfrm>
              <a:off x="3599787" y="4005732"/>
              <a:ext cx="63350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en-US" sz="1600" dirty="0">
                  <a:latin typeface="Consolas"/>
                  <a:cs typeface="Consolas"/>
                </a:rPr>
                <a:t>   1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0534DF1-030B-9C43-A510-AE23DE6F3FD0}"/>
                </a:ext>
              </a:extLst>
            </p:cNvPr>
            <p:cNvSpPr txBox="1"/>
            <p:nvPr/>
          </p:nvSpPr>
          <p:spPr>
            <a:xfrm>
              <a:off x="3385856" y="3933537"/>
              <a:ext cx="4045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+</a:t>
              </a: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DD90F61-1041-DE4D-8058-30F3E4675650}"/>
                </a:ext>
              </a:extLst>
            </p:cNvPr>
            <p:cNvCxnSpPr>
              <a:cxnSpLocks/>
            </p:cNvCxnSpPr>
            <p:nvPr/>
          </p:nvCxnSpPr>
          <p:spPr>
            <a:xfrm>
              <a:off x="3684279" y="4408039"/>
              <a:ext cx="502984" cy="464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2650CA89-0FDE-054D-ADD3-05EDBE0DC43F}"/>
              </a:ext>
            </a:extLst>
          </p:cNvPr>
          <p:cNvSpPr/>
          <p:nvPr/>
        </p:nvSpPr>
        <p:spPr>
          <a:xfrm>
            <a:off x="3003357" y="3787070"/>
            <a:ext cx="375625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Example: Convert 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0010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dirty="0">
                <a:solidFill>
                  <a:srgbClr val="024B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1400" dirty="0">
              <a:solidFill>
                <a:srgbClr val="024B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4793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  <p:bldP spid="44" grpId="0"/>
      <p:bldP spid="61" grpId="0"/>
      <p:bldP spid="20" grpId="0"/>
      <p:bldP spid="31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Two’s complement: Sign conversion</a:t>
            </a:r>
            <a:endParaRPr lang="en-US" i="1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8119DE2-62F4-8046-A54D-680C12276E6E}"/>
              </a:ext>
            </a:extLst>
          </p:cNvPr>
          <p:cNvSpPr txBox="1"/>
          <p:nvPr/>
        </p:nvSpPr>
        <p:spPr>
          <a:xfrm>
            <a:off x="3003357" y="2782089"/>
            <a:ext cx="7662335" cy="113871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1200"/>
              </a:spcBef>
            </a:pPr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Algorithm: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To convert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bbb...b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>
              <a:spcBef>
                <a:spcPts val="600"/>
              </a:spcBef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Flip all the bits and add 1 to the result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B41592-BF58-1E42-92AC-50D71DD09272}"/>
              </a:ext>
            </a:extLst>
          </p:cNvPr>
          <p:cNvSpPr txBox="1"/>
          <p:nvPr/>
        </p:nvSpPr>
        <p:spPr>
          <a:xfrm>
            <a:off x="10678332" y="661777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31133CD-0750-1E4E-B69B-427459F02B15}"/>
              </a:ext>
            </a:extLst>
          </p:cNvPr>
          <p:cNvSpPr txBox="1"/>
          <p:nvPr/>
        </p:nvSpPr>
        <p:spPr>
          <a:xfrm>
            <a:off x="3007382" y="1028762"/>
            <a:ext cx="5685071" cy="48065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1200"/>
              </a:spcBef>
            </a:pPr>
            <a:r>
              <a:rPr lang="en-US" sz="20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ompute –</a:t>
            </a:r>
            <a:r>
              <a:rPr lang="en-US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from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19A78DE-97AB-4147-B3F8-0D1936AD66C4}"/>
              </a:ext>
            </a:extLst>
          </p:cNvPr>
          <p:cNvSpPr txBox="1"/>
          <p:nvPr/>
        </p:nvSpPr>
        <p:spPr>
          <a:xfrm>
            <a:off x="3719896" y="1894128"/>
            <a:ext cx="4967111" cy="60019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1200"/>
              </a:spcBef>
            </a:pPr>
            <a:r>
              <a:rPr lang="en-US" dirty="0">
                <a:latin typeface="Times New Roman"/>
                <a:cs typeface="Times New Roman"/>
              </a:rPr>
              <a:t>                                    =  1  +  (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1111</a:t>
            </a:r>
            <a:r>
              <a:rPr lang="en-US" dirty="0">
                <a:latin typeface="Times New Roman"/>
                <a:cs typeface="Times New Roman"/>
              </a:rPr>
              <a:t>) –  </a:t>
            </a:r>
            <a:r>
              <a:rPr lang="en-US" i="1" dirty="0">
                <a:latin typeface="Times New Roman"/>
                <a:cs typeface="Times New Roman"/>
              </a:rPr>
              <a:t>x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7C74492E-40BF-584B-8B81-121819C79DA2}"/>
              </a:ext>
            </a:extLst>
          </p:cNvPr>
          <p:cNvGrpSpPr/>
          <p:nvPr/>
        </p:nvGrpSpPr>
        <p:grpSpPr>
          <a:xfrm>
            <a:off x="3003357" y="1516704"/>
            <a:ext cx="7721209" cy="512315"/>
            <a:chOff x="3003357" y="1666604"/>
            <a:chExt cx="7721209" cy="608699"/>
          </a:xfrm>
        </p:grpSpPr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E6C5AEF4-4A62-4640-BFDE-5BEC08C502C4}"/>
                </a:ext>
              </a:extLst>
            </p:cNvPr>
            <p:cNvGrpSpPr/>
            <p:nvPr/>
          </p:nvGrpSpPr>
          <p:grpSpPr>
            <a:xfrm>
              <a:off x="3003357" y="1666604"/>
              <a:ext cx="3326681" cy="608699"/>
              <a:chOff x="3003357" y="1666604"/>
              <a:chExt cx="3326681" cy="608699"/>
            </a:xfrm>
          </p:grpSpPr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6583DD47-85AE-6D40-A5C5-06B2067F5A35}"/>
                  </a:ext>
                </a:extLst>
              </p:cNvPr>
              <p:cNvSpPr txBox="1"/>
              <p:nvPr/>
            </p:nvSpPr>
            <p:spPr>
              <a:xfrm>
                <a:off x="3821028" y="1675110"/>
                <a:ext cx="2509010" cy="600193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>
                  <a:spcBef>
                    <a:spcPts val="1200"/>
                  </a:spcBef>
                </a:pPr>
                <a:r>
                  <a:rPr lang="en-US" dirty="0">
                    <a:latin typeface="Times New Roman"/>
                    <a:cs typeface="Times New Roman"/>
                  </a:rPr>
                  <a:t> </a:t>
                </a:r>
                <a:r>
                  <a:rPr lang="en-US" i="1" dirty="0">
                    <a:latin typeface="Times New Roman"/>
                    <a:cs typeface="Times New Roman"/>
                  </a:rPr>
                  <a:t>code</a:t>
                </a:r>
                <a:r>
                  <a:rPr lang="en-US" dirty="0">
                    <a:latin typeface="Times New Roman"/>
                    <a:cs typeface="Times New Roman"/>
                  </a:rPr>
                  <a:t>(–</a:t>
                </a:r>
                <a:r>
                  <a:rPr lang="en-US" i="1" dirty="0">
                    <a:latin typeface="Times New Roman"/>
                    <a:cs typeface="Times New Roman"/>
                  </a:rPr>
                  <a:t>x</a:t>
                </a:r>
                <a:r>
                  <a:rPr lang="en-US" dirty="0">
                    <a:latin typeface="Times New Roman"/>
                    <a:cs typeface="Times New Roman"/>
                  </a:rPr>
                  <a:t>) = (2</a:t>
                </a:r>
                <a:r>
                  <a:rPr lang="en-US" i="1" baseline="30000" dirty="0">
                    <a:latin typeface="Times New Roman"/>
                    <a:cs typeface="Times New Roman"/>
                  </a:rPr>
                  <a:t>n</a:t>
                </a:r>
                <a:r>
                  <a:rPr lang="en-US" dirty="0">
                    <a:latin typeface="Times New Roman"/>
                    <a:cs typeface="Times New Roman"/>
                  </a:rPr>
                  <a:t> – </a:t>
                </a:r>
                <a:r>
                  <a:rPr lang="en-US" i="1" dirty="0">
                    <a:latin typeface="Times New Roman"/>
                    <a:cs typeface="Times New Roman"/>
                  </a:rPr>
                  <a:t>x</a:t>
                </a:r>
                <a:r>
                  <a:rPr lang="en-US" dirty="0">
                    <a:latin typeface="Times New Roman"/>
                    <a:cs typeface="Times New Roman"/>
                  </a:rPr>
                  <a:t>)</a:t>
                </a:r>
                <a:endParaRPr lang="en-US" i="1" dirty="0">
                  <a:latin typeface="Times New Roman"/>
                  <a:cs typeface="Times New Roman"/>
                </a:endParaRPr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84B1A506-C925-E648-BB50-F46FE9B63FCA}"/>
                  </a:ext>
                </a:extLst>
              </p:cNvPr>
              <p:cNvSpPr/>
              <p:nvPr/>
            </p:nvSpPr>
            <p:spPr>
              <a:xfrm>
                <a:off x="3003357" y="1666604"/>
                <a:ext cx="1014695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Insight:</a:t>
                </a:r>
                <a:endParaRPr lang="en-US" dirty="0">
                  <a:latin typeface="Times New Roman"/>
                  <a:cs typeface="Times New Roman"/>
                </a:endParaRPr>
              </a:p>
            </p:txBody>
          </p:sp>
        </p:grp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9D91E244-33D7-1C49-9BB0-3DD534B3812A}"/>
                </a:ext>
              </a:extLst>
            </p:cNvPr>
            <p:cNvSpPr txBox="1"/>
            <p:nvPr/>
          </p:nvSpPr>
          <p:spPr>
            <a:xfrm>
              <a:off x="5757455" y="1707420"/>
              <a:ext cx="4967111" cy="53896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>
                <a:spcBef>
                  <a:spcPts val="1200"/>
                </a:spcBef>
              </a:pPr>
              <a:r>
                <a:rPr lang="en-US" dirty="0">
                  <a:latin typeface="Times New Roman"/>
                  <a:cs typeface="Times New Roman"/>
                </a:rPr>
                <a:t>=  1  +  (2</a:t>
              </a:r>
              <a:r>
                <a:rPr lang="en-US" i="1" baseline="30000" dirty="0">
                  <a:latin typeface="Times New Roman"/>
                  <a:cs typeface="Times New Roman"/>
                </a:rPr>
                <a:t>n </a:t>
              </a:r>
              <a:r>
                <a:rPr lang="en-US" dirty="0">
                  <a:latin typeface="Times New Roman"/>
                  <a:cs typeface="Times New Roman"/>
                </a:rPr>
                <a:t>– 1) –  </a:t>
              </a:r>
              <a:r>
                <a:rPr lang="en-US" i="1" dirty="0">
                  <a:latin typeface="Times New Roman"/>
                  <a:cs typeface="Times New Roman"/>
                </a:rPr>
                <a:t>x</a:t>
              </a:r>
            </a:p>
          </p:txBody>
        </p: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EC10E6BC-F92D-604A-97AD-3D1486E425C5}"/>
              </a:ext>
            </a:extLst>
          </p:cNvPr>
          <p:cNvSpPr txBox="1"/>
          <p:nvPr/>
        </p:nvSpPr>
        <p:spPr>
          <a:xfrm>
            <a:off x="3719896" y="2280152"/>
            <a:ext cx="4967111" cy="60019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1200"/>
              </a:spcBef>
            </a:pPr>
            <a:r>
              <a:rPr lang="en-US" dirty="0">
                <a:latin typeface="Times New Roman"/>
                <a:cs typeface="Times New Roman"/>
              </a:rPr>
              <a:t>                                    =  1  +  </a:t>
            </a:r>
            <a:r>
              <a:rPr lang="en-US" i="1" dirty="0">
                <a:latin typeface="Times New Roman"/>
                <a:cs typeface="Times New Roman"/>
              </a:rPr>
              <a:t>flippedBit</a:t>
            </a:r>
            <a:r>
              <a:rPr lang="en-US" i="1" spc="200" dirty="0">
                <a:latin typeface="Times New Roman"/>
                <a:cs typeface="Times New Roman"/>
              </a:rPr>
              <a:t>s</a:t>
            </a:r>
            <a:r>
              <a:rPr lang="en-US" dirty="0">
                <a:latin typeface="Times New Roman"/>
                <a:cs typeface="Times New Roman"/>
              </a:rPr>
              <a:t>(</a:t>
            </a:r>
            <a:r>
              <a:rPr lang="en-US" i="1" dirty="0">
                <a:latin typeface="Times New Roman"/>
                <a:cs typeface="Times New Roman"/>
              </a:rPr>
              <a:t>x</a:t>
            </a:r>
            <a:r>
              <a:rPr lang="en-US" dirty="0">
                <a:latin typeface="Times New Roman"/>
                <a:cs typeface="Times New Roman"/>
              </a:rPr>
              <a:t>)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4CA3A047-CA46-1B4B-AFC3-C5948F945735}"/>
              </a:ext>
            </a:extLst>
          </p:cNvPr>
          <p:cNvGrpSpPr/>
          <p:nvPr/>
        </p:nvGrpSpPr>
        <p:grpSpPr>
          <a:xfrm>
            <a:off x="846342" y="962338"/>
            <a:ext cx="1989900" cy="5647452"/>
            <a:chOff x="846342" y="962338"/>
            <a:chExt cx="1989900" cy="5647452"/>
          </a:xfrm>
        </p:grpSpPr>
        <p:sp>
          <p:nvSpPr>
            <p:cNvPr id="62" name="Content Placeholder 2">
              <a:extLst>
                <a:ext uri="{FF2B5EF4-FFF2-40B4-BE49-F238E27FC236}">
                  <a16:creationId xmlns:a16="http://schemas.microsoft.com/office/drawing/2014/main" id="{F0DA3885-FDDA-6F4D-B0A9-ACEAD4006D74}"/>
                </a:ext>
              </a:extLst>
            </p:cNvPr>
            <p:cNvSpPr txBox="1">
              <a:spLocks/>
            </p:cNvSpPr>
            <p:nvPr/>
          </p:nvSpPr>
          <p:spPr>
            <a:xfrm>
              <a:off x="846342" y="1331689"/>
              <a:ext cx="1783970" cy="5278101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1pPr>
              <a:lvl2pPr marL="717550" indent="-26035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SzPct val="50000"/>
                <a:buFont typeface="Wingdings" charset="2"/>
                <a:buChar char="q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Bef>
                  <a:spcPts val="600"/>
                </a:spcBef>
                <a:buFont typeface="Arial" panose="020B0604020202020204" pitchFamily="34" charset="0"/>
                <a:buNone/>
              </a:pPr>
              <a:r>
                <a:rPr lang="en-US" sz="1600" dirty="0">
                  <a:latin typeface="Consolas"/>
                  <a:cs typeface="Consolas"/>
                </a:rPr>
                <a:t>0000   0  </a:t>
              </a:r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 </a:t>
              </a:r>
              <a:r>
                <a:rPr lang="en-US" sz="1600" dirty="0">
                  <a:solidFill>
                    <a:srgbClr val="253FAB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</a:p>
            <a:p>
              <a:pPr marL="0" indent="0">
                <a:spcBef>
                  <a:spcPts val="600"/>
                </a:spcBef>
                <a:buFont typeface="Arial" panose="020B0604020202020204" pitchFamily="34" charset="0"/>
                <a:buNone/>
              </a:pPr>
              <a:r>
                <a:rPr lang="en-US" sz="1600" dirty="0">
                  <a:latin typeface="Consolas"/>
                  <a:cs typeface="Consolas"/>
                </a:rPr>
                <a:t>0001   1  </a:t>
              </a:r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 </a:t>
              </a:r>
              <a:r>
                <a:rPr lang="en-US" sz="1600" dirty="0">
                  <a:solidFill>
                    <a:srgbClr val="253FAB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</a:p>
            <a:p>
              <a:pPr marL="0" indent="0">
                <a:spcBef>
                  <a:spcPts val="600"/>
                </a:spcBef>
                <a:buFont typeface="Arial" panose="020B0604020202020204" pitchFamily="34" charset="0"/>
                <a:buNone/>
              </a:pPr>
              <a:r>
                <a:rPr lang="en-US" sz="1600" dirty="0">
                  <a:latin typeface="Consolas"/>
                  <a:cs typeface="Consolas"/>
                </a:rPr>
                <a:t>0010   2  </a:t>
              </a:r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 </a:t>
              </a:r>
              <a:r>
                <a:rPr lang="en-US" sz="1600" dirty="0">
                  <a:solidFill>
                    <a:srgbClr val="253FAB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</a:p>
            <a:p>
              <a:pPr marL="0" indent="0">
                <a:spcBef>
                  <a:spcPts val="600"/>
                </a:spcBef>
                <a:buNone/>
              </a:pPr>
              <a:r>
                <a:rPr lang="en-US" sz="1600" dirty="0">
                  <a:latin typeface="Consolas"/>
                  <a:cs typeface="Consolas"/>
                </a:rPr>
                <a:t>0011   3  </a:t>
              </a:r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 </a:t>
              </a:r>
              <a:r>
                <a:rPr lang="en-US" sz="1600" dirty="0">
                  <a:solidFill>
                    <a:srgbClr val="253FAB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</a:p>
            <a:p>
              <a:pPr marL="0" indent="0">
                <a:spcBef>
                  <a:spcPts val="600"/>
                </a:spcBef>
                <a:buNone/>
              </a:pPr>
              <a:r>
                <a:rPr lang="en-US" sz="1600" dirty="0">
                  <a:latin typeface="Consolas"/>
                  <a:cs typeface="Consolas"/>
                </a:rPr>
                <a:t>0100   4  </a:t>
              </a:r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 </a:t>
              </a:r>
              <a:r>
                <a:rPr lang="en-US" sz="1600" dirty="0">
                  <a:solidFill>
                    <a:srgbClr val="253FAB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</a:p>
            <a:p>
              <a:pPr marL="0" indent="0">
                <a:spcBef>
                  <a:spcPts val="600"/>
                </a:spcBef>
                <a:buFont typeface="Arial" panose="020B0604020202020204" pitchFamily="34" charset="0"/>
                <a:buNone/>
              </a:pPr>
              <a:r>
                <a:rPr lang="en-US" sz="1600" dirty="0">
                  <a:latin typeface="Consolas"/>
                  <a:cs typeface="Consolas"/>
                </a:rPr>
                <a:t>0101   5  </a:t>
              </a:r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 </a:t>
              </a:r>
              <a:r>
                <a:rPr lang="en-US" sz="1600" dirty="0">
                  <a:solidFill>
                    <a:srgbClr val="253FAB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</a:p>
            <a:p>
              <a:pPr marL="0" indent="0">
                <a:spcBef>
                  <a:spcPts val="600"/>
                </a:spcBef>
                <a:buNone/>
              </a:pPr>
              <a:r>
                <a:rPr lang="en-US" sz="1600" dirty="0">
                  <a:latin typeface="Consolas"/>
                  <a:cs typeface="Consolas"/>
                </a:rPr>
                <a:t>0110   6  </a:t>
              </a:r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 </a:t>
              </a:r>
              <a:r>
                <a:rPr lang="en-US" sz="1600" dirty="0">
                  <a:solidFill>
                    <a:srgbClr val="253FAB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6</a:t>
              </a:r>
            </a:p>
            <a:p>
              <a:pPr marL="0" indent="0">
                <a:spcBef>
                  <a:spcPts val="600"/>
                </a:spcBef>
                <a:buFont typeface="Arial" panose="020B0604020202020204" pitchFamily="34" charset="0"/>
                <a:buNone/>
              </a:pPr>
              <a:r>
                <a:rPr lang="en-US" sz="1600" dirty="0">
                  <a:latin typeface="Consolas"/>
                  <a:cs typeface="Consolas"/>
                </a:rPr>
                <a:t>0111   7  </a:t>
              </a:r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 </a:t>
              </a:r>
              <a:r>
                <a:rPr lang="en-US" sz="1600" dirty="0">
                  <a:solidFill>
                    <a:srgbClr val="253FAB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7</a:t>
              </a:r>
            </a:p>
            <a:p>
              <a:pPr marL="0" indent="0">
                <a:spcBef>
                  <a:spcPts val="600"/>
                </a:spcBef>
                <a:buFont typeface="Arial" panose="020B0604020202020204" pitchFamily="34" charset="0"/>
                <a:buNone/>
              </a:pPr>
              <a:r>
                <a:rPr lang="en-US" sz="1600" dirty="0">
                  <a:latin typeface="Consolas"/>
                  <a:cs typeface="Consolas"/>
                </a:rPr>
                <a:t>1000   8  </a:t>
              </a:r>
              <a:r>
                <a:rPr lang="en-US" sz="1600" dirty="0">
                  <a:solidFill>
                    <a:srgbClr val="253FAB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– 8</a:t>
              </a:r>
            </a:p>
            <a:p>
              <a:pPr marL="0" indent="0">
                <a:spcBef>
                  <a:spcPts val="600"/>
                </a:spcBef>
                <a:buFont typeface="Arial" panose="020B0604020202020204" pitchFamily="34" charset="0"/>
                <a:buNone/>
              </a:pPr>
              <a:r>
                <a:rPr lang="en-US" sz="1600" dirty="0">
                  <a:latin typeface="Consolas"/>
                  <a:cs typeface="Consolas"/>
                </a:rPr>
                <a:t>1001   9  </a:t>
              </a:r>
              <a:r>
                <a:rPr lang="en-US" sz="1600" dirty="0">
                  <a:solidFill>
                    <a:srgbClr val="253FAB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– 7</a:t>
              </a:r>
            </a:p>
            <a:p>
              <a:pPr marL="0" indent="0">
                <a:spcBef>
                  <a:spcPts val="600"/>
                </a:spcBef>
                <a:buFont typeface="Arial" panose="020B0604020202020204" pitchFamily="34" charset="0"/>
                <a:buNone/>
              </a:pPr>
              <a:r>
                <a:rPr lang="en-US" sz="1600" dirty="0">
                  <a:latin typeface="Consolas"/>
                  <a:cs typeface="Consolas"/>
                </a:rPr>
                <a:t>1010  10  </a:t>
              </a:r>
              <a:r>
                <a:rPr lang="en-US" sz="1600" dirty="0">
                  <a:solidFill>
                    <a:srgbClr val="253FAB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– 6</a:t>
              </a:r>
            </a:p>
            <a:p>
              <a:pPr marL="0" indent="0">
                <a:spcBef>
                  <a:spcPts val="600"/>
                </a:spcBef>
                <a:buFont typeface="Arial" panose="020B0604020202020204" pitchFamily="34" charset="0"/>
                <a:buNone/>
              </a:pPr>
              <a:r>
                <a:rPr lang="en-US" sz="1600" dirty="0">
                  <a:latin typeface="Consolas"/>
                  <a:cs typeface="Consolas"/>
                </a:rPr>
                <a:t>1011  11  </a:t>
              </a:r>
              <a:r>
                <a:rPr lang="en-US" sz="1600" dirty="0">
                  <a:solidFill>
                    <a:srgbClr val="253FAB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– 5</a:t>
              </a:r>
            </a:p>
            <a:p>
              <a:pPr marL="0" indent="0">
                <a:spcBef>
                  <a:spcPts val="600"/>
                </a:spcBef>
                <a:buFont typeface="Arial" panose="020B0604020202020204" pitchFamily="34" charset="0"/>
                <a:buNone/>
              </a:pPr>
              <a:r>
                <a:rPr lang="en-US" sz="1600" dirty="0">
                  <a:latin typeface="Consolas"/>
                  <a:cs typeface="Consolas"/>
                </a:rPr>
                <a:t>1100  12  </a:t>
              </a:r>
              <a:r>
                <a:rPr lang="en-US" sz="1600" dirty="0">
                  <a:solidFill>
                    <a:srgbClr val="253FAB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– 4</a:t>
              </a:r>
            </a:p>
            <a:p>
              <a:pPr marL="0" indent="0">
                <a:spcBef>
                  <a:spcPts val="600"/>
                </a:spcBef>
                <a:buFont typeface="Arial" panose="020B0604020202020204" pitchFamily="34" charset="0"/>
                <a:buNone/>
              </a:pPr>
              <a:r>
                <a:rPr lang="en-US" sz="1600" dirty="0">
                  <a:latin typeface="Consolas"/>
                  <a:cs typeface="Consolas"/>
                </a:rPr>
                <a:t>1101  13  </a:t>
              </a:r>
              <a:r>
                <a:rPr lang="en-US" sz="1600" dirty="0">
                  <a:solidFill>
                    <a:srgbClr val="253FAB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– 3</a:t>
              </a:r>
            </a:p>
            <a:p>
              <a:pPr marL="0" indent="0">
                <a:spcBef>
                  <a:spcPts val="600"/>
                </a:spcBef>
                <a:buFont typeface="Arial" panose="020B0604020202020204" pitchFamily="34" charset="0"/>
                <a:buNone/>
              </a:pPr>
              <a:r>
                <a:rPr lang="en-US" sz="1600" dirty="0">
                  <a:latin typeface="Consolas"/>
                  <a:cs typeface="Consolas"/>
                </a:rPr>
                <a:t>1110  14  </a:t>
              </a:r>
              <a:r>
                <a:rPr lang="en-US" sz="1600" dirty="0">
                  <a:solidFill>
                    <a:srgbClr val="253FAB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– 2</a:t>
              </a:r>
            </a:p>
            <a:p>
              <a:pPr marL="0" indent="0">
                <a:spcBef>
                  <a:spcPts val="600"/>
                </a:spcBef>
                <a:buFont typeface="Arial" panose="020B0604020202020204" pitchFamily="34" charset="0"/>
                <a:buNone/>
              </a:pPr>
              <a:r>
                <a:rPr lang="en-US" sz="1600" dirty="0">
                  <a:latin typeface="Consolas"/>
                  <a:cs typeface="Consolas"/>
                </a:rPr>
                <a:t>1111  15  </a:t>
              </a:r>
              <a:r>
                <a:rPr lang="en-US" sz="1600" dirty="0">
                  <a:solidFill>
                    <a:srgbClr val="253FAB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– 1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AC564D30-5A84-F94A-B400-5ACFA3B7115D}"/>
                </a:ext>
              </a:extLst>
            </p:cNvPr>
            <p:cNvSpPr txBox="1"/>
            <p:nvPr/>
          </p:nvSpPr>
          <p:spPr>
            <a:xfrm>
              <a:off x="846342" y="962338"/>
              <a:ext cx="1166370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code(</a:t>
              </a:r>
              <a:r>
                <a:rPr lang="en-US" sz="16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)     </a:t>
              </a:r>
              <a:endParaRPr lang="en-US" sz="1600" dirty="0">
                <a:solidFill>
                  <a:srgbClr val="024BC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771EAD82-CBA3-2146-9C8D-96285031D9B7}"/>
                </a:ext>
              </a:extLst>
            </p:cNvPr>
            <p:cNvSpPr txBox="1"/>
            <p:nvPr/>
          </p:nvSpPr>
          <p:spPr>
            <a:xfrm>
              <a:off x="1669872" y="962338"/>
              <a:ext cx="1166370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</a:t>
              </a:r>
              <a:endParaRPr lang="en-US" sz="1600" dirty="0">
                <a:solidFill>
                  <a:srgbClr val="024BC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19EB0808-BC0E-784D-8209-F0C45927402F}"/>
                </a:ext>
              </a:extLst>
            </p:cNvPr>
            <p:cNvSpPr/>
            <p:nvPr/>
          </p:nvSpPr>
          <p:spPr>
            <a:xfrm>
              <a:off x="846342" y="1297399"/>
              <a:ext cx="1065085" cy="478336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</p:grpSp>
      <p:sp>
        <p:nvSpPr>
          <p:cNvPr id="37" name="Rectangle 36">
            <a:extLst>
              <a:ext uri="{FF2B5EF4-FFF2-40B4-BE49-F238E27FC236}">
                <a16:creationId xmlns:a16="http://schemas.microsoft.com/office/drawing/2014/main" id="{378A28DA-2D68-5444-A9AF-A9EE721AC330}"/>
              </a:ext>
            </a:extLst>
          </p:cNvPr>
          <p:cNvSpPr/>
          <p:nvPr/>
        </p:nvSpPr>
        <p:spPr>
          <a:xfrm>
            <a:off x="3003357" y="3787070"/>
            <a:ext cx="375625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Practice:  Convert 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1010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dirty="0">
                <a:solidFill>
                  <a:srgbClr val="024B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–6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1400" dirty="0">
              <a:solidFill>
                <a:srgbClr val="024B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730493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Two’s complement: Sign conversion</a:t>
            </a:r>
            <a:endParaRPr lang="en-US" i="1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8119DE2-62F4-8046-A54D-680C12276E6E}"/>
              </a:ext>
            </a:extLst>
          </p:cNvPr>
          <p:cNvSpPr txBox="1"/>
          <p:nvPr/>
        </p:nvSpPr>
        <p:spPr>
          <a:xfrm>
            <a:off x="3003357" y="2782089"/>
            <a:ext cx="7662335" cy="113871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1200"/>
              </a:spcBef>
            </a:pPr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Algorithm: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To convert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bbb...b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>
              <a:spcBef>
                <a:spcPts val="600"/>
              </a:spcBef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Flip all the bits and add 1 to the result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B41592-BF58-1E42-92AC-50D71DD09272}"/>
              </a:ext>
            </a:extLst>
          </p:cNvPr>
          <p:cNvSpPr txBox="1"/>
          <p:nvPr/>
        </p:nvSpPr>
        <p:spPr>
          <a:xfrm>
            <a:off x="10678332" y="661777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31133CD-0750-1E4E-B69B-427459F02B15}"/>
              </a:ext>
            </a:extLst>
          </p:cNvPr>
          <p:cNvSpPr txBox="1"/>
          <p:nvPr/>
        </p:nvSpPr>
        <p:spPr>
          <a:xfrm>
            <a:off x="3007382" y="1028762"/>
            <a:ext cx="5685071" cy="48065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1200"/>
              </a:spcBef>
            </a:pPr>
            <a:r>
              <a:rPr lang="en-US" sz="20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ompute –</a:t>
            </a:r>
            <a:r>
              <a:rPr lang="en-US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from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19A78DE-97AB-4147-B3F8-0D1936AD66C4}"/>
              </a:ext>
            </a:extLst>
          </p:cNvPr>
          <p:cNvSpPr txBox="1"/>
          <p:nvPr/>
        </p:nvSpPr>
        <p:spPr>
          <a:xfrm>
            <a:off x="3719896" y="1894128"/>
            <a:ext cx="4967111" cy="60019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1200"/>
              </a:spcBef>
            </a:pPr>
            <a:r>
              <a:rPr lang="en-US" dirty="0">
                <a:latin typeface="Times New Roman"/>
                <a:cs typeface="Times New Roman"/>
              </a:rPr>
              <a:t>                                    =  1  +  (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1111</a:t>
            </a:r>
            <a:r>
              <a:rPr lang="en-US" dirty="0">
                <a:latin typeface="Times New Roman"/>
                <a:cs typeface="Times New Roman"/>
              </a:rPr>
              <a:t>) –  </a:t>
            </a:r>
            <a:r>
              <a:rPr lang="en-US" i="1" dirty="0">
                <a:latin typeface="Times New Roman"/>
                <a:cs typeface="Times New Roman"/>
              </a:rPr>
              <a:t>x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7C74492E-40BF-584B-8B81-121819C79DA2}"/>
              </a:ext>
            </a:extLst>
          </p:cNvPr>
          <p:cNvGrpSpPr/>
          <p:nvPr/>
        </p:nvGrpSpPr>
        <p:grpSpPr>
          <a:xfrm>
            <a:off x="3003357" y="1516704"/>
            <a:ext cx="7721209" cy="512315"/>
            <a:chOff x="3003357" y="1666604"/>
            <a:chExt cx="7721209" cy="608699"/>
          </a:xfrm>
        </p:grpSpPr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E6C5AEF4-4A62-4640-BFDE-5BEC08C502C4}"/>
                </a:ext>
              </a:extLst>
            </p:cNvPr>
            <p:cNvGrpSpPr/>
            <p:nvPr/>
          </p:nvGrpSpPr>
          <p:grpSpPr>
            <a:xfrm>
              <a:off x="3003357" y="1666604"/>
              <a:ext cx="3326681" cy="608699"/>
              <a:chOff x="3003357" y="1666604"/>
              <a:chExt cx="3326681" cy="608699"/>
            </a:xfrm>
          </p:grpSpPr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6583DD47-85AE-6D40-A5C5-06B2067F5A35}"/>
                  </a:ext>
                </a:extLst>
              </p:cNvPr>
              <p:cNvSpPr txBox="1"/>
              <p:nvPr/>
            </p:nvSpPr>
            <p:spPr>
              <a:xfrm>
                <a:off x="3821028" y="1675110"/>
                <a:ext cx="2509010" cy="600193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>
                  <a:spcBef>
                    <a:spcPts val="1200"/>
                  </a:spcBef>
                </a:pPr>
                <a:r>
                  <a:rPr lang="en-US" dirty="0">
                    <a:latin typeface="Times New Roman"/>
                    <a:cs typeface="Times New Roman"/>
                  </a:rPr>
                  <a:t> </a:t>
                </a:r>
                <a:r>
                  <a:rPr lang="en-US" i="1" dirty="0">
                    <a:latin typeface="Times New Roman"/>
                    <a:cs typeface="Times New Roman"/>
                  </a:rPr>
                  <a:t>code</a:t>
                </a:r>
                <a:r>
                  <a:rPr lang="en-US" dirty="0">
                    <a:latin typeface="Times New Roman"/>
                    <a:cs typeface="Times New Roman"/>
                  </a:rPr>
                  <a:t>(–</a:t>
                </a:r>
                <a:r>
                  <a:rPr lang="en-US" i="1" dirty="0">
                    <a:latin typeface="Times New Roman"/>
                    <a:cs typeface="Times New Roman"/>
                  </a:rPr>
                  <a:t>x</a:t>
                </a:r>
                <a:r>
                  <a:rPr lang="en-US" dirty="0">
                    <a:latin typeface="Times New Roman"/>
                    <a:cs typeface="Times New Roman"/>
                  </a:rPr>
                  <a:t>) = (2</a:t>
                </a:r>
                <a:r>
                  <a:rPr lang="en-US" i="1" baseline="30000" dirty="0">
                    <a:latin typeface="Times New Roman"/>
                    <a:cs typeface="Times New Roman"/>
                  </a:rPr>
                  <a:t>n</a:t>
                </a:r>
                <a:r>
                  <a:rPr lang="en-US" dirty="0">
                    <a:latin typeface="Times New Roman"/>
                    <a:cs typeface="Times New Roman"/>
                  </a:rPr>
                  <a:t> – </a:t>
                </a:r>
                <a:r>
                  <a:rPr lang="en-US" i="1" dirty="0">
                    <a:latin typeface="Times New Roman"/>
                    <a:cs typeface="Times New Roman"/>
                  </a:rPr>
                  <a:t>x</a:t>
                </a:r>
                <a:r>
                  <a:rPr lang="en-US" dirty="0">
                    <a:latin typeface="Times New Roman"/>
                    <a:cs typeface="Times New Roman"/>
                  </a:rPr>
                  <a:t>)</a:t>
                </a:r>
                <a:endParaRPr lang="en-US" i="1" dirty="0">
                  <a:latin typeface="Times New Roman"/>
                  <a:cs typeface="Times New Roman"/>
                </a:endParaRPr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84B1A506-C925-E648-BB50-F46FE9B63FCA}"/>
                  </a:ext>
                </a:extLst>
              </p:cNvPr>
              <p:cNvSpPr/>
              <p:nvPr/>
            </p:nvSpPr>
            <p:spPr>
              <a:xfrm>
                <a:off x="3003357" y="1666604"/>
                <a:ext cx="1014695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Insight:</a:t>
                </a:r>
                <a:endParaRPr lang="en-US" dirty="0">
                  <a:latin typeface="Times New Roman"/>
                  <a:cs typeface="Times New Roman"/>
                </a:endParaRPr>
              </a:p>
            </p:txBody>
          </p:sp>
        </p:grp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9D91E244-33D7-1C49-9BB0-3DD534B3812A}"/>
                </a:ext>
              </a:extLst>
            </p:cNvPr>
            <p:cNvSpPr txBox="1"/>
            <p:nvPr/>
          </p:nvSpPr>
          <p:spPr>
            <a:xfrm>
              <a:off x="5757455" y="1707420"/>
              <a:ext cx="4967111" cy="53896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>
                <a:spcBef>
                  <a:spcPts val="1200"/>
                </a:spcBef>
              </a:pPr>
              <a:r>
                <a:rPr lang="en-US" dirty="0">
                  <a:latin typeface="Times New Roman"/>
                  <a:cs typeface="Times New Roman"/>
                </a:rPr>
                <a:t>=  1  +  (2</a:t>
              </a:r>
              <a:r>
                <a:rPr lang="en-US" i="1" baseline="30000" dirty="0">
                  <a:latin typeface="Times New Roman"/>
                  <a:cs typeface="Times New Roman"/>
                </a:rPr>
                <a:t>n </a:t>
              </a:r>
              <a:r>
                <a:rPr lang="en-US" dirty="0">
                  <a:latin typeface="Times New Roman"/>
                  <a:cs typeface="Times New Roman"/>
                </a:rPr>
                <a:t>– 1) –  </a:t>
              </a:r>
              <a:r>
                <a:rPr lang="en-US" i="1" dirty="0">
                  <a:latin typeface="Times New Roman"/>
                  <a:cs typeface="Times New Roman"/>
                </a:rPr>
                <a:t>x</a:t>
              </a:r>
            </a:p>
          </p:txBody>
        </p: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EC10E6BC-F92D-604A-97AD-3D1486E425C5}"/>
              </a:ext>
            </a:extLst>
          </p:cNvPr>
          <p:cNvSpPr txBox="1"/>
          <p:nvPr/>
        </p:nvSpPr>
        <p:spPr>
          <a:xfrm>
            <a:off x="3719896" y="2280152"/>
            <a:ext cx="4967111" cy="60019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1200"/>
              </a:spcBef>
            </a:pPr>
            <a:r>
              <a:rPr lang="en-US" dirty="0">
                <a:latin typeface="Times New Roman"/>
                <a:cs typeface="Times New Roman"/>
              </a:rPr>
              <a:t>                                    =  1  +  </a:t>
            </a:r>
            <a:r>
              <a:rPr lang="en-US" i="1" dirty="0">
                <a:latin typeface="Times New Roman"/>
                <a:cs typeface="Times New Roman"/>
              </a:rPr>
              <a:t>flippedBit</a:t>
            </a:r>
            <a:r>
              <a:rPr lang="en-US" i="1" spc="200" dirty="0">
                <a:latin typeface="Times New Roman"/>
                <a:cs typeface="Times New Roman"/>
              </a:rPr>
              <a:t>s</a:t>
            </a:r>
            <a:r>
              <a:rPr lang="en-US" dirty="0">
                <a:latin typeface="Times New Roman"/>
                <a:cs typeface="Times New Roman"/>
              </a:rPr>
              <a:t>(</a:t>
            </a:r>
            <a:r>
              <a:rPr lang="en-US" i="1" dirty="0">
                <a:latin typeface="Times New Roman"/>
                <a:cs typeface="Times New Roman"/>
              </a:rPr>
              <a:t>x</a:t>
            </a:r>
            <a:r>
              <a:rPr lang="en-US" dirty="0">
                <a:latin typeface="Times New Roman"/>
                <a:cs typeface="Times New Roman"/>
              </a:rPr>
              <a:t>)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4CA3A047-CA46-1B4B-AFC3-C5948F945735}"/>
              </a:ext>
            </a:extLst>
          </p:cNvPr>
          <p:cNvGrpSpPr/>
          <p:nvPr/>
        </p:nvGrpSpPr>
        <p:grpSpPr>
          <a:xfrm>
            <a:off x="846342" y="962338"/>
            <a:ext cx="1989900" cy="5647452"/>
            <a:chOff x="846342" y="962338"/>
            <a:chExt cx="1989900" cy="5647452"/>
          </a:xfrm>
        </p:grpSpPr>
        <p:sp>
          <p:nvSpPr>
            <p:cNvPr id="62" name="Content Placeholder 2">
              <a:extLst>
                <a:ext uri="{FF2B5EF4-FFF2-40B4-BE49-F238E27FC236}">
                  <a16:creationId xmlns:a16="http://schemas.microsoft.com/office/drawing/2014/main" id="{F0DA3885-FDDA-6F4D-B0A9-ACEAD4006D74}"/>
                </a:ext>
              </a:extLst>
            </p:cNvPr>
            <p:cNvSpPr txBox="1">
              <a:spLocks/>
            </p:cNvSpPr>
            <p:nvPr/>
          </p:nvSpPr>
          <p:spPr>
            <a:xfrm>
              <a:off x="846342" y="1331689"/>
              <a:ext cx="1783970" cy="5278101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1pPr>
              <a:lvl2pPr marL="717550" indent="-26035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SzPct val="50000"/>
                <a:buFont typeface="Wingdings" charset="2"/>
                <a:buChar char="q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Bef>
                  <a:spcPts val="600"/>
                </a:spcBef>
                <a:buFont typeface="Arial" panose="020B0604020202020204" pitchFamily="34" charset="0"/>
                <a:buNone/>
              </a:pPr>
              <a:r>
                <a:rPr lang="en-US" sz="1600" dirty="0">
                  <a:latin typeface="Consolas"/>
                  <a:cs typeface="Consolas"/>
                </a:rPr>
                <a:t>0000   0  </a:t>
              </a:r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 </a:t>
              </a:r>
              <a:r>
                <a:rPr lang="en-US" sz="1600" dirty="0">
                  <a:solidFill>
                    <a:srgbClr val="253FAB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</a:p>
            <a:p>
              <a:pPr marL="0" indent="0">
                <a:spcBef>
                  <a:spcPts val="600"/>
                </a:spcBef>
                <a:buFont typeface="Arial" panose="020B0604020202020204" pitchFamily="34" charset="0"/>
                <a:buNone/>
              </a:pPr>
              <a:r>
                <a:rPr lang="en-US" sz="1600" dirty="0">
                  <a:latin typeface="Consolas"/>
                  <a:cs typeface="Consolas"/>
                </a:rPr>
                <a:t>0001   1  </a:t>
              </a:r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 </a:t>
              </a:r>
              <a:r>
                <a:rPr lang="en-US" sz="1600" dirty="0">
                  <a:solidFill>
                    <a:srgbClr val="253FAB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</a:p>
            <a:p>
              <a:pPr marL="0" indent="0">
                <a:spcBef>
                  <a:spcPts val="600"/>
                </a:spcBef>
                <a:buFont typeface="Arial" panose="020B0604020202020204" pitchFamily="34" charset="0"/>
                <a:buNone/>
              </a:pPr>
              <a:r>
                <a:rPr lang="en-US" sz="1600" dirty="0">
                  <a:latin typeface="Consolas"/>
                  <a:cs typeface="Consolas"/>
                </a:rPr>
                <a:t>0010   2  </a:t>
              </a:r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 </a:t>
              </a:r>
              <a:r>
                <a:rPr lang="en-US" sz="1600" dirty="0">
                  <a:solidFill>
                    <a:srgbClr val="253FAB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</a:p>
            <a:p>
              <a:pPr marL="0" indent="0">
                <a:spcBef>
                  <a:spcPts val="600"/>
                </a:spcBef>
                <a:buNone/>
              </a:pPr>
              <a:r>
                <a:rPr lang="en-US" sz="1600" dirty="0">
                  <a:latin typeface="Consolas"/>
                  <a:cs typeface="Consolas"/>
                </a:rPr>
                <a:t>0011   3  </a:t>
              </a:r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 </a:t>
              </a:r>
              <a:r>
                <a:rPr lang="en-US" sz="1600" dirty="0">
                  <a:solidFill>
                    <a:srgbClr val="253FAB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</a:p>
            <a:p>
              <a:pPr marL="0" indent="0">
                <a:spcBef>
                  <a:spcPts val="600"/>
                </a:spcBef>
                <a:buNone/>
              </a:pPr>
              <a:r>
                <a:rPr lang="en-US" sz="1600" dirty="0">
                  <a:latin typeface="Consolas"/>
                  <a:cs typeface="Consolas"/>
                </a:rPr>
                <a:t>0100   4  </a:t>
              </a:r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 </a:t>
              </a:r>
              <a:r>
                <a:rPr lang="en-US" sz="1600" dirty="0">
                  <a:solidFill>
                    <a:srgbClr val="253FAB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</a:p>
            <a:p>
              <a:pPr marL="0" indent="0">
                <a:spcBef>
                  <a:spcPts val="600"/>
                </a:spcBef>
                <a:buFont typeface="Arial" panose="020B0604020202020204" pitchFamily="34" charset="0"/>
                <a:buNone/>
              </a:pPr>
              <a:r>
                <a:rPr lang="en-US" sz="1600" dirty="0">
                  <a:latin typeface="Consolas"/>
                  <a:cs typeface="Consolas"/>
                </a:rPr>
                <a:t>0101   5  </a:t>
              </a:r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 </a:t>
              </a:r>
              <a:r>
                <a:rPr lang="en-US" sz="1600" dirty="0">
                  <a:solidFill>
                    <a:srgbClr val="253FAB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</a:p>
            <a:p>
              <a:pPr marL="0" indent="0">
                <a:spcBef>
                  <a:spcPts val="600"/>
                </a:spcBef>
                <a:buNone/>
              </a:pPr>
              <a:r>
                <a:rPr lang="en-US" sz="1600" dirty="0">
                  <a:latin typeface="Consolas"/>
                  <a:cs typeface="Consolas"/>
                </a:rPr>
                <a:t>0110   6  </a:t>
              </a:r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 </a:t>
              </a:r>
              <a:r>
                <a:rPr lang="en-US" sz="1600" dirty="0">
                  <a:solidFill>
                    <a:srgbClr val="253FAB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6</a:t>
              </a:r>
            </a:p>
            <a:p>
              <a:pPr marL="0" indent="0">
                <a:spcBef>
                  <a:spcPts val="600"/>
                </a:spcBef>
                <a:buFont typeface="Arial" panose="020B0604020202020204" pitchFamily="34" charset="0"/>
                <a:buNone/>
              </a:pPr>
              <a:r>
                <a:rPr lang="en-US" sz="1600" dirty="0">
                  <a:latin typeface="Consolas"/>
                  <a:cs typeface="Consolas"/>
                </a:rPr>
                <a:t>0111   7  </a:t>
              </a:r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 </a:t>
              </a:r>
              <a:r>
                <a:rPr lang="en-US" sz="1600" dirty="0">
                  <a:solidFill>
                    <a:srgbClr val="253FAB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7</a:t>
              </a:r>
            </a:p>
            <a:p>
              <a:pPr marL="0" indent="0">
                <a:spcBef>
                  <a:spcPts val="600"/>
                </a:spcBef>
                <a:buFont typeface="Arial" panose="020B0604020202020204" pitchFamily="34" charset="0"/>
                <a:buNone/>
              </a:pPr>
              <a:r>
                <a:rPr lang="en-US" sz="1600" dirty="0">
                  <a:latin typeface="Consolas"/>
                  <a:cs typeface="Consolas"/>
                </a:rPr>
                <a:t>1000   8  </a:t>
              </a:r>
              <a:r>
                <a:rPr lang="en-US" sz="1600" dirty="0">
                  <a:solidFill>
                    <a:srgbClr val="253FAB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– 8</a:t>
              </a:r>
            </a:p>
            <a:p>
              <a:pPr marL="0" indent="0">
                <a:spcBef>
                  <a:spcPts val="600"/>
                </a:spcBef>
                <a:buFont typeface="Arial" panose="020B0604020202020204" pitchFamily="34" charset="0"/>
                <a:buNone/>
              </a:pPr>
              <a:r>
                <a:rPr lang="en-US" sz="1600" dirty="0">
                  <a:latin typeface="Consolas"/>
                  <a:cs typeface="Consolas"/>
                </a:rPr>
                <a:t>1001   9  </a:t>
              </a:r>
              <a:r>
                <a:rPr lang="en-US" sz="1600" dirty="0">
                  <a:solidFill>
                    <a:srgbClr val="253FAB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– 7</a:t>
              </a:r>
            </a:p>
            <a:p>
              <a:pPr marL="0" indent="0">
                <a:spcBef>
                  <a:spcPts val="600"/>
                </a:spcBef>
                <a:buFont typeface="Arial" panose="020B0604020202020204" pitchFamily="34" charset="0"/>
                <a:buNone/>
              </a:pPr>
              <a:r>
                <a:rPr lang="en-US" sz="1600" dirty="0">
                  <a:latin typeface="Consolas"/>
                  <a:cs typeface="Consolas"/>
                </a:rPr>
                <a:t>1010  10  </a:t>
              </a:r>
              <a:r>
                <a:rPr lang="en-US" sz="1600" dirty="0">
                  <a:solidFill>
                    <a:srgbClr val="253FAB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– 6</a:t>
              </a:r>
            </a:p>
            <a:p>
              <a:pPr marL="0" indent="0">
                <a:spcBef>
                  <a:spcPts val="600"/>
                </a:spcBef>
                <a:buFont typeface="Arial" panose="020B0604020202020204" pitchFamily="34" charset="0"/>
                <a:buNone/>
              </a:pPr>
              <a:r>
                <a:rPr lang="en-US" sz="1600" dirty="0">
                  <a:latin typeface="Consolas"/>
                  <a:cs typeface="Consolas"/>
                </a:rPr>
                <a:t>1011  11  </a:t>
              </a:r>
              <a:r>
                <a:rPr lang="en-US" sz="1600" dirty="0">
                  <a:solidFill>
                    <a:srgbClr val="253FAB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– 5</a:t>
              </a:r>
            </a:p>
            <a:p>
              <a:pPr marL="0" indent="0">
                <a:spcBef>
                  <a:spcPts val="600"/>
                </a:spcBef>
                <a:buFont typeface="Arial" panose="020B0604020202020204" pitchFamily="34" charset="0"/>
                <a:buNone/>
              </a:pPr>
              <a:r>
                <a:rPr lang="en-US" sz="1600" dirty="0">
                  <a:latin typeface="Consolas"/>
                  <a:cs typeface="Consolas"/>
                </a:rPr>
                <a:t>1100  12  </a:t>
              </a:r>
              <a:r>
                <a:rPr lang="en-US" sz="1600" dirty="0">
                  <a:solidFill>
                    <a:srgbClr val="253FAB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– 4</a:t>
              </a:r>
            </a:p>
            <a:p>
              <a:pPr marL="0" indent="0">
                <a:spcBef>
                  <a:spcPts val="600"/>
                </a:spcBef>
                <a:buFont typeface="Arial" panose="020B0604020202020204" pitchFamily="34" charset="0"/>
                <a:buNone/>
              </a:pPr>
              <a:r>
                <a:rPr lang="en-US" sz="1600" dirty="0">
                  <a:latin typeface="Consolas"/>
                  <a:cs typeface="Consolas"/>
                </a:rPr>
                <a:t>1101  13  </a:t>
              </a:r>
              <a:r>
                <a:rPr lang="en-US" sz="1600" dirty="0">
                  <a:solidFill>
                    <a:srgbClr val="253FAB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– 3</a:t>
              </a:r>
            </a:p>
            <a:p>
              <a:pPr marL="0" indent="0">
                <a:spcBef>
                  <a:spcPts val="600"/>
                </a:spcBef>
                <a:buFont typeface="Arial" panose="020B0604020202020204" pitchFamily="34" charset="0"/>
                <a:buNone/>
              </a:pPr>
              <a:r>
                <a:rPr lang="en-US" sz="1600" dirty="0">
                  <a:latin typeface="Consolas"/>
                  <a:cs typeface="Consolas"/>
                </a:rPr>
                <a:t>1110  14  </a:t>
              </a:r>
              <a:r>
                <a:rPr lang="en-US" sz="1600" dirty="0">
                  <a:solidFill>
                    <a:srgbClr val="253FAB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– 2</a:t>
              </a:r>
            </a:p>
            <a:p>
              <a:pPr marL="0" indent="0">
                <a:spcBef>
                  <a:spcPts val="600"/>
                </a:spcBef>
                <a:buFont typeface="Arial" panose="020B0604020202020204" pitchFamily="34" charset="0"/>
                <a:buNone/>
              </a:pPr>
              <a:r>
                <a:rPr lang="en-US" sz="1600" dirty="0">
                  <a:latin typeface="Consolas"/>
                  <a:cs typeface="Consolas"/>
                </a:rPr>
                <a:t>1111  15  </a:t>
              </a:r>
              <a:r>
                <a:rPr lang="en-US" sz="1600" dirty="0">
                  <a:solidFill>
                    <a:srgbClr val="253FAB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– 1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AC564D30-5A84-F94A-B400-5ACFA3B7115D}"/>
                </a:ext>
              </a:extLst>
            </p:cNvPr>
            <p:cNvSpPr txBox="1"/>
            <p:nvPr/>
          </p:nvSpPr>
          <p:spPr>
            <a:xfrm>
              <a:off x="846342" y="962338"/>
              <a:ext cx="1166370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code(</a:t>
              </a:r>
              <a:r>
                <a:rPr lang="en-US" sz="16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)     </a:t>
              </a:r>
              <a:endParaRPr lang="en-US" sz="1600" dirty="0">
                <a:solidFill>
                  <a:srgbClr val="024BC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771EAD82-CBA3-2146-9C8D-96285031D9B7}"/>
                </a:ext>
              </a:extLst>
            </p:cNvPr>
            <p:cNvSpPr txBox="1"/>
            <p:nvPr/>
          </p:nvSpPr>
          <p:spPr>
            <a:xfrm>
              <a:off x="1669872" y="962338"/>
              <a:ext cx="1166370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</a:t>
              </a:r>
              <a:endParaRPr lang="en-US" sz="1600" dirty="0">
                <a:solidFill>
                  <a:srgbClr val="024BC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19EB0808-BC0E-784D-8209-F0C45927402F}"/>
                </a:ext>
              </a:extLst>
            </p:cNvPr>
            <p:cNvSpPr/>
            <p:nvPr/>
          </p:nvSpPr>
          <p:spPr>
            <a:xfrm>
              <a:off x="846342" y="1297399"/>
              <a:ext cx="1065085" cy="478336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E4042D5E-0D18-904C-A341-31B85D3707A3}"/>
              </a:ext>
            </a:extLst>
          </p:cNvPr>
          <p:cNvSpPr/>
          <p:nvPr/>
        </p:nvSpPr>
        <p:spPr>
          <a:xfrm>
            <a:off x="4739358" y="4139022"/>
            <a:ext cx="146706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latin typeface="Consolas"/>
                <a:cs typeface="Consolas"/>
              </a:rPr>
              <a:t>0101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(flipped)</a:t>
            </a:r>
            <a:endParaRPr lang="en-US" sz="1600" dirty="0">
              <a:latin typeface="Consolas"/>
              <a:cs typeface="Consolas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31DCF37D-B1C2-7441-8E9E-335EEEB90344}"/>
              </a:ext>
            </a:extLst>
          </p:cNvPr>
          <p:cNvGrpSpPr/>
          <p:nvPr/>
        </p:nvGrpSpPr>
        <p:grpSpPr>
          <a:xfrm>
            <a:off x="4525427" y="4345919"/>
            <a:ext cx="1212922" cy="848479"/>
            <a:chOff x="3385856" y="3933537"/>
            <a:chExt cx="1212922" cy="848479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D155A4D4-6825-3443-9BB0-42CB13B0FDB7}"/>
                </a:ext>
              </a:extLst>
            </p:cNvPr>
            <p:cNvSpPr/>
            <p:nvPr/>
          </p:nvSpPr>
          <p:spPr>
            <a:xfrm>
              <a:off x="3599787" y="4412684"/>
              <a:ext cx="99899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en-US" sz="1600" dirty="0">
                  <a:latin typeface="Consolas"/>
                  <a:cs typeface="Consolas"/>
                </a:rPr>
                <a:t>0110 </a:t>
              </a:r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</a:t>
              </a:r>
              <a:r>
                <a:rPr lang="en-US" dirty="0">
                  <a:solidFill>
                    <a:srgbClr val="024B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6</a:t>
              </a:r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B46F6C3-FF13-4E41-932B-227A79A2068D}"/>
                </a:ext>
              </a:extLst>
            </p:cNvPr>
            <p:cNvSpPr/>
            <p:nvPr/>
          </p:nvSpPr>
          <p:spPr>
            <a:xfrm>
              <a:off x="3599787" y="4005732"/>
              <a:ext cx="63350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en-US" sz="1600" dirty="0">
                  <a:latin typeface="Consolas"/>
                  <a:cs typeface="Consolas"/>
                </a:rPr>
                <a:t>   1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BD7A155-1848-3B41-8F4C-13232DA92C0F}"/>
                </a:ext>
              </a:extLst>
            </p:cNvPr>
            <p:cNvSpPr txBox="1"/>
            <p:nvPr/>
          </p:nvSpPr>
          <p:spPr>
            <a:xfrm>
              <a:off x="3385856" y="3933537"/>
              <a:ext cx="4045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+</a:t>
              </a:r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B48D227C-3A08-D84D-9B85-E4E7F231D878}"/>
                </a:ext>
              </a:extLst>
            </p:cNvPr>
            <p:cNvCxnSpPr>
              <a:cxnSpLocks/>
            </p:cNvCxnSpPr>
            <p:nvPr/>
          </p:nvCxnSpPr>
          <p:spPr>
            <a:xfrm>
              <a:off x="3684279" y="4408039"/>
              <a:ext cx="502984" cy="464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Rectangle 36">
            <a:extLst>
              <a:ext uri="{FF2B5EF4-FFF2-40B4-BE49-F238E27FC236}">
                <a16:creationId xmlns:a16="http://schemas.microsoft.com/office/drawing/2014/main" id="{378A28DA-2D68-5444-A9AF-A9EE721AC330}"/>
              </a:ext>
            </a:extLst>
          </p:cNvPr>
          <p:cNvSpPr/>
          <p:nvPr/>
        </p:nvSpPr>
        <p:spPr>
          <a:xfrm>
            <a:off x="3003357" y="3787070"/>
            <a:ext cx="375625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Practice:  Convert 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1010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dirty="0">
                <a:solidFill>
                  <a:srgbClr val="024B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–6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1400" dirty="0">
              <a:solidFill>
                <a:srgbClr val="024B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85144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Rounded Rectangle 66">
            <a:extLst>
              <a:ext uri="{FF2B5EF4-FFF2-40B4-BE49-F238E27FC236}">
                <a16:creationId xmlns:a16="http://schemas.microsoft.com/office/drawing/2014/main" id="{08E49E9A-F647-774F-95D1-E70E0E45E161}"/>
              </a:ext>
            </a:extLst>
          </p:cNvPr>
          <p:cNvSpPr/>
          <p:nvPr/>
        </p:nvSpPr>
        <p:spPr>
          <a:xfrm>
            <a:off x="533399" y="2652759"/>
            <a:ext cx="8104085" cy="246336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dirty="0"/>
          </a:p>
        </p:txBody>
      </p:sp>
      <p:sp>
        <p:nvSpPr>
          <p:cNvPr id="68" name="Rectangle 65">
            <a:extLst>
              <a:ext uri="{FF2B5EF4-FFF2-40B4-BE49-F238E27FC236}">
                <a16:creationId xmlns:a16="http://schemas.microsoft.com/office/drawing/2014/main" id="{5066F0B3-9314-FC4E-BED8-8FF8273F50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7083" y="2851448"/>
            <a:ext cx="195893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2000" dirty="0"/>
              <a:t>hardware platform</a:t>
            </a:r>
          </a:p>
        </p:txBody>
      </p:sp>
      <p:sp>
        <p:nvSpPr>
          <p:cNvPr id="38" name="Text Box 116">
            <a:extLst>
              <a:ext uri="{FF2B5EF4-FFF2-40B4-BE49-F238E27FC236}">
                <a16:creationId xmlns:a16="http://schemas.microsoft.com/office/drawing/2014/main" id="{2E2E2FAA-4D0C-4944-8DCD-7DF83F0ECD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2458" y="3370858"/>
            <a:ext cx="1140754" cy="627868"/>
          </a:xfrm>
          <a:prstGeom prst="rect">
            <a:avLst/>
          </a:prstGeom>
          <a:solidFill>
            <a:srgbClr val="CCFFFF"/>
          </a:solidFill>
          <a:ln w="317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36000" rIns="36000"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400" dirty="0">
                <a:solidFill>
                  <a:srgbClr val="000000"/>
                </a:solidFill>
              </a:rPr>
              <a:t>computer</a:t>
            </a:r>
          </a:p>
        </p:txBody>
      </p:sp>
      <p:sp>
        <p:nvSpPr>
          <p:cNvPr id="39" name="Text Box 117">
            <a:extLst>
              <a:ext uri="{FF2B5EF4-FFF2-40B4-BE49-F238E27FC236}">
                <a16:creationId xmlns:a16="http://schemas.microsoft.com/office/drawing/2014/main" id="{ABA117D8-E5CB-1B45-93D6-A21E2855ED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2458" y="3002265"/>
            <a:ext cx="1140754" cy="370146"/>
          </a:xfrm>
          <a:prstGeom prst="rect">
            <a:avLst/>
          </a:prstGeom>
          <a:solidFill>
            <a:srgbClr val="FFDFBF"/>
          </a:solidFill>
          <a:ln w="317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400" dirty="0">
                <a:solidFill>
                  <a:schemeClr val="hlink"/>
                </a:solidFill>
              </a:rPr>
              <a:t>abstraction</a:t>
            </a:r>
          </a:p>
        </p:txBody>
      </p:sp>
      <p:sp>
        <p:nvSpPr>
          <p:cNvPr id="40" name="Rectangle 74">
            <a:extLst>
              <a:ext uri="{FF2B5EF4-FFF2-40B4-BE49-F238E27FC236}">
                <a16:creationId xmlns:a16="http://schemas.microsoft.com/office/drawing/2014/main" id="{97973349-5F2E-C74B-96A9-33576390B2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55409" y="4145881"/>
            <a:ext cx="1198458" cy="585538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b="1" dirty="0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372DFA51-0F09-5046-813C-0555E065C871}"/>
              </a:ext>
            </a:extLst>
          </p:cNvPr>
          <p:cNvGrpSpPr/>
          <p:nvPr/>
        </p:nvGrpSpPr>
        <p:grpSpPr>
          <a:xfrm>
            <a:off x="2961842" y="3432737"/>
            <a:ext cx="1140755" cy="927451"/>
            <a:chOff x="2987242" y="4865703"/>
            <a:chExt cx="1140755" cy="927451"/>
          </a:xfrm>
        </p:grpSpPr>
        <p:sp>
          <p:nvSpPr>
            <p:cNvPr id="42" name="Text Box 118">
              <a:extLst>
                <a:ext uri="{FF2B5EF4-FFF2-40B4-BE49-F238E27FC236}">
                  <a16:creationId xmlns:a16="http://schemas.microsoft.com/office/drawing/2014/main" id="{E80FB9E9-FDEE-0740-A447-3F68FC55C9C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87242" y="5187205"/>
              <a:ext cx="1140755" cy="605949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400" b="1" dirty="0">
                  <a:solidFill>
                    <a:srgbClr val="C00000"/>
                  </a:solidFill>
                </a:rPr>
                <a:t>ALU</a:t>
              </a:r>
              <a:r>
                <a:rPr lang="en-US" sz="1400" dirty="0">
                  <a:solidFill>
                    <a:srgbClr val="000000"/>
                  </a:solidFill>
                </a:rPr>
                <a:t>, RAM</a:t>
              </a:r>
            </a:p>
          </p:txBody>
        </p:sp>
        <p:sp>
          <p:nvSpPr>
            <p:cNvPr id="43" name="Text Box 119">
              <a:extLst>
                <a:ext uri="{FF2B5EF4-FFF2-40B4-BE49-F238E27FC236}">
                  <a16:creationId xmlns:a16="http://schemas.microsoft.com/office/drawing/2014/main" id="{9BEA318B-091A-B047-AA43-EEF706D3CBB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87242" y="4865703"/>
              <a:ext cx="1140755" cy="323056"/>
            </a:xfrm>
            <a:prstGeom prst="rect">
              <a:avLst/>
            </a:prstGeom>
            <a:solidFill>
              <a:srgbClr val="FFDFB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1400" dirty="0">
                  <a:solidFill>
                    <a:schemeClr val="hlink"/>
                  </a:solidFill>
                </a:rPr>
                <a:t>abstraction</a:t>
              </a:r>
            </a:p>
          </p:txBody>
        </p:sp>
      </p:grpSp>
      <p:sp>
        <p:nvSpPr>
          <p:cNvPr id="44" name="Text Box 122">
            <a:extLst>
              <a:ext uri="{FF2B5EF4-FFF2-40B4-BE49-F238E27FC236}">
                <a16:creationId xmlns:a16="http://schemas.microsoft.com/office/drawing/2014/main" id="{C05952CA-6114-A441-BE4B-12EEB33302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61667" y="4186466"/>
            <a:ext cx="1140754" cy="493902"/>
          </a:xfrm>
          <a:prstGeom prst="rect">
            <a:avLst/>
          </a:prstGeom>
          <a:solidFill>
            <a:srgbClr val="CCFFFF"/>
          </a:solidFill>
          <a:ln w="317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400" dirty="0">
                <a:solidFill>
                  <a:srgbClr val="000000"/>
                </a:solidFill>
              </a:rPr>
              <a:t>elementary logic gates</a:t>
            </a:r>
          </a:p>
        </p:txBody>
      </p:sp>
      <p:sp>
        <p:nvSpPr>
          <p:cNvPr id="47" name="Text Box 123">
            <a:extLst>
              <a:ext uri="{FF2B5EF4-FFF2-40B4-BE49-F238E27FC236}">
                <a16:creationId xmlns:a16="http://schemas.microsoft.com/office/drawing/2014/main" id="{D08E6807-E8EC-9140-903B-B5AF97E527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61667" y="3852538"/>
            <a:ext cx="1140754" cy="335481"/>
          </a:xfrm>
          <a:prstGeom prst="rect">
            <a:avLst/>
          </a:prstGeom>
          <a:solidFill>
            <a:srgbClr val="FFDFBF"/>
          </a:solidFill>
          <a:ln w="317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400" dirty="0">
                <a:solidFill>
                  <a:schemeClr val="hlink"/>
                </a:solidFill>
              </a:rPr>
              <a:t>abstraction</a:t>
            </a:r>
          </a:p>
        </p:txBody>
      </p:sp>
      <p:grpSp>
        <p:nvGrpSpPr>
          <p:cNvPr id="48" name="Group 73">
            <a:extLst>
              <a:ext uri="{FF2B5EF4-FFF2-40B4-BE49-F238E27FC236}">
                <a16:creationId xmlns:a16="http://schemas.microsoft.com/office/drawing/2014/main" id="{C98B8822-110E-B341-BCDD-A1EAC1EB391D}"/>
              </a:ext>
            </a:extLst>
          </p:cNvPr>
          <p:cNvGrpSpPr>
            <a:grpSpLocks/>
          </p:cNvGrpSpPr>
          <p:nvPr/>
        </p:nvGrpSpPr>
        <p:grpSpPr bwMode="auto">
          <a:xfrm rot="21366947">
            <a:off x="7253225" y="4203707"/>
            <a:ext cx="1265359" cy="515450"/>
            <a:chOff x="4241" y="3159"/>
            <a:chExt cx="1199" cy="453"/>
          </a:xfrm>
        </p:grpSpPr>
        <p:sp>
          <p:nvSpPr>
            <p:cNvPr id="49" name="Line 56">
              <a:extLst>
                <a:ext uri="{FF2B5EF4-FFF2-40B4-BE49-F238E27FC236}">
                  <a16:creationId xmlns:a16="http://schemas.microsoft.com/office/drawing/2014/main" id="{79623938-46D1-7845-8F77-9789DA7658BB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726690">
              <a:off x="4241" y="3300"/>
              <a:ext cx="723" cy="1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0" name="Line 57">
              <a:extLst>
                <a:ext uri="{FF2B5EF4-FFF2-40B4-BE49-F238E27FC236}">
                  <a16:creationId xmlns:a16="http://schemas.microsoft.com/office/drawing/2014/main" id="{737CE53E-990F-584C-AA73-C36B82746D3B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726690">
              <a:off x="4298" y="3564"/>
              <a:ext cx="723" cy="1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1" name="Line 58">
              <a:extLst>
                <a:ext uri="{FF2B5EF4-FFF2-40B4-BE49-F238E27FC236}">
                  <a16:creationId xmlns:a16="http://schemas.microsoft.com/office/drawing/2014/main" id="{EF650B19-692A-5A4F-9EA3-2A9CE3C584B6}"/>
                </a:ext>
              </a:extLst>
            </p:cNvPr>
            <p:cNvSpPr>
              <a:spLocks noChangeShapeType="1"/>
            </p:cNvSpPr>
            <p:nvPr/>
          </p:nvSpPr>
          <p:spPr bwMode="auto">
            <a:xfrm rot="20873310" flipH="1">
              <a:off x="4711" y="3339"/>
              <a:ext cx="729" cy="2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2" name="Freeform 59">
              <a:extLst>
                <a:ext uri="{FF2B5EF4-FFF2-40B4-BE49-F238E27FC236}">
                  <a16:creationId xmlns:a16="http://schemas.microsoft.com/office/drawing/2014/main" id="{B3EF6BBD-501E-4C4C-A615-114A8D6ED775}"/>
                </a:ext>
              </a:extLst>
            </p:cNvPr>
            <p:cNvSpPr>
              <a:spLocks/>
            </p:cNvSpPr>
            <p:nvPr/>
          </p:nvSpPr>
          <p:spPr bwMode="auto">
            <a:xfrm rot="-726690">
              <a:off x="5159" y="3265"/>
              <a:ext cx="84" cy="98"/>
            </a:xfrm>
            <a:custGeom>
              <a:avLst/>
              <a:gdLst>
                <a:gd name="T0" fmla="*/ 293 w 45"/>
                <a:gd name="T1" fmla="*/ 168 h 52"/>
                <a:gd name="T2" fmla="*/ 273 w 45"/>
                <a:gd name="T3" fmla="*/ 89 h 52"/>
                <a:gd name="T4" fmla="*/ 220 w 45"/>
                <a:gd name="T5" fmla="*/ 28 h 52"/>
                <a:gd name="T6" fmla="*/ 149 w 45"/>
                <a:gd name="T7" fmla="*/ 0 h 52"/>
                <a:gd name="T8" fmla="*/ 73 w 45"/>
                <a:gd name="T9" fmla="*/ 28 h 52"/>
                <a:gd name="T10" fmla="*/ 13 w 45"/>
                <a:gd name="T11" fmla="*/ 89 h 52"/>
                <a:gd name="T12" fmla="*/ 0 w 45"/>
                <a:gd name="T13" fmla="*/ 168 h 52"/>
                <a:gd name="T14" fmla="*/ 13 w 45"/>
                <a:gd name="T15" fmla="*/ 249 h 52"/>
                <a:gd name="T16" fmla="*/ 73 w 45"/>
                <a:gd name="T17" fmla="*/ 320 h 52"/>
                <a:gd name="T18" fmla="*/ 149 w 45"/>
                <a:gd name="T19" fmla="*/ 349 h 52"/>
                <a:gd name="T20" fmla="*/ 220 w 45"/>
                <a:gd name="T21" fmla="*/ 320 h 52"/>
                <a:gd name="T22" fmla="*/ 273 w 45"/>
                <a:gd name="T23" fmla="*/ 249 h 52"/>
                <a:gd name="T24" fmla="*/ 293 w 45"/>
                <a:gd name="T25" fmla="*/ 168 h 52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5" h="52">
                  <a:moveTo>
                    <a:pt x="45" y="25"/>
                  </a:moveTo>
                  <a:lnTo>
                    <a:pt x="42" y="13"/>
                  </a:lnTo>
                  <a:lnTo>
                    <a:pt x="34" y="4"/>
                  </a:lnTo>
                  <a:lnTo>
                    <a:pt x="23" y="0"/>
                  </a:lnTo>
                  <a:lnTo>
                    <a:pt x="11" y="4"/>
                  </a:lnTo>
                  <a:lnTo>
                    <a:pt x="2" y="13"/>
                  </a:lnTo>
                  <a:lnTo>
                    <a:pt x="0" y="25"/>
                  </a:lnTo>
                  <a:lnTo>
                    <a:pt x="2" y="37"/>
                  </a:lnTo>
                  <a:lnTo>
                    <a:pt x="11" y="48"/>
                  </a:lnTo>
                  <a:lnTo>
                    <a:pt x="23" y="52"/>
                  </a:lnTo>
                  <a:lnTo>
                    <a:pt x="34" y="48"/>
                  </a:lnTo>
                  <a:lnTo>
                    <a:pt x="42" y="37"/>
                  </a:lnTo>
                  <a:lnTo>
                    <a:pt x="45" y="25"/>
                  </a:lnTo>
                  <a:close/>
                </a:path>
              </a:pathLst>
            </a:custGeom>
            <a:solidFill>
              <a:srgbClr val="E6E6E6"/>
            </a:solidFill>
            <a:ln w="793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3" name="Freeform 60">
              <a:extLst>
                <a:ext uri="{FF2B5EF4-FFF2-40B4-BE49-F238E27FC236}">
                  <a16:creationId xmlns:a16="http://schemas.microsoft.com/office/drawing/2014/main" id="{4F571A4F-6637-8943-82E4-59439D136929}"/>
                </a:ext>
              </a:extLst>
            </p:cNvPr>
            <p:cNvSpPr>
              <a:spLocks/>
            </p:cNvSpPr>
            <p:nvPr/>
          </p:nvSpPr>
          <p:spPr bwMode="auto">
            <a:xfrm rot="-726690">
              <a:off x="4536" y="3159"/>
              <a:ext cx="631" cy="453"/>
            </a:xfrm>
            <a:custGeom>
              <a:avLst/>
              <a:gdLst>
                <a:gd name="T0" fmla="*/ 990 w 395"/>
                <a:gd name="T1" fmla="*/ 829 h 335"/>
                <a:gd name="T2" fmla="*/ 0 w 395"/>
                <a:gd name="T3" fmla="*/ 829 h 335"/>
                <a:gd name="T4" fmla="*/ 0 w 395"/>
                <a:gd name="T5" fmla="*/ 0 h 335"/>
                <a:gd name="T6" fmla="*/ 990 w 395"/>
                <a:gd name="T7" fmla="*/ 0 h 335"/>
                <a:gd name="T8" fmla="*/ 1110 w 395"/>
                <a:gd name="T9" fmla="*/ 9 h 335"/>
                <a:gd name="T10" fmla="*/ 1227 w 395"/>
                <a:gd name="T11" fmla="*/ 32 h 335"/>
                <a:gd name="T12" fmla="*/ 1332 w 395"/>
                <a:gd name="T13" fmla="*/ 72 h 335"/>
                <a:gd name="T14" fmla="*/ 1431 w 395"/>
                <a:gd name="T15" fmla="*/ 124 h 335"/>
                <a:gd name="T16" fmla="*/ 1503 w 395"/>
                <a:gd name="T17" fmla="*/ 185 h 335"/>
                <a:gd name="T18" fmla="*/ 1564 w 395"/>
                <a:gd name="T19" fmla="*/ 254 h 335"/>
                <a:gd name="T20" fmla="*/ 1597 w 395"/>
                <a:gd name="T21" fmla="*/ 334 h 335"/>
                <a:gd name="T22" fmla="*/ 1610 w 395"/>
                <a:gd name="T23" fmla="*/ 414 h 335"/>
                <a:gd name="T24" fmla="*/ 1597 w 395"/>
                <a:gd name="T25" fmla="*/ 498 h 335"/>
                <a:gd name="T26" fmla="*/ 1564 w 395"/>
                <a:gd name="T27" fmla="*/ 576 h 335"/>
                <a:gd name="T28" fmla="*/ 1503 w 395"/>
                <a:gd name="T29" fmla="*/ 645 h 335"/>
                <a:gd name="T30" fmla="*/ 1431 w 395"/>
                <a:gd name="T31" fmla="*/ 707 h 335"/>
                <a:gd name="T32" fmla="*/ 1332 w 395"/>
                <a:gd name="T33" fmla="*/ 759 h 335"/>
                <a:gd name="T34" fmla="*/ 1227 w 395"/>
                <a:gd name="T35" fmla="*/ 799 h 335"/>
                <a:gd name="T36" fmla="*/ 1110 w 395"/>
                <a:gd name="T37" fmla="*/ 821 h 335"/>
                <a:gd name="T38" fmla="*/ 990 w 395"/>
                <a:gd name="T39" fmla="*/ 829 h 33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395" h="335">
                  <a:moveTo>
                    <a:pt x="243" y="335"/>
                  </a:moveTo>
                  <a:lnTo>
                    <a:pt x="0" y="335"/>
                  </a:lnTo>
                  <a:lnTo>
                    <a:pt x="0" y="0"/>
                  </a:lnTo>
                  <a:lnTo>
                    <a:pt x="243" y="0"/>
                  </a:lnTo>
                  <a:lnTo>
                    <a:pt x="272" y="4"/>
                  </a:lnTo>
                  <a:lnTo>
                    <a:pt x="301" y="13"/>
                  </a:lnTo>
                  <a:lnTo>
                    <a:pt x="327" y="29"/>
                  </a:lnTo>
                  <a:lnTo>
                    <a:pt x="351" y="50"/>
                  </a:lnTo>
                  <a:lnTo>
                    <a:pt x="369" y="75"/>
                  </a:lnTo>
                  <a:lnTo>
                    <a:pt x="384" y="103"/>
                  </a:lnTo>
                  <a:lnTo>
                    <a:pt x="392" y="135"/>
                  </a:lnTo>
                  <a:lnTo>
                    <a:pt x="395" y="167"/>
                  </a:lnTo>
                  <a:lnTo>
                    <a:pt x="392" y="201"/>
                  </a:lnTo>
                  <a:lnTo>
                    <a:pt x="384" y="233"/>
                  </a:lnTo>
                  <a:lnTo>
                    <a:pt x="369" y="261"/>
                  </a:lnTo>
                  <a:lnTo>
                    <a:pt x="351" y="286"/>
                  </a:lnTo>
                  <a:lnTo>
                    <a:pt x="327" y="307"/>
                  </a:lnTo>
                  <a:lnTo>
                    <a:pt x="301" y="323"/>
                  </a:lnTo>
                  <a:lnTo>
                    <a:pt x="272" y="332"/>
                  </a:lnTo>
                  <a:lnTo>
                    <a:pt x="243" y="335"/>
                  </a:lnTo>
                  <a:close/>
                </a:path>
              </a:pathLst>
            </a:custGeom>
            <a:solidFill>
              <a:srgbClr val="E6E6E6"/>
            </a:solidFill>
            <a:ln w="793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4" name="Rectangle 61">
              <a:extLst>
                <a:ext uri="{FF2B5EF4-FFF2-40B4-BE49-F238E27FC236}">
                  <a16:creationId xmlns:a16="http://schemas.microsoft.com/office/drawing/2014/main" id="{E9DC132F-7CC8-014C-A7CB-739BDD4644A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873310">
              <a:off x="4613" y="3246"/>
              <a:ext cx="451" cy="181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r>
                <a:rPr lang="en-US" sz="1600" dirty="0">
                  <a:solidFill>
                    <a:srgbClr val="000000"/>
                  </a:solidFill>
                </a:rPr>
                <a:t>Nand</a:t>
              </a:r>
              <a:endParaRPr lang="en-US" sz="1600" dirty="0"/>
            </a:p>
          </p:txBody>
        </p:sp>
      </p:grpSp>
      <p:sp>
        <p:nvSpPr>
          <p:cNvPr id="55" name="Rectangle 131">
            <a:extLst>
              <a:ext uri="{FF2B5EF4-FFF2-40B4-BE49-F238E27FC236}">
                <a16:creationId xmlns:a16="http://schemas.microsoft.com/office/drawing/2014/main" id="{FBD16E5E-14BA-ED42-91B9-D9DF6D1BAE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36695" y="3895393"/>
            <a:ext cx="1004559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marL="0" defTabSz="914400" rtl="1" eaLnBrk="1" latinLnBrk="0" hangingPunct="1"/>
            <a:r>
              <a:rPr lang="en-US" sz="1400" dirty="0">
                <a:solidFill>
                  <a:srgbClr val="000000"/>
                </a:solidFill>
              </a:rPr>
              <a:t>Building gates</a:t>
            </a:r>
            <a:endParaRPr lang="en-US" sz="1400" dirty="0"/>
          </a:p>
        </p:txBody>
      </p:sp>
      <p:sp>
        <p:nvSpPr>
          <p:cNvPr id="58" name="Line 135">
            <a:extLst>
              <a:ext uri="{FF2B5EF4-FFF2-40B4-BE49-F238E27FC236}">
                <a16:creationId xmlns:a16="http://schemas.microsoft.com/office/drawing/2014/main" id="{BC516CFB-82D1-7342-835E-D18CC55879E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090395" y="4009512"/>
            <a:ext cx="993052" cy="878"/>
          </a:xfrm>
          <a:prstGeom prst="line">
            <a:avLst/>
          </a:prstGeom>
          <a:noFill/>
          <a:ln w="31750">
            <a:solidFill>
              <a:schemeClr val="tx1">
                <a:lumMod val="50000"/>
                <a:lumOff val="50000"/>
              </a:schemeClr>
            </a:solidFill>
            <a:round/>
            <a:headEnd type="triangle" w="lg" len="lg"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en-US" dirty="0"/>
          </a:p>
        </p:txBody>
      </p:sp>
      <p:sp>
        <p:nvSpPr>
          <p:cNvPr id="60" name="Line 135">
            <a:extLst>
              <a:ext uri="{FF2B5EF4-FFF2-40B4-BE49-F238E27FC236}">
                <a16:creationId xmlns:a16="http://schemas.microsoft.com/office/drawing/2014/main" id="{D42ABF07-F7E4-9347-8EED-4330FCE8EF5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237016" y="4391441"/>
            <a:ext cx="1004559" cy="4246"/>
          </a:xfrm>
          <a:prstGeom prst="line">
            <a:avLst/>
          </a:prstGeom>
          <a:noFill/>
          <a:ln w="31750">
            <a:solidFill>
              <a:schemeClr val="tx1">
                <a:lumMod val="50000"/>
                <a:lumOff val="50000"/>
              </a:schemeClr>
            </a:solidFill>
            <a:round/>
            <a:headEnd type="triangle" w="lg" len="lg"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en-US" dirty="0"/>
          </a:p>
        </p:txBody>
      </p:sp>
      <p:sp>
        <p:nvSpPr>
          <p:cNvPr id="61" name="Line 135">
            <a:extLst>
              <a:ext uri="{FF2B5EF4-FFF2-40B4-BE49-F238E27FC236}">
                <a16:creationId xmlns:a16="http://schemas.microsoft.com/office/drawing/2014/main" id="{CEE25AEB-07CB-5942-94EB-1D5612279CC4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1808054" y="3560747"/>
            <a:ext cx="1143813" cy="2602"/>
          </a:xfrm>
          <a:prstGeom prst="line">
            <a:avLst/>
          </a:prstGeom>
          <a:noFill/>
          <a:ln w="31750">
            <a:solidFill>
              <a:schemeClr val="tx1">
                <a:lumMod val="50000"/>
                <a:lumOff val="50000"/>
              </a:schemeClr>
            </a:solidFill>
            <a:round/>
            <a:headEnd type="triangle" w="lg" len="lg"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en-US" dirty="0"/>
          </a:p>
        </p:txBody>
      </p:sp>
      <p:sp>
        <p:nvSpPr>
          <p:cNvPr id="62" name="Rectangle 131">
            <a:extLst>
              <a:ext uri="{FF2B5EF4-FFF2-40B4-BE49-F238E27FC236}">
                <a16:creationId xmlns:a16="http://schemas.microsoft.com/office/drawing/2014/main" id="{FE73A64F-66B7-3045-AD21-8E40B4E247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71158" y="3519665"/>
            <a:ext cx="67337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marL="0" defTabSz="914400" rtl="1" eaLnBrk="1" latinLnBrk="0" hangingPunct="1"/>
            <a:r>
              <a:rPr lang="en-US" sz="1400" dirty="0">
                <a:solidFill>
                  <a:srgbClr val="000000"/>
                </a:solidFill>
              </a:rPr>
              <a:t>Building chips</a:t>
            </a:r>
            <a:endParaRPr lang="en-US" sz="1400" dirty="0"/>
          </a:p>
        </p:txBody>
      </p:sp>
      <p:sp>
        <p:nvSpPr>
          <p:cNvPr id="63" name="Rectangle 131">
            <a:extLst>
              <a:ext uri="{FF2B5EF4-FFF2-40B4-BE49-F238E27FC236}">
                <a16:creationId xmlns:a16="http://schemas.microsoft.com/office/drawing/2014/main" id="{5F6BF29D-2E78-EF4D-8F8E-4ED84CC743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6530" y="3040377"/>
            <a:ext cx="950119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marL="0" defTabSz="914400" rtl="1" eaLnBrk="1" latinLnBrk="0" hangingPunct="1"/>
            <a:r>
              <a:rPr lang="en-US" sz="1400" dirty="0"/>
              <a:t>Building a computer</a:t>
            </a:r>
          </a:p>
        </p:txBody>
      </p:sp>
      <p:sp>
        <p:nvSpPr>
          <p:cNvPr id="64" name="Line 135">
            <a:extLst>
              <a:ext uri="{FF2B5EF4-FFF2-40B4-BE49-F238E27FC236}">
                <a16:creationId xmlns:a16="http://schemas.microsoft.com/office/drawing/2014/main" id="{713F598D-B0F9-C345-8695-29431870CF1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090395" y="4009512"/>
            <a:ext cx="993052" cy="878"/>
          </a:xfrm>
          <a:prstGeom prst="line">
            <a:avLst/>
          </a:prstGeom>
          <a:noFill/>
          <a:ln w="31750">
            <a:solidFill>
              <a:schemeClr val="tx1">
                <a:lumMod val="50000"/>
                <a:lumOff val="50000"/>
              </a:schemeClr>
            </a:solidFill>
            <a:round/>
            <a:headEnd type="triangle" w="lg" len="lg"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en-US" dirty="0"/>
          </a:p>
        </p:txBody>
      </p:sp>
      <p:sp>
        <p:nvSpPr>
          <p:cNvPr id="65" name="Line 135">
            <a:extLst>
              <a:ext uri="{FF2B5EF4-FFF2-40B4-BE49-F238E27FC236}">
                <a16:creationId xmlns:a16="http://schemas.microsoft.com/office/drawing/2014/main" id="{4B1D2A85-3C85-5745-A693-E76406EC4CF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237016" y="4391441"/>
            <a:ext cx="1004559" cy="4246"/>
          </a:xfrm>
          <a:prstGeom prst="line">
            <a:avLst/>
          </a:prstGeom>
          <a:noFill/>
          <a:ln w="31750">
            <a:solidFill>
              <a:schemeClr val="tx1">
                <a:lumMod val="50000"/>
                <a:lumOff val="50000"/>
              </a:schemeClr>
            </a:solidFill>
            <a:round/>
            <a:headEnd type="triangle" w="lg" len="lg"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en-US" dirty="0"/>
          </a:p>
        </p:txBody>
      </p:sp>
      <p:sp>
        <p:nvSpPr>
          <p:cNvPr id="66" name="Line 135">
            <a:extLst>
              <a:ext uri="{FF2B5EF4-FFF2-40B4-BE49-F238E27FC236}">
                <a16:creationId xmlns:a16="http://schemas.microsoft.com/office/drawing/2014/main" id="{7EB2A483-C4CD-9945-90BA-E04DD5655EC0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1808054" y="3560747"/>
            <a:ext cx="1143813" cy="2602"/>
          </a:xfrm>
          <a:prstGeom prst="line">
            <a:avLst/>
          </a:prstGeom>
          <a:noFill/>
          <a:ln w="31750">
            <a:solidFill>
              <a:schemeClr val="tx1">
                <a:lumMod val="50000"/>
                <a:lumOff val="50000"/>
              </a:schemeClr>
            </a:solidFill>
            <a:round/>
            <a:headEnd type="triangle" w="lg" len="lg"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Nand to Tetris Roadmap: Hardware</a:t>
            </a:r>
          </a:p>
        </p:txBody>
      </p:sp>
      <p:sp>
        <p:nvSpPr>
          <p:cNvPr id="84" name="Text Box 115"/>
          <p:cNvSpPr txBox="1">
            <a:spLocks noChangeArrowheads="1"/>
          </p:cNvSpPr>
          <p:nvPr/>
        </p:nvSpPr>
        <p:spPr bwMode="auto">
          <a:xfrm>
            <a:off x="682268" y="1115194"/>
            <a:ext cx="1070240" cy="355672"/>
          </a:xfrm>
          <a:prstGeom prst="rect">
            <a:avLst/>
          </a:prstGeom>
          <a:solidFill>
            <a:srgbClr val="FFDFBF"/>
          </a:solidFill>
          <a:ln w="317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rIns="0"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400" dirty="0">
                <a:solidFill>
                  <a:schemeClr val="hlink"/>
                </a:solidFill>
              </a:rPr>
              <a:t>abstraction</a:t>
            </a:r>
          </a:p>
        </p:txBody>
      </p:sp>
      <p:sp>
        <p:nvSpPr>
          <p:cNvPr id="45" name="Line 136"/>
          <p:cNvSpPr>
            <a:spLocks noChangeShapeType="1"/>
          </p:cNvSpPr>
          <p:nvPr/>
        </p:nvSpPr>
        <p:spPr bwMode="auto">
          <a:xfrm>
            <a:off x="1275757" y="1643378"/>
            <a:ext cx="0" cy="1378370"/>
          </a:xfrm>
          <a:prstGeom prst="line">
            <a:avLst/>
          </a:prstGeom>
          <a:noFill/>
          <a:ln w="31750">
            <a:solidFill>
              <a:schemeClr val="tx1">
                <a:lumMod val="65000"/>
                <a:lumOff val="35000"/>
              </a:schemeClr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marL="0" algn="l" defTabSz="914400" rtl="0" eaLnBrk="1" latinLnBrk="0" hangingPunct="1"/>
            <a:endParaRPr lang="en-US" dirty="0"/>
          </a:p>
        </p:txBody>
      </p:sp>
      <p:sp>
        <p:nvSpPr>
          <p:cNvPr id="46" name="Rectangle 137"/>
          <p:cNvSpPr>
            <a:spLocks noChangeArrowheads="1"/>
          </p:cNvSpPr>
          <p:nvPr/>
        </p:nvSpPr>
        <p:spPr bwMode="auto">
          <a:xfrm>
            <a:off x="325373" y="2208560"/>
            <a:ext cx="95038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</a:rPr>
              <a:t>assembler</a:t>
            </a:r>
            <a:endParaRPr lang="en-US" sz="1600" dirty="0"/>
          </a:p>
        </p:txBody>
      </p:sp>
      <p:sp>
        <p:nvSpPr>
          <p:cNvPr id="83" name="Text Box 114"/>
          <p:cNvSpPr txBox="1">
            <a:spLocks noChangeArrowheads="1"/>
          </p:cNvSpPr>
          <p:nvPr/>
        </p:nvSpPr>
        <p:spPr bwMode="auto">
          <a:xfrm>
            <a:off x="682268" y="1469313"/>
            <a:ext cx="1070240" cy="493902"/>
          </a:xfrm>
          <a:prstGeom prst="rect">
            <a:avLst/>
          </a:prstGeom>
          <a:solidFill>
            <a:srgbClr val="CCFFFF"/>
          </a:solidFill>
          <a:ln w="317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rIns="0"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400" dirty="0">
                <a:solidFill>
                  <a:srgbClr val="000000"/>
                </a:solidFill>
              </a:rPr>
              <a:t>machine language</a:t>
            </a:r>
          </a:p>
        </p:txBody>
      </p:sp>
      <p:sp>
        <p:nvSpPr>
          <p:cNvPr id="70" name="Oval 69"/>
          <p:cNvSpPr/>
          <p:nvPr/>
        </p:nvSpPr>
        <p:spPr>
          <a:xfrm>
            <a:off x="6517460" y="4526387"/>
            <a:ext cx="345566" cy="3024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p1</a:t>
            </a:r>
          </a:p>
        </p:txBody>
      </p:sp>
      <p:sp>
        <p:nvSpPr>
          <p:cNvPr id="73" name="Oval 72"/>
          <p:cNvSpPr/>
          <p:nvPr/>
        </p:nvSpPr>
        <p:spPr>
          <a:xfrm>
            <a:off x="4347451" y="4128316"/>
            <a:ext cx="432630" cy="302400"/>
          </a:xfrm>
          <a:prstGeom prst="ellipse">
            <a:avLst/>
          </a:prstGeom>
          <a:solidFill>
            <a:srgbClr val="00669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p2</a:t>
            </a:r>
          </a:p>
        </p:txBody>
      </p:sp>
      <p:sp>
        <p:nvSpPr>
          <p:cNvPr id="77" name="Oval 76"/>
          <p:cNvSpPr/>
          <p:nvPr/>
        </p:nvSpPr>
        <p:spPr>
          <a:xfrm>
            <a:off x="4342157" y="4530463"/>
            <a:ext cx="432630" cy="3024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p3</a:t>
            </a:r>
          </a:p>
        </p:txBody>
      </p:sp>
      <p:sp>
        <p:nvSpPr>
          <p:cNvPr id="82" name="Oval 81"/>
          <p:cNvSpPr/>
          <p:nvPr/>
        </p:nvSpPr>
        <p:spPr>
          <a:xfrm>
            <a:off x="2092980" y="3694805"/>
            <a:ext cx="432630" cy="3024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p4</a:t>
            </a:r>
          </a:p>
        </p:txBody>
      </p:sp>
      <p:sp>
        <p:nvSpPr>
          <p:cNvPr id="88" name="Oval 87"/>
          <p:cNvSpPr/>
          <p:nvPr/>
        </p:nvSpPr>
        <p:spPr>
          <a:xfrm>
            <a:off x="2092980" y="4062225"/>
            <a:ext cx="432630" cy="3024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p5</a:t>
            </a:r>
          </a:p>
        </p:txBody>
      </p:sp>
      <p:sp>
        <p:nvSpPr>
          <p:cNvPr id="89" name="Oval 88"/>
          <p:cNvSpPr/>
          <p:nvPr/>
        </p:nvSpPr>
        <p:spPr>
          <a:xfrm>
            <a:off x="1414563" y="2175606"/>
            <a:ext cx="432630" cy="3024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p6</a:t>
            </a:r>
          </a:p>
        </p:txBody>
      </p:sp>
      <p:sp>
        <p:nvSpPr>
          <p:cNvPr id="57" name="Content Placeholder 2">
            <a:extLst>
              <a:ext uri="{FF2B5EF4-FFF2-40B4-BE49-F238E27FC236}">
                <a16:creationId xmlns:a16="http://schemas.microsoft.com/office/drawing/2014/main" id="{A9882928-DDAE-E749-9D09-949CF2B523CC}"/>
              </a:ext>
            </a:extLst>
          </p:cNvPr>
          <p:cNvSpPr txBox="1">
            <a:spLocks/>
          </p:cNvSpPr>
          <p:nvPr/>
        </p:nvSpPr>
        <p:spPr>
          <a:xfrm>
            <a:off x="2260682" y="5274658"/>
            <a:ext cx="4649517" cy="816749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 u="sng" dirty="0"/>
              <a:t>Project 2</a:t>
            </a:r>
          </a:p>
          <a:p>
            <a:pPr marL="0" indent="0" algn="ctr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dirty="0"/>
              <a:t>Building chips that do arithmetic,</a:t>
            </a:r>
            <a:br>
              <a:rPr lang="en-US" dirty="0"/>
            </a:br>
            <a:r>
              <a:rPr lang="en-US" dirty="0"/>
              <a:t>ending up with an ALU</a:t>
            </a:r>
          </a:p>
        </p:txBody>
      </p:sp>
    </p:spTree>
    <p:extLst>
      <p:ext uri="{BB962C8B-B14F-4D97-AF65-F5344CB8AC3E}">
        <p14:creationId xmlns:p14="http://schemas.microsoft.com/office/powerpoint/2010/main" val="310017249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Two’s complement: Recap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AB7B126B-9E67-4E40-99E5-17D735489376}"/>
              </a:ext>
            </a:extLst>
          </p:cNvPr>
          <p:cNvSpPr/>
          <p:nvPr/>
        </p:nvSpPr>
        <p:spPr>
          <a:xfrm>
            <a:off x="2993069" y="987896"/>
            <a:ext cx="5510851" cy="26930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en-US" u="sng" dirty="0">
                <a:latin typeface="Times New Roman"/>
                <a:cs typeface="Times New Roman"/>
              </a:rPr>
              <a:t>Observations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Times New Roman"/>
                <a:cs typeface="Times New Roman"/>
              </a:rPr>
              <a:t>The method represents all the integers in the range</a:t>
            </a:r>
            <a:br>
              <a:rPr lang="en-US" dirty="0">
                <a:latin typeface="Times New Roman"/>
                <a:cs typeface="Times New Roman"/>
              </a:rPr>
            </a:br>
            <a:r>
              <a:rPr lang="en-US" dirty="0">
                <a:latin typeface="Times New Roman"/>
                <a:cs typeface="Times New Roman"/>
              </a:rPr>
              <a:t>–2</a:t>
            </a:r>
            <a:r>
              <a:rPr lang="en-US" i="1" baseline="30000" dirty="0">
                <a:latin typeface="Times New Roman"/>
                <a:cs typeface="Times New Roman"/>
              </a:rPr>
              <a:t>n</a:t>
            </a:r>
            <a:r>
              <a:rPr lang="en-US" baseline="30000" dirty="0">
                <a:latin typeface="Times New Roman"/>
                <a:cs typeface="Times New Roman"/>
              </a:rPr>
              <a:t>–1</a:t>
            </a:r>
            <a:r>
              <a:rPr lang="en-US" dirty="0">
                <a:latin typeface="Times New Roman"/>
                <a:cs typeface="Times New Roman"/>
              </a:rPr>
              <a:t>, ..., –1, 0, 1, ..., 2</a:t>
            </a:r>
            <a:r>
              <a:rPr lang="en-US" i="1" baseline="30000" dirty="0">
                <a:latin typeface="Times New Roman"/>
                <a:cs typeface="Times New Roman"/>
              </a:rPr>
              <a:t>n</a:t>
            </a:r>
            <a:r>
              <a:rPr lang="en-US" baseline="30000" dirty="0">
                <a:latin typeface="Times New Roman"/>
                <a:cs typeface="Times New Roman"/>
              </a:rPr>
              <a:t>–1 </a:t>
            </a:r>
            <a:r>
              <a:rPr lang="en-US" dirty="0">
                <a:latin typeface="Times New Roman"/>
                <a:cs typeface="Times New Roman"/>
              </a:rPr>
              <a:t>– 1 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i="1" dirty="0">
                <a:latin typeface="Times New Roman"/>
                <a:cs typeface="Times New Roman"/>
              </a:rPr>
              <a:t>code</a:t>
            </a:r>
            <a:r>
              <a:rPr lang="en-US" dirty="0">
                <a:latin typeface="Times New Roman"/>
                <a:cs typeface="Times New Roman"/>
              </a:rPr>
              <a:t>(</a:t>
            </a:r>
            <a:r>
              <a:rPr lang="en-US" i="1" dirty="0">
                <a:latin typeface="Times New Roman"/>
                <a:cs typeface="Times New Roman"/>
              </a:rPr>
              <a:t>x</a:t>
            </a:r>
            <a:r>
              <a:rPr lang="en-US" dirty="0">
                <a:latin typeface="Times New Roman"/>
                <a:cs typeface="Times New Roman"/>
              </a:rPr>
              <a:t>) + </a:t>
            </a:r>
            <a:r>
              <a:rPr lang="en-US" i="1" dirty="0">
                <a:latin typeface="Times New Roman"/>
                <a:cs typeface="Times New Roman"/>
              </a:rPr>
              <a:t>code</a:t>
            </a:r>
            <a:r>
              <a:rPr lang="en-US" dirty="0">
                <a:latin typeface="Times New Roman"/>
                <a:cs typeface="Times New Roman"/>
              </a:rPr>
              <a:t>(–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i="1" dirty="0">
                <a:latin typeface="Times New Roman"/>
                <a:cs typeface="Times New Roman"/>
              </a:rPr>
              <a:t>x</a:t>
            </a:r>
            <a:r>
              <a:rPr lang="en-US" dirty="0">
                <a:latin typeface="Times New Roman"/>
                <a:cs typeface="Times New Roman"/>
              </a:rPr>
              <a:t>)  =  </a:t>
            </a:r>
            <a:r>
              <a:rPr lang="en-US" i="1" dirty="0">
                <a:latin typeface="Times New Roman"/>
                <a:cs typeface="Times New Roman"/>
              </a:rPr>
              <a:t>code</a:t>
            </a:r>
            <a:r>
              <a:rPr lang="en-US" dirty="0">
                <a:latin typeface="Times New Roman"/>
                <a:cs typeface="Times New Roman"/>
              </a:rPr>
              <a:t>(0)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Times New Roman"/>
                <a:cs typeface="Times New Roman"/>
              </a:rPr>
              <a:t>The codes are monotonically increasing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Times New Roman"/>
                <a:cs typeface="Times New Roman"/>
              </a:rPr>
              <a:t>Arithmetic on signed integers is the same as arithmetic on unsigned integers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Times New Roman"/>
                <a:cs typeface="Times New Roman"/>
              </a:rPr>
              <a:t>Simple! Elegant! Powerful!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1F28D3E8-1B79-2E42-B4F4-471A8A5605F6}"/>
              </a:ext>
            </a:extLst>
          </p:cNvPr>
          <p:cNvSpPr/>
          <p:nvPr/>
        </p:nvSpPr>
        <p:spPr>
          <a:xfrm>
            <a:off x="2993069" y="3970739"/>
            <a:ext cx="5644415" cy="12772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en-US" u="sng" dirty="0">
                <a:latin typeface="Times New Roman"/>
                <a:cs typeface="Times New Roman"/>
              </a:rPr>
              <a:t>Implications for hardware designers</a:t>
            </a:r>
            <a:endParaRPr lang="en-US" dirty="0">
              <a:latin typeface="Times New Roman"/>
              <a:cs typeface="Times New Roman"/>
            </a:endParaRPr>
          </a:p>
          <a:p>
            <a:pPr>
              <a:spcBef>
                <a:spcPts val="600"/>
              </a:spcBef>
            </a:pPr>
            <a:r>
              <a:rPr lang="en-US" dirty="0">
                <a:latin typeface="Times New Roman"/>
                <a:cs typeface="Times New Roman"/>
              </a:rPr>
              <a:t>Arithmetic on signed integers can be implemented</a:t>
            </a:r>
            <a:br>
              <a:rPr lang="en-US" dirty="0">
                <a:latin typeface="Times New Roman"/>
                <a:cs typeface="Times New Roman"/>
              </a:rPr>
            </a:br>
            <a:r>
              <a:rPr lang="en-US" dirty="0">
                <a:latin typeface="Times New Roman"/>
                <a:cs typeface="Times New Roman"/>
              </a:rPr>
              <a:t>using </a:t>
            </a:r>
            <a:r>
              <a:rPr lang="en-US" b="1" i="1" dirty="0">
                <a:latin typeface="Times New Roman"/>
                <a:cs typeface="Times New Roman"/>
              </a:rPr>
              <a:t>the same hardware </a:t>
            </a:r>
            <a:r>
              <a:rPr lang="en-US" dirty="0">
                <a:latin typeface="Times New Roman"/>
                <a:cs typeface="Times New Roman"/>
              </a:rPr>
              <a:t>used for handling arithmetic of unsigned integers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ED2CAB1-6020-0749-90BF-B2BFAC24ED69}"/>
              </a:ext>
            </a:extLst>
          </p:cNvPr>
          <p:cNvGrpSpPr/>
          <p:nvPr/>
        </p:nvGrpSpPr>
        <p:grpSpPr>
          <a:xfrm>
            <a:off x="846342" y="962338"/>
            <a:ext cx="1989900" cy="5647452"/>
            <a:chOff x="846342" y="962338"/>
            <a:chExt cx="1989900" cy="5647452"/>
          </a:xfrm>
        </p:grpSpPr>
        <p:sp>
          <p:nvSpPr>
            <p:cNvPr id="7" name="Content Placeholder 2">
              <a:extLst>
                <a:ext uri="{FF2B5EF4-FFF2-40B4-BE49-F238E27FC236}">
                  <a16:creationId xmlns:a16="http://schemas.microsoft.com/office/drawing/2014/main" id="{5BBA4957-D7CC-3546-8DCD-09DC50B34C20}"/>
                </a:ext>
              </a:extLst>
            </p:cNvPr>
            <p:cNvSpPr txBox="1">
              <a:spLocks/>
            </p:cNvSpPr>
            <p:nvPr/>
          </p:nvSpPr>
          <p:spPr>
            <a:xfrm>
              <a:off x="846342" y="1331689"/>
              <a:ext cx="1783970" cy="5278101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1pPr>
              <a:lvl2pPr marL="717550" indent="-26035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SzPct val="50000"/>
                <a:buFont typeface="Wingdings" charset="2"/>
                <a:buChar char="q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Bef>
                  <a:spcPts val="600"/>
                </a:spcBef>
                <a:buFont typeface="Arial" panose="020B0604020202020204" pitchFamily="34" charset="0"/>
                <a:buNone/>
              </a:pPr>
              <a:r>
                <a:rPr lang="en-US" sz="1600" dirty="0">
                  <a:latin typeface="Consolas"/>
                  <a:cs typeface="Consolas"/>
                </a:rPr>
                <a:t>0000   0  </a:t>
              </a:r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 </a:t>
              </a:r>
              <a:r>
                <a:rPr lang="en-US" sz="1600" dirty="0">
                  <a:solidFill>
                    <a:srgbClr val="253FAB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</a:p>
            <a:p>
              <a:pPr marL="0" indent="0">
                <a:spcBef>
                  <a:spcPts val="600"/>
                </a:spcBef>
                <a:buFont typeface="Arial" panose="020B0604020202020204" pitchFamily="34" charset="0"/>
                <a:buNone/>
              </a:pPr>
              <a:r>
                <a:rPr lang="en-US" sz="1600" dirty="0">
                  <a:latin typeface="Consolas"/>
                  <a:cs typeface="Consolas"/>
                </a:rPr>
                <a:t>0001   1  </a:t>
              </a:r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 </a:t>
              </a:r>
              <a:r>
                <a:rPr lang="en-US" sz="1600" dirty="0">
                  <a:solidFill>
                    <a:srgbClr val="253FAB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</a:p>
            <a:p>
              <a:pPr marL="0" indent="0">
                <a:spcBef>
                  <a:spcPts val="600"/>
                </a:spcBef>
                <a:buFont typeface="Arial" panose="020B0604020202020204" pitchFamily="34" charset="0"/>
                <a:buNone/>
              </a:pPr>
              <a:r>
                <a:rPr lang="en-US" sz="1600" dirty="0">
                  <a:latin typeface="Consolas"/>
                  <a:cs typeface="Consolas"/>
                </a:rPr>
                <a:t>0010   2  </a:t>
              </a:r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 </a:t>
              </a:r>
              <a:r>
                <a:rPr lang="en-US" sz="1600" dirty="0">
                  <a:solidFill>
                    <a:srgbClr val="253FAB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</a:p>
            <a:p>
              <a:pPr marL="0" indent="0">
                <a:spcBef>
                  <a:spcPts val="600"/>
                </a:spcBef>
                <a:buNone/>
              </a:pPr>
              <a:r>
                <a:rPr lang="en-US" sz="1600" dirty="0">
                  <a:latin typeface="Consolas"/>
                  <a:cs typeface="Consolas"/>
                </a:rPr>
                <a:t>0011   3  </a:t>
              </a:r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 </a:t>
              </a:r>
              <a:r>
                <a:rPr lang="en-US" sz="1600" dirty="0">
                  <a:solidFill>
                    <a:srgbClr val="253FAB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</a:p>
            <a:p>
              <a:pPr marL="0" indent="0">
                <a:spcBef>
                  <a:spcPts val="600"/>
                </a:spcBef>
                <a:buNone/>
              </a:pPr>
              <a:r>
                <a:rPr lang="en-US" sz="1600" dirty="0">
                  <a:latin typeface="Consolas"/>
                  <a:cs typeface="Consolas"/>
                </a:rPr>
                <a:t>0100   4  </a:t>
              </a:r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 </a:t>
              </a:r>
              <a:r>
                <a:rPr lang="en-US" sz="1600" dirty="0">
                  <a:solidFill>
                    <a:srgbClr val="253FAB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</a:p>
            <a:p>
              <a:pPr marL="0" indent="0">
                <a:spcBef>
                  <a:spcPts val="600"/>
                </a:spcBef>
                <a:buFont typeface="Arial" panose="020B0604020202020204" pitchFamily="34" charset="0"/>
                <a:buNone/>
              </a:pPr>
              <a:r>
                <a:rPr lang="en-US" sz="1600" dirty="0">
                  <a:latin typeface="Consolas"/>
                  <a:cs typeface="Consolas"/>
                </a:rPr>
                <a:t>0101   5  </a:t>
              </a:r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 </a:t>
              </a:r>
              <a:r>
                <a:rPr lang="en-US" sz="1600" dirty="0">
                  <a:solidFill>
                    <a:srgbClr val="253FAB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</a:p>
            <a:p>
              <a:pPr marL="0" indent="0">
                <a:spcBef>
                  <a:spcPts val="600"/>
                </a:spcBef>
                <a:buNone/>
              </a:pPr>
              <a:r>
                <a:rPr lang="en-US" sz="1600" dirty="0">
                  <a:latin typeface="Consolas"/>
                  <a:cs typeface="Consolas"/>
                </a:rPr>
                <a:t>0110   6  </a:t>
              </a:r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 </a:t>
              </a:r>
              <a:r>
                <a:rPr lang="en-US" sz="1600" dirty="0">
                  <a:solidFill>
                    <a:srgbClr val="253FAB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6</a:t>
              </a:r>
            </a:p>
            <a:p>
              <a:pPr marL="0" indent="0">
                <a:spcBef>
                  <a:spcPts val="600"/>
                </a:spcBef>
                <a:buFont typeface="Arial" panose="020B0604020202020204" pitchFamily="34" charset="0"/>
                <a:buNone/>
              </a:pPr>
              <a:r>
                <a:rPr lang="en-US" sz="1600" dirty="0">
                  <a:latin typeface="Consolas"/>
                  <a:cs typeface="Consolas"/>
                </a:rPr>
                <a:t>0111   7  </a:t>
              </a:r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 </a:t>
              </a:r>
              <a:r>
                <a:rPr lang="en-US" sz="1600" dirty="0">
                  <a:solidFill>
                    <a:srgbClr val="253FAB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7</a:t>
              </a:r>
            </a:p>
            <a:p>
              <a:pPr marL="0" indent="0">
                <a:spcBef>
                  <a:spcPts val="600"/>
                </a:spcBef>
                <a:buFont typeface="Arial" panose="020B0604020202020204" pitchFamily="34" charset="0"/>
                <a:buNone/>
              </a:pPr>
              <a:r>
                <a:rPr lang="en-US" sz="1600" dirty="0">
                  <a:latin typeface="Consolas"/>
                  <a:cs typeface="Consolas"/>
                </a:rPr>
                <a:t>1000   8  </a:t>
              </a:r>
              <a:r>
                <a:rPr lang="en-US" sz="1600" dirty="0">
                  <a:solidFill>
                    <a:srgbClr val="253FAB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– 8</a:t>
              </a:r>
            </a:p>
            <a:p>
              <a:pPr marL="0" indent="0">
                <a:spcBef>
                  <a:spcPts val="600"/>
                </a:spcBef>
                <a:buFont typeface="Arial" panose="020B0604020202020204" pitchFamily="34" charset="0"/>
                <a:buNone/>
              </a:pPr>
              <a:r>
                <a:rPr lang="en-US" sz="1600" dirty="0">
                  <a:latin typeface="Consolas"/>
                  <a:cs typeface="Consolas"/>
                </a:rPr>
                <a:t>1001   9  </a:t>
              </a:r>
              <a:r>
                <a:rPr lang="en-US" sz="1600" dirty="0">
                  <a:solidFill>
                    <a:srgbClr val="253FAB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– 7</a:t>
              </a:r>
            </a:p>
            <a:p>
              <a:pPr marL="0" indent="0">
                <a:spcBef>
                  <a:spcPts val="600"/>
                </a:spcBef>
                <a:buFont typeface="Arial" panose="020B0604020202020204" pitchFamily="34" charset="0"/>
                <a:buNone/>
              </a:pPr>
              <a:r>
                <a:rPr lang="en-US" sz="1600" dirty="0">
                  <a:latin typeface="Consolas"/>
                  <a:cs typeface="Consolas"/>
                </a:rPr>
                <a:t>1010  10  </a:t>
              </a:r>
              <a:r>
                <a:rPr lang="en-US" sz="1600" dirty="0">
                  <a:solidFill>
                    <a:srgbClr val="253FAB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– 6</a:t>
              </a:r>
            </a:p>
            <a:p>
              <a:pPr marL="0" indent="0">
                <a:spcBef>
                  <a:spcPts val="600"/>
                </a:spcBef>
                <a:buFont typeface="Arial" panose="020B0604020202020204" pitchFamily="34" charset="0"/>
                <a:buNone/>
              </a:pPr>
              <a:r>
                <a:rPr lang="en-US" sz="1600" dirty="0">
                  <a:latin typeface="Consolas"/>
                  <a:cs typeface="Consolas"/>
                </a:rPr>
                <a:t>1011  11  </a:t>
              </a:r>
              <a:r>
                <a:rPr lang="en-US" sz="1600" dirty="0">
                  <a:solidFill>
                    <a:srgbClr val="253FAB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– 5</a:t>
              </a:r>
            </a:p>
            <a:p>
              <a:pPr marL="0" indent="0">
                <a:spcBef>
                  <a:spcPts val="600"/>
                </a:spcBef>
                <a:buFont typeface="Arial" panose="020B0604020202020204" pitchFamily="34" charset="0"/>
                <a:buNone/>
              </a:pPr>
              <a:r>
                <a:rPr lang="en-US" sz="1600" dirty="0">
                  <a:latin typeface="Consolas"/>
                  <a:cs typeface="Consolas"/>
                </a:rPr>
                <a:t>1100  12  </a:t>
              </a:r>
              <a:r>
                <a:rPr lang="en-US" sz="1600" dirty="0">
                  <a:solidFill>
                    <a:srgbClr val="253FAB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– 4</a:t>
              </a:r>
            </a:p>
            <a:p>
              <a:pPr marL="0" indent="0">
                <a:spcBef>
                  <a:spcPts val="600"/>
                </a:spcBef>
                <a:buFont typeface="Arial" panose="020B0604020202020204" pitchFamily="34" charset="0"/>
                <a:buNone/>
              </a:pPr>
              <a:r>
                <a:rPr lang="en-US" sz="1600" dirty="0">
                  <a:latin typeface="Consolas"/>
                  <a:cs typeface="Consolas"/>
                </a:rPr>
                <a:t>1101  13  </a:t>
              </a:r>
              <a:r>
                <a:rPr lang="en-US" sz="1600" dirty="0">
                  <a:solidFill>
                    <a:srgbClr val="253FAB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– 3</a:t>
              </a:r>
            </a:p>
            <a:p>
              <a:pPr marL="0" indent="0">
                <a:spcBef>
                  <a:spcPts val="600"/>
                </a:spcBef>
                <a:buFont typeface="Arial" panose="020B0604020202020204" pitchFamily="34" charset="0"/>
                <a:buNone/>
              </a:pPr>
              <a:r>
                <a:rPr lang="en-US" sz="1600" dirty="0">
                  <a:latin typeface="Consolas"/>
                  <a:cs typeface="Consolas"/>
                </a:rPr>
                <a:t>1110  14  </a:t>
              </a:r>
              <a:r>
                <a:rPr lang="en-US" sz="1600" dirty="0">
                  <a:solidFill>
                    <a:srgbClr val="253FAB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– 2</a:t>
              </a:r>
            </a:p>
            <a:p>
              <a:pPr marL="0" indent="0">
                <a:spcBef>
                  <a:spcPts val="600"/>
                </a:spcBef>
                <a:buFont typeface="Arial" panose="020B0604020202020204" pitchFamily="34" charset="0"/>
                <a:buNone/>
              </a:pPr>
              <a:r>
                <a:rPr lang="en-US" sz="1600" dirty="0">
                  <a:latin typeface="Consolas"/>
                  <a:cs typeface="Consolas"/>
                </a:rPr>
                <a:t>1111  15  </a:t>
              </a:r>
              <a:r>
                <a:rPr lang="en-US" sz="1600" dirty="0">
                  <a:solidFill>
                    <a:srgbClr val="253FAB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– 1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507FCB8-8340-4146-8B39-6CEEB6AD6A71}"/>
                </a:ext>
              </a:extLst>
            </p:cNvPr>
            <p:cNvSpPr txBox="1"/>
            <p:nvPr/>
          </p:nvSpPr>
          <p:spPr>
            <a:xfrm>
              <a:off x="846342" y="962338"/>
              <a:ext cx="1166370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code(</a:t>
              </a:r>
              <a:r>
                <a:rPr lang="en-US" sz="16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)     </a:t>
              </a:r>
              <a:endParaRPr lang="en-US" sz="1600" dirty="0">
                <a:solidFill>
                  <a:srgbClr val="024BC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88DCEAC-1E4A-A74A-8C5C-59F8FFCE27F2}"/>
                </a:ext>
              </a:extLst>
            </p:cNvPr>
            <p:cNvSpPr txBox="1"/>
            <p:nvPr/>
          </p:nvSpPr>
          <p:spPr>
            <a:xfrm>
              <a:off x="1669872" y="962338"/>
              <a:ext cx="1166370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</a:t>
              </a:r>
              <a:endParaRPr lang="en-US" sz="1600" dirty="0">
                <a:solidFill>
                  <a:srgbClr val="024BC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3726F25-1744-9B41-B7DA-AA2A6FD41AED}"/>
                </a:ext>
              </a:extLst>
            </p:cNvPr>
            <p:cNvSpPr/>
            <p:nvPr/>
          </p:nvSpPr>
          <p:spPr>
            <a:xfrm>
              <a:off x="846342" y="1297399"/>
              <a:ext cx="1065085" cy="478336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</p:grpSp>
    </p:spTree>
    <p:extLst>
      <p:ext uri="{BB962C8B-B14F-4D97-AF65-F5344CB8AC3E}">
        <p14:creationId xmlns:p14="http://schemas.microsoft.com/office/powerpoint/2010/main" val="2822310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3E1542F-F7E8-A445-8127-5C870910DED5}"/>
              </a:ext>
            </a:extLst>
          </p:cNvPr>
          <p:cNvSpPr txBox="1"/>
          <p:nvPr/>
        </p:nvSpPr>
        <p:spPr>
          <a:xfrm>
            <a:off x="4861710" y="1220003"/>
            <a:ext cx="507712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spcBef>
                <a:spcPts val="2400"/>
              </a:spcBef>
            </a:pPr>
            <a:r>
              <a:rPr lang="en-US" sz="2000" u="sng" dirty="0">
                <a:latin typeface="Times New Roman"/>
                <a:cs typeface="Times New Roman"/>
              </a:rPr>
              <a:t>Practice</a:t>
            </a:r>
          </a:p>
          <a:p>
            <a:pPr marL="677863" lvl="1" indent="-220663">
              <a:spcBef>
                <a:spcPts val="2400"/>
              </a:spcBef>
              <a:buFont typeface="Arial"/>
              <a:buChar char="•"/>
            </a:pPr>
            <a:r>
              <a:rPr lang="en-US" sz="2000" dirty="0">
                <a:latin typeface="Times New Roman"/>
                <a:cs typeface="Times New Roman"/>
              </a:rPr>
              <a:t>Arithmetic Logic Unit (ALU)</a:t>
            </a:r>
          </a:p>
          <a:p>
            <a:pPr marL="677863" lvl="1" indent="-220663">
              <a:spcBef>
                <a:spcPts val="2400"/>
              </a:spcBef>
              <a:buFont typeface="Arial"/>
              <a:buChar char="•"/>
            </a:pPr>
            <a:r>
              <a:rPr lang="en-US" sz="2000" dirty="0">
                <a:latin typeface="Times New Roman"/>
                <a:cs typeface="Times New Roman"/>
              </a:rPr>
              <a:t>Project 2: Chips</a:t>
            </a:r>
          </a:p>
          <a:p>
            <a:pPr marL="677863" lvl="1" indent="-220663">
              <a:spcBef>
                <a:spcPts val="2400"/>
              </a:spcBef>
              <a:buFont typeface="Arial"/>
              <a:buChar char="•"/>
            </a:pPr>
            <a:r>
              <a:rPr lang="en-US" sz="2000" dirty="0">
                <a:latin typeface="Times New Roman"/>
                <a:cs typeface="Times New Roman"/>
              </a:rPr>
              <a:t>Project 2: Guidelines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1311923" y="1217249"/>
            <a:ext cx="426812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spcBef>
                <a:spcPts val="2400"/>
              </a:spcBef>
            </a:pPr>
            <a:r>
              <a:rPr lang="en-US" sz="2000" u="sng" dirty="0">
                <a:latin typeface="Times New Roman"/>
                <a:cs typeface="Times New Roman"/>
              </a:rPr>
              <a:t>Theory</a:t>
            </a:r>
          </a:p>
          <a:p>
            <a:pPr marL="677863" lvl="1" indent="-220663">
              <a:spcBef>
                <a:spcPts val="2400"/>
              </a:spcBef>
              <a:buFont typeface="Arial"/>
              <a:buChar char="•"/>
            </a:pPr>
            <a:r>
              <a:rPr lang="en-US" sz="2000" dirty="0">
                <a:latin typeface="Times New Roman"/>
                <a:cs typeface="Times New Roman"/>
              </a:rPr>
              <a:t>Representing numbers</a:t>
            </a:r>
          </a:p>
          <a:p>
            <a:pPr marL="677863" lvl="1" indent="-220663">
              <a:spcBef>
                <a:spcPts val="2400"/>
              </a:spcBef>
              <a:buFont typeface="Arial"/>
              <a:buChar char="•"/>
            </a:pPr>
            <a:r>
              <a:rPr lang="en-US" sz="2000" dirty="0">
                <a:latin typeface="Times New Roman"/>
                <a:cs typeface="Times New Roman"/>
              </a:rPr>
              <a:t>Binary numbers</a:t>
            </a:r>
          </a:p>
          <a:p>
            <a:pPr marL="677863" lvl="1" indent="-220663">
              <a:spcBef>
                <a:spcPts val="2400"/>
              </a:spcBef>
              <a:buFont typeface="Arial"/>
              <a:buChar char="•"/>
            </a:pPr>
            <a:r>
              <a:rPr lang="en-US" sz="2000" dirty="0">
                <a:latin typeface="Times New Roman"/>
                <a:cs typeface="Times New Roman"/>
              </a:rPr>
              <a:t>Boolean arithmetic</a:t>
            </a:r>
          </a:p>
          <a:p>
            <a:pPr marL="677863" lvl="1" indent="-220663">
              <a:spcBef>
                <a:spcPts val="2400"/>
              </a:spcBef>
              <a:buFont typeface="Arial"/>
              <a:buChar char="•"/>
            </a:pPr>
            <a:r>
              <a:rPr lang="en-US" sz="2000" dirty="0">
                <a:latin typeface="Times New Roman"/>
                <a:cs typeface="Times New Roman"/>
              </a:rPr>
              <a:t>Signed numbers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Chapter 2: Boolean Arithmetic</a:t>
            </a:r>
            <a:endParaRPr lang="en-US" sz="20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C1A2ADB-3085-0F41-BEB2-E9442CD822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477" r="20213"/>
          <a:stretch/>
        </p:blipFill>
        <p:spPr>
          <a:xfrm>
            <a:off x="859760" y="2324835"/>
            <a:ext cx="904326" cy="900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42883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3E1542F-F7E8-A445-8127-5C870910DED5}"/>
              </a:ext>
            </a:extLst>
          </p:cNvPr>
          <p:cNvSpPr txBox="1"/>
          <p:nvPr/>
        </p:nvSpPr>
        <p:spPr>
          <a:xfrm>
            <a:off x="4861710" y="1220003"/>
            <a:ext cx="507712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spcBef>
                <a:spcPts val="2400"/>
              </a:spcBef>
            </a:pPr>
            <a:r>
              <a:rPr lang="en-US" sz="2000" u="sng" dirty="0">
                <a:latin typeface="Times New Roman"/>
                <a:cs typeface="Times New Roman"/>
              </a:rPr>
              <a:t>Practice</a:t>
            </a:r>
          </a:p>
          <a:p>
            <a:pPr marL="677863" lvl="1" indent="-220663">
              <a:spcBef>
                <a:spcPts val="2400"/>
              </a:spcBef>
              <a:buFont typeface="Arial"/>
              <a:buChar char="•"/>
            </a:pPr>
            <a:r>
              <a:rPr lang="en-US" sz="2000" dirty="0">
                <a:latin typeface="Times New Roman"/>
                <a:cs typeface="Times New Roman"/>
              </a:rPr>
              <a:t>Arithmetic Logic Unit (ALU)</a:t>
            </a:r>
          </a:p>
          <a:p>
            <a:pPr marL="677863" lvl="1" indent="-220663">
              <a:spcBef>
                <a:spcPts val="2400"/>
              </a:spcBef>
              <a:buFont typeface="Arial"/>
              <a:buChar char="•"/>
            </a:pPr>
            <a:r>
              <a:rPr lang="en-US" sz="2000" dirty="0">
                <a:latin typeface="Times New Roman"/>
                <a:cs typeface="Times New Roman"/>
              </a:rPr>
              <a:t>Project 2: Chips</a:t>
            </a:r>
          </a:p>
          <a:p>
            <a:pPr marL="677863" lvl="1" indent="-220663">
              <a:spcBef>
                <a:spcPts val="2400"/>
              </a:spcBef>
              <a:buFont typeface="Arial"/>
              <a:buChar char="•"/>
            </a:pPr>
            <a:r>
              <a:rPr lang="en-US" sz="2000" dirty="0">
                <a:latin typeface="Times New Roman"/>
                <a:cs typeface="Times New Roman"/>
              </a:rPr>
              <a:t>Project 2: Guidelines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1311923" y="1217249"/>
            <a:ext cx="426812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spcBef>
                <a:spcPts val="2400"/>
              </a:spcBef>
            </a:pPr>
            <a:r>
              <a:rPr lang="en-US" sz="2000" u="sng" dirty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Theory</a:t>
            </a:r>
          </a:p>
          <a:p>
            <a:pPr marL="677863" lvl="1" indent="-220663">
              <a:spcBef>
                <a:spcPts val="2400"/>
              </a:spcBef>
              <a:buFont typeface="Arial"/>
              <a:buChar char="•"/>
            </a:pP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Representing numbers</a:t>
            </a:r>
          </a:p>
          <a:p>
            <a:pPr marL="677863" lvl="1" indent="-220663">
              <a:spcBef>
                <a:spcPts val="2400"/>
              </a:spcBef>
              <a:buFont typeface="Arial"/>
              <a:buChar char="•"/>
            </a:pP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Binary numbers</a:t>
            </a:r>
          </a:p>
          <a:p>
            <a:pPr marL="677863" lvl="1" indent="-220663">
              <a:spcBef>
                <a:spcPts val="2400"/>
              </a:spcBef>
              <a:buFont typeface="Arial"/>
              <a:buChar char="•"/>
            </a:pP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Boolean arithmetic</a:t>
            </a:r>
          </a:p>
          <a:p>
            <a:pPr marL="677863" lvl="1" indent="-220663">
              <a:spcBef>
                <a:spcPts val="2400"/>
              </a:spcBef>
              <a:buFont typeface="Arial"/>
              <a:buChar char="•"/>
            </a:pP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Signed numbers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Chapter 2: Boolean Arithmetic</a:t>
            </a:r>
            <a:endParaRPr lang="en-US" sz="2000" dirty="0"/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0DC5C282-207A-CD47-A8DB-DC6896CDC0E5}"/>
              </a:ext>
            </a:extLst>
          </p:cNvPr>
          <p:cNvSpPr/>
          <p:nvPr/>
        </p:nvSpPr>
        <p:spPr>
          <a:xfrm>
            <a:off x="5017336" y="1838848"/>
            <a:ext cx="537308" cy="400538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91651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Straight Connector 22"/>
          <p:cNvCxnSpPr>
            <a:endCxn id="11" idx="1"/>
          </p:cNvCxnSpPr>
          <p:nvPr/>
        </p:nvCxnSpPr>
        <p:spPr>
          <a:xfrm flipV="1">
            <a:off x="1617785" y="3619889"/>
            <a:ext cx="864382" cy="10360"/>
          </a:xfrm>
          <a:prstGeom prst="line">
            <a:avLst/>
          </a:prstGeom>
          <a:ln w="47625">
            <a:solidFill>
              <a:schemeClr val="tx1"/>
            </a:solidFill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732684" y="3145692"/>
            <a:ext cx="1119553" cy="933939"/>
          </a:xfrm>
          <a:prstGeom prst="rect">
            <a:avLst/>
          </a:prstGeom>
          <a:solidFill>
            <a:srgbClr val="FFE0BC"/>
          </a:solidFill>
          <a:ln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Input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482167" y="1358701"/>
            <a:ext cx="4248834" cy="452237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t" anchorCtr="0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762306" y="1724071"/>
            <a:ext cx="1734124" cy="3893236"/>
          </a:xfrm>
          <a:prstGeom prst="rect">
            <a:avLst/>
          </a:prstGeom>
          <a:solidFill>
            <a:srgbClr val="FFE0BC"/>
          </a:solidFill>
          <a:ln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Von Neumann Architecture</a:t>
            </a:r>
          </a:p>
        </p:txBody>
      </p:sp>
      <p:sp>
        <p:nvSpPr>
          <p:cNvPr id="5" name="Rectangle 4"/>
          <p:cNvSpPr/>
          <p:nvPr/>
        </p:nvSpPr>
        <p:spPr>
          <a:xfrm>
            <a:off x="2714674" y="1729153"/>
            <a:ext cx="1349325" cy="3907693"/>
          </a:xfrm>
          <a:prstGeom prst="rect">
            <a:avLst/>
          </a:prstGeom>
          <a:solidFill>
            <a:schemeClr val="bg1">
              <a:lumMod val="85000"/>
            </a:schemeClr>
          </a:solidFill>
          <a:ln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Memory</a:t>
            </a:r>
          </a:p>
        </p:txBody>
      </p:sp>
      <p:sp>
        <p:nvSpPr>
          <p:cNvPr id="10" name="Rectangle 9"/>
          <p:cNvSpPr/>
          <p:nvPr/>
        </p:nvSpPr>
        <p:spPr>
          <a:xfrm>
            <a:off x="7405076" y="3278553"/>
            <a:ext cx="1115646" cy="933939"/>
          </a:xfrm>
          <a:prstGeom prst="rect">
            <a:avLst/>
          </a:prstGeom>
          <a:solidFill>
            <a:srgbClr val="FFE0BC"/>
          </a:solidFill>
          <a:ln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Output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338237" y="1770836"/>
            <a:ext cx="615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CPU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064294" y="4837824"/>
            <a:ext cx="1137133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/>
              <a:t>Registers</a:t>
            </a:r>
          </a:p>
        </p:txBody>
      </p:sp>
      <p:cxnSp>
        <p:nvCxnSpPr>
          <p:cNvPr id="16" name="Straight Connector 15"/>
          <p:cNvCxnSpPr/>
          <p:nvPr/>
        </p:nvCxnSpPr>
        <p:spPr>
          <a:xfrm flipV="1">
            <a:off x="4064001" y="3370385"/>
            <a:ext cx="713153" cy="2"/>
          </a:xfrm>
          <a:prstGeom prst="line">
            <a:avLst/>
          </a:prstGeom>
          <a:ln w="47625">
            <a:solidFill>
              <a:schemeClr val="tx1"/>
            </a:solidFill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 flipV="1">
            <a:off x="4069863" y="3962401"/>
            <a:ext cx="677983" cy="13676"/>
          </a:xfrm>
          <a:prstGeom prst="line">
            <a:avLst/>
          </a:prstGeom>
          <a:ln w="47625">
            <a:solidFill>
              <a:schemeClr val="tx1"/>
            </a:solidFill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6711462" y="3733214"/>
            <a:ext cx="670953" cy="18171"/>
          </a:xfrm>
          <a:prstGeom prst="line">
            <a:avLst/>
          </a:prstGeom>
          <a:ln w="47625">
            <a:solidFill>
              <a:schemeClr val="tx1"/>
            </a:solidFill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7" name="Group 46"/>
          <p:cNvGrpSpPr/>
          <p:nvPr/>
        </p:nvGrpSpPr>
        <p:grpSpPr>
          <a:xfrm>
            <a:off x="5232872" y="2274613"/>
            <a:ext cx="970488" cy="2110165"/>
            <a:chOff x="5045630" y="2266472"/>
            <a:chExt cx="970488" cy="2110165"/>
          </a:xfrm>
        </p:grpSpPr>
        <p:sp>
          <p:nvSpPr>
            <p:cNvPr id="3" name="Trapezoid 2"/>
            <p:cNvSpPr/>
            <p:nvPr/>
          </p:nvSpPr>
          <p:spPr>
            <a:xfrm rot="5400000">
              <a:off x="4528035" y="2906360"/>
              <a:ext cx="2110165" cy="830390"/>
            </a:xfrm>
            <a:prstGeom prst="trapezoid">
              <a:avLst>
                <a:gd name="adj" fmla="val 86866"/>
              </a:avLst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433325" y="3131038"/>
              <a:ext cx="5827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ALU</a:t>
              </a:r>
            </a:p>
          </p:txBody>
        </p:sp>
        <p:sp>
          <p:nvSpPr>
            <p:cNvPr id="35" name="Isosceles Triangle 34"/>
            <p:cNvSpPr/>
            <p:nvPr/>
          </p:nvSpPr>
          <p:spPr>
            <a:xfrm rot="5400000">
              <a:off x="5030567" y="3174415"/>
              <a:ext cx="547078" cy="294249"/>
            </a:xfrm>
            <a:prstGeom prst="triangle">
              <a:avLst/>
            </a:prstGeom>
            <a:solidFill>
              <a:srgbClr val="FFE0BC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5048805" y="3051175"/>
              <a:ext cx="115860" cy="527106"/>
            </a:xfrm>
            <a:prstGeom prst="rect">
              <a:avLst/>
            </a:prstGeom>
            <a:solidFill>
              <a:srgbClr val="FFE0B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5045630" y="2819399"/>
              <a:ext cx="115860" cy="847725"/>
            </a:xfrm>
            <a:prstGeom prst="rect">
              <a:avLst/>
            </a:prstGeom>
            <a:solidFill>
              <a:srgbClr val="FFE0B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3674358" y="941693"/>
            <a:ext cx="1936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Computer System</a:t>
            </a:r>
          </a:p>
        </p:txBody>
      </p:sp>
    </p:spTree>
    <p:extLst>
      <p:ext uri="{BB962C8B-B14F-4D97-AF65-F5344CB8AC3E}">
        <p14:creationId xmlns:p14="http://schemas.microsoft.com/office/powerpoint/2010/main" val="134034889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Arithmetic Logical Unit </a:t>
            </a:r>
          </a:p>
        </p:txBody>
      </p:sp>
      <p:sp>
        <p:nvSpPr>
          <p:cNvPr id="3" name="Trapezoid 2"/>
          <p:cNvSpPr/>
          <p:nvPr/>
        </p:nvSpPr>
        <p:spPr>
          <a:xfrm rot="5400000">
            <a:off x="4715277" y="2914501"/>
            <a:ext cx="2110165" cy="830390"/>
          </a:xfrm>
          <a:prstGeom prst="trapezoid">
            <a:avLst>
              <a:gd name="adj" fmla="val 86866"/>
            </a:avLst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620567" y="3139179"/>
            <a:ext cx="5827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ALU</a:t>
            </a:r>
          </a:p>
        </p:txBody>
      </p:sp>
      <p:sp>
        <p:nvSpPr>
          <p:cNvPr id="35" name="Isosceles Triangle 34"/>
          <p:cNvSpPr/>
          <p:nvPr/>
        </p:nvSpPr>
        <p:spPr>
          <a:xfrm rot="5400000">
            <a:off x="5217809" y="3182556"/>
            <a:ext cx="547078" cy="294249"/>
          </a:xfrm>
          <a:prstGeom prst="triangl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5236047" y="3059316"/>
            <a:ext cx="115860" cy="527106"/>
          </a:xfrm>
          <a:prstGeom prst="rect">
            <a:avLst/>
          </a:prstGeom>
          <a:solidFill>
            <a:srgbClr val="FFE0B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5232872" y="2827540"/>
            <a:ext cx="115860" cy="8477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6346695" y="2718082"/>
            <a:ext cx="2165432" cy="461665"/>
            <a:chOff x="6603219" y="3060600"/>
            <a:chExt cx="2165432" cy="461665"/>
          </a:xfrm>
        </p:grpSpPr>
        <p:sp>
          <p:nvSpPr>
            <p:cNvPr id="22" name="TextBox 21"/>
            <p:cNvSpPr txBox="1"/>
            <p:nvPr/>
          </p:nvSpPr>
          <p:spPr>
            <a:xfrm>
              <a:off x="6603219" y="3060600"/>
              <a:ext cx="51455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i="1" dirty="0">
                  <a:latin typeface="Times New Roman"/>
                  <a:cs typeface="Times New Roman"/>
                </a:rPr>
                <a:t>f</a:t>
              </a: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6725287" y="3135745"/>
              <a:ext cx="20433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</a:t>
              </a:r>
              <a:r>
                <a:rPr 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input1</a:t>
              </a:r>
              <a:r>
                <a:rPr lang="en-US" dirty="0"/>
                <a:t>, </a:t>
              </a:r>
              <a:r>
                <a:rPr 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input2</a:t>
              </a:r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4344216" y="2354565"/>
            <a:ext cx="914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input1</a:t>
            </a:r>
          </a:p>
        </p:txBody>
      </p:sp>
      <p:cxnSp>
        <p:nvCxnSpPr>
          <p:cNvPr id="27" name="Straight Connector 26"/>
          <p:cNvCxnSpPr>
            <a:cxnSpLocks/>
          </p:cNvCxnSpPr>
          <p:nvPr/>
        </p:nvCxnSpPr>
        <p:spPr>
          <a:xfrm>
            <a:off x="4492475" y="2686619"/>
            <a:ext cx="847949" cy="0"/>
          </a:xfrm>
          <a:prstGeom prst="line">
            <a:avLst/>
          </a:prstGeom>
          <a:ln w="19050">
            <a:solidFill>
              <a:schemeClr val="tx1"/>
            </a:solidFill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4309770" y="3580074"/>
            <a:ext cx="914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input2</a:t>
            </a:r>
          </a:p>
        </p:txBody>
      </p:sp>
      <p:cxnSp>
        <p:nvCxnSpPr>
          <p:cNvPr id="32" name="Straight Connector 31"/>
          <p:cNvCxnSpPr>
            <a:cxnSpLocks/>
          </p:cNvCxnSpPr>
          <p:nvPr/>
        </p:nvCxnSpPr>
        <p:spPr>
          <a:xfrm>
            <a:off x="4492475" y="3889208"/>
            <a:ext cx="853811" cy="0"/>
          </a:xfrm>
          <a:prstGeom prst="line">
            <a:avLst/>
          </a:prstGeom>
          <a:ln w="19050">
            <a:solidFill>
              <a:schemeClr val="tx1"/>
            </a:solidFill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6184799" y="3317050"/>
            <a:ext cx="933026" cy="18586"/>
          </a:xfrm>
          <a:prstGeom prst="line">
            <a:avLst/>
          </a:prstGeom>
          <a:ln w="19050">
            <a:solidFill>
              <a:schemeClr val="tx1"/>
            </a:solidFill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5591189" y="1560749"/>
            <a:ext cx="5145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latin typeface="Times New Roman"/>
                <a:cs typeface="Times New Roman"/>
              </a:rPr>
              <a:t>f</a:t>
            </a:r>
          </a:p>
        </p:txBody>
      </p:sp>
      <p:cxnSp>
        <p:nvCxnSpPr>
          <p:cNvPr id="39" name="Straight Connector 38"/>
          <p:cNvCxnSpPr/>
          <p:nvPr/>
        </p:nvCxnSpPr>
        <p:spPr>
          <a:xfrm>
            <a:off x="5812595" y="1888774"/>
            <a:ext cx="16282" cy="781562"/>
          </a:xfrm>
          <a:prstGeom prst="line">
            <a:avLst/>
          </a:prstGeom>
          <a:ln w="19050">
            <a:solidFill>
              <a:schemeClr val="tx1"/>
            </a:solidFill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846999" y="2986907"/>
            <a:ext cx="5145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latin typeface="Times New Roman"/>
                <a:cs typeface="Times New Roman"/>
              </a:rPr>
              <a:t>f</a:t>
            </a:r>
          </a:p>
        </p:txBody>
      </p:sp>
      <p:sp>
        <p:nvSpPr>
          <p:cNvPr id="23" name="Content Placeholder 2"/>
          <p:cNvSpPr txBox="1">
            <a:spLocks/>
          </p:cNvSpPr>
          <p:nvPr/>
        </p:nvSpPr>
        <p:spPr>
          <a:xfrm>
            <a:off x="998232" y="3048392"/>
            <a:ext cx="3491582" cy="163968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 sz="2000" dirty="0"/>
              <a:t>: </a:t>
            </a:r>
            <a:r>
              <a:rPr lang="en-US" sz="1800" dirty="0"/>
              <a:t>one out of a family of</a:t>
            </a:r>
            <a:br>
              <a:rPr lang="en-US" sz="1800" dirty="0"/>
            </a:br>
            <a:r>
              <a:rPr lang="en-US" sz="1800" dirty="0"/>
              <a:t>pre-defined arithmetic functions (</a:t>
            </a:r>
            <a:r>
              <a:rPr lang="en-US" sz="1600" i="1" dirty="0"/>
              <a:t>add</a:t>
            </a:r>
            <a:r>
              <a:rPr lang="en-US" sz="1800" dirty="0"/>
              <a:t>, </a:t>
            </a:r>
            <a:r>
              <a:rPr lang="en-US" sz="1600" i="1" dirty="0"/>
              <a:t>subtract</a:t>
            </a:r>
            <a:r>
              <a:rPr lang="en-US" sz="1800" dirty="0"/>
              <a:t>, </a:t>
            </a:r>
            <a:r>
              <a:rPr lang="en-US" sz="1600" i="1" dirty="0"/>
              <a:t>multiply</a:t>
            </a:r>
            <a:r>
              <a:rPr lang="en-US" sz="1800" dirty="0"/>
              <a:t>…) and logical functions (</a:t>
            </a:r>
            <a:r>
              <a:rPr lang="en-US" sz="1600" i="1" dirty="0"/>
              <a:t>And</a:t>
            </a:r>
            <a:r>
              <a:rPr lang="en-US" sz="1800" dirty="0"/>
              <a:t>, </a:t>
            </a:r>
            <a:r>
              <a:rPr lang="en-US" sz="1600" i="1" dirty="0"/>
              <a:t>Or</a:t>
            </a:r>
            <a:r>
              <a:rPr lang="en-US" sz="1800" dirty="0"/>
              <a:t>, </a:t>
            </a:r>
            <a:r>
              <a:rPr lang="en-US" sz="1600" i="1" dirty="0"/>
              <a:t>Xor</a:t>
            </a:r>
            <a:r>
              <a:rPr lang="en-US" sz="1800" dirty="0"/>
              <a:t>, …)</a:t>
            </a:r>
            <a:endParaRPr lang="en-US" sz="2000" dirty="0"/>
          </a:p>
        </p:txBody>
      </p:sp>
      <p:sp>
        <p:nvSpPr>
          <p:cNvPr id="28" name="Content Placeholder 2"/>
          <p:cNvSpPr txBox="1">
            <a:spLocks/>
          </p:cNvSpPr>
          <p:nvPr/>
        </p:nvSpPr>
        <p:spPr>
          <a:xfrm>
            <a:off x="819786" y="2024441"/>
            <a:ext cx="3304523" cy="131330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 sz="1800" dirty="0"/>
              <a:t>The ALU computes a given function on its two given data inputs, and outputs the result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7D65420-90BD-5245-A4B3-B47EFCD2B778}"/>
              </a:ext>
            </a:extLst>
          </p:cNvPr>
          <p:cNvCxnSpPr>
            <a:cxnSpLocks/>
          </p:cNvCxnSpPr>
          <p:nvPr/>
        </p:nvCxnSpPr>
        <p:spPr>
          <a:xfrm flipH="1">
            <a:off x="5340424" y="3086151"/>
            <a:ext cx="8308" cy="492030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EC2C0019-146A-1840-A13A-62A013236431}"/>
              </a:ext>
            </a:extLst>
          </p:cNvPr>
          <p:cNvSpPr txBox="1">
            <a:spLocks/>
          </p:cNvSpPr>
          <p:nvPr/>
        </p:nvSpPr>
        <p:spPr>
          <a:xfrm>
            <a:off x="846999" y="4651160"/>
            <a:ext cx="7754470" cy="184448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2200"/>
              </a:spcBef>
              <a:buFont typeface="Arial" panose="020B0604020202020204" pitchFamily="34" charset="0"/>
              <a:buNone/>
            </a:pPr>
            <a:r>
              <a:rPr lang="en-US" sz="2000" u="sng" dirty="0"/>
              <a:t>Design issue: Which functions should the ALU perform?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 sz="1800" dirty="0"/>
              <a:t>A hardware / software tradeoff: Any function not implemented by the ALU</a:t>
            </a:r>
            <a:br>
              <a:rPr lang="en-US" sz="1800" dirty="0"/>
            </a:br>
            <a:r>
              <a:rPr lang="en-US" sz="1800" dirty="0"/>
              <a:t>can be implemented later in system software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800" dirty="0"/>
              <a:t>Hardware implementations: Faster, and more expensive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800" dirty="0"/>
              <a:t>Software implementations: Slower, less expensive</a:t>
            </a:r>
          </a:p>
        </p:txBody>
      </p:sp>
    </p:spTree>
    <p:extLst>
      <p:ext uri="{BB962C8B-B14F-4D97-AF65-F5344CB8AC3E}">
        <p14:creationId xmlns:p14="http://schemas.microsoft.com/office/powerpoint/2010/main" val="2662394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Hack ALU</a:t>
            </a:r>
          </a:p>
        </p:txBody>
      </p:sp>
      <p:graphicFrame>
        <p:nvGraphicFramePr>
          <p:cNvPr id="22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07867041"/>
              </p:ext>
            </p:extLst>
          </p:nvPr>
        </p:nvGraphicFramePr>
        <p:xfrm>
          <a:off x="844820" y="3227605"/>
          <a:ext cx="4468796" cy="30354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01" r:id="rId3" imgW="5448300" imgH="4381500" progId="Visio.Drawing.6">
                  <p:embed/>
                </p:oleObj>
              </mc:Choice>
              <mc:Fallback>
                <p:oleObj r:id="rId3" imgW="5448300" imgH="438150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-862" t="20767" r="8040" b="818"/>
                      <a:stretch>
                        <a:fillRect/>
                      </a:stretch>
                    </p:blipFill>
                    <p:spPr bwMode="auto">
                      <a:xfrm>
                        <a:off x="844820" y="3227605"/>
                        <a:ext cx="4468796" cy="303540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" name="Group 2">
            <a:extLst>
              <a:ext uri="{FF2B5EF4-FFF2-40B4-BE49-F238E27FC236}">
                <a16:creationId xmlns:a16="http://schemas.microsoft.com/office/drawing/2014/main" id="{F2C0215F-318C-2840-A91C-11930CA773A3}"/>
              </a:ext>
            </a:extLst>
          </p:cNvPr>
          <p:cNvGrpSpPr/>
          <p:nvPr/>
        </p:nvGrpSpPr>
        <p:grpSpPr>
          <a:xfrm>
            <a:off x="838200" y="1054477"/>
            <a:ext cx="6770228" cy="4411908"/>
            <a:chOff x="838200" y="1054477"/>
            <a:chExt cx="6770228" cy="4411908"/>
          </a:xfrm>
        </p:grpSpPr>
        <p:sp>
          <p:nvSpPr>
            <p:cNvPr id="19" name="Rectangle 3"/>
            <p:cNvSpPr txBox="1">
              <a:spLocks noChangeArrowheads="1"/>
            </p:cNvSpPr>
            <p:nvPr/>
          </p:nvSpPr>
          <p:spPr>
            <a:xfrm>
              <a:off x="838200" y="1054477"/>
              <a:ext cx="6770228" cy="2077704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457200" rtl="0" eaLnBrk="1" latinLnBrk="0" hangingPunct="1">
                <a:spcBef>
                  <a:spcPts val="168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Comic Sans MS"/>
                  <a:ea typeface="+mn-ea"/>
                  <a:cs typeface="Comic Sans MS"/>
                </a:defRPr>
              </a:lvl1pPr>
              <a:lvl2pPr marL="742950" indent="-285750" algn="l" defTabSz="457200" rtl="0" eaLnBrk="1" latinLnBrk="0" hangingPunct="1">
                <a:spcBef>
                  <a:spcPts val="1680"/>
                </a:spcBef>
                <a:buFont typeface="Arial"/>
                <a:buChar char="–"/>
                <a:defRPr sz="1800" kern="1200">
                  <a:solidFill>
                    <a:schemeClr val="tx1"/>
                  </a:solidFill>
                  <a:latin typeface="Comic Sans MS"/>
                  <a:ea typeface="+mn-ea"/>
                  <a:cs typeface="Comic Sans MS"/>
                </a:defRPr>
              </a:lvl2pPr>
              <a:lvl3pPr marL="1143000" indent="-228600" algn="l" defTabSz="457200" rtl="0" eaLnBrk="1" latinLnBrk="0" hangingPunct="1">
                <a:spcBef>
                  <a:spcPts val="1680"/>
                </a:spcBef>
                <a:buFont typeface="Arial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ts val="1680"/>
                </a:spcBef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ts val="168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-255588">
                <a:spcBef>
                  <a:spcPts val="1200"/>
                </a:spcBef>
                <a:buSzPct val="120000"/>
              </a:pPr>
              <a:r>
                <a:rPr lang="en-US" sz="1800" dirty="0">
                  <a:latin typeface="Times New Roman"/>
                  <a:cs typeface="Times New Roman"/>
                </a:rPr>
                <a:t>Operates on two 16-bit, two’s complement values</a:t>
              </a:r>
            </a:p>
          </p:txBody>
        </p:sp>
        <p:sp>
          <p:nvSpPr>
            <p:cNvPr id="24" name="Oval 23"/>
            <p:cNvSpPr/>
            <p:nvPr/>
          </p:nvSpPr>
          <p:spPr>
            <a:xfrm>
              <a:off x="872323" y="3881250"/>
              <a:ext cx="547077" cy="1585135"/>
            </a:xfrm>
            <a:prstGeom prst="ellipse">
              <a:avLst/>
            </a:prstGeom>
            <a:noFill/>
            <a:ln w="19050">
              <a:solidFill>
                <a:schemeClr val="accent6">
                  <a:lumMod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44494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Hack ALU</a:t>
            </a:r>
          </a:p>
        </p:txBody>
      </p:sp>
      <p:graphicFrame>
        <p:nvGraphicFramePr>
          <p:cNvPr id="22" name="Object 21"/>
          <p:cNvGraphicFramePr>
            <a:graphicFrameLocks noChangeAspect="1"/>
          </p:cNvGraphicFramePr>
          <p:nvPr/>
        </p:nvGraphicFramePr>
        <p:xfrm>
          <a:off x="844820" y="3227605"/>
          <a:ext cx="4468796" cy="30354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452" r:id="rId3" imgW="5448300" imgH="4381500" progId="Visio.Drawing.6">
                  <p:embed/>
                </p:oleObj>
              </mc:Choice>
              <mc:Fallback>
                <p:oleObj r:id="rId3" imgW="5448300" imgH="4381500" progId="Visio.Drawing.6">
                  <p:embed/>
                  <p:pic>
                    <p:nvPicPr>
                      <p:cNvPr id="22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-862" t="20767" r="8040" b="818"/>
                      <a:stretch>
                        <a:fillRect/>
                      </a:stretch>
                    </p:blipFill>
                    <p:spPr bwMode="auto">
                      <a:xfrm>
                        <a:off x="844820" y="3227605"/>
                        <a:ext cx="4468796" cy="303540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Rectangle 3"/>
          <p:cNvSpPr txBox="1">
            <a:spLocks noChangeArrowheads="1"/>
          </p:cNvSpPr>
          <p:nvPr/>
        </p:nvSpPr>
        <p:spPr>
          <a:xfrm>
            <a:off x="838200" y="1054477"/>
            <a:ext cx="6770228" cy="207770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68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Comic Sans MS"/>
                <a:ea typeface="+mn-ea"/>
                <a:cs typeface="Comic Sans MS"/>
              </a:defRPr>
            </a:lvl1pPr>
            <a:lvl2pPr marL="742950" indent="-285750" algn="l" defTabSz="457200" rtl="0" eaLnBrk="1" latinLnBrk="0" hangingPunct="1">
              <a:spcBef>
                <a:spcPts val="168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Comic Sans MS"/>
                <a:ea typeface="+mn-ea"/>
                <a:cs typeface="Comic Sans MS"/>
              </a:defRPr>
            </a:lvl2pPr>
            <a:lvl3pPr marL="1143000" indent="-228600" algn="l" defTabSz="457200" rtl="0" eaLnBrk="1" latinLnBrk="0" hangingPunct="1">
              <a:spcBef>
                <a:spcPts val="168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68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68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255588">
              <a:spcBef>
                <a:spcPts val="1200"/>
              </a:spcBef>
              <a:buSzPct val="120000"/>
            </a:pPr>
            <a:r>
              <a:rPr lang="en-US" sz="1800" dirty="0">
                <a:latin typeface="Times New Roman"/>
                <a:cs typeface="Times New Roman"/>
              </a:rPr>
              <a:t>Operates on two 16-bit, two’s complement values</a:t>
            </a:r>
          </a:p>
          <a:p>
            <a:pPr indent="-255588">
              <a:spcBef>
                <a:spcPts val="1200"/>
              </a:spcBef>
              <a:buSzPct val="120000"/>
            </a:pPr>
            <a:r>
              <a:rPr lang="en-US" sz="1800" dirty="0">
                <a:latin typeface="Times New Roman"/>
                <a:cs typeface="Times New Roman"/>
              </a:rPr>
              <a:t>Outputs a 16-bit, two’s complement value</a:t>
            </a:r>
          </a:p>
        </p:txBody>
      </p:sp>
      <p:sp>
        <p:nvSpPr>
          <p:cNvPr id="26" name="Oval 25"/>
          <p:cNvSpPr/>
          <p:nvPr/>
        </p:nvSpPr>
        <p:spPr>
          <a:xfrm>
            <a:off x="4648131" y="4449735"/>
            <a:ext cx="766607" cy="650630"/>
          </a:xfrm>
          <a:prstGeom prst="ellipse">
            <a:avLst/>
          </a:prstGeom>
          <a:noFill/>
          <a:ln w="19050">
            <a:solidFill>
              <a:srgbClr val="00009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831080A8-BE77-8F4E-BC45-3E949D9C8914}"/>
              </a:ext>
            </a:extLst>
          </p:cNvPr>
          <p:cNvGraphicFramePr>
            <a:graphicFrameLocks noGrp="1"/>
          </p:cNvGraphicFramePr>
          <p:nvPr/>
        </p:nvGraphicFramePr>
        <p:xfrm>
          <a:off x="7766035" y="2019987"/>
          <a:ext cx="697053" cy="43590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7053">
                  <a:extLst>
                    <a:ext uri="{9D8B030D-6E8A-4147-A177-3AD203B41FA5}">
                      <a16:colId xmlns:a16="http://schemas.microsoft.com/office/drawing/2014/main" val="150837562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nsolas"/>
                          <a:cs typeface="Consolas"/>
                        </a:rPr>
                        <a:t>out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604573"/>
                  </a:ext>
                </a:extLst>
              </a:tr>
              <a:tr h="225234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dirty="0">
                          <a:solidFill>
                            <a:srgbClr val="000090"/>
                          </a:solidFill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4860138"/>
                  </a:ext>
                </a:extLst>
              </a:tr>
              <a:tr h="225234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dirty="0">
                          <a:solidFill>
                            <a:srgbClr val="000090"/>
                          </a:solidFill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6335068"/>
                  </a:ext>
                </a:extLst>
              </a:tr>
              <a:tr h="225234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solidFill>
                            <a:srgbClr val="000090"/>
                          </a:solidFill>
                          <a:latin typeface="Consolas"/>
                          <a:cs typeface="Consolas"/>
                        </a:rPr>
                        <a:t>-1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4194316"/>
                  </a:ext>
                </a:extLst>
              </a:tr>
              <a:tr h="225234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solidFill>
                            <a:srgbClr val="000090"/>
                          </a:solidFill>
                          <a:latin typeface="Consolas"/>
                          <a:cs typeface="Consolas"/>
                        </a:rPr>
                        <a:t>x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992466"/>
                  </a:ext>
                </a:extLst>
              </a:tr>
              <a:tr h="225234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solidFill>
                            <a:srgbClr val="000090"/>
                          </a:solidFill>
                          <a:latin typeface="Consolas"/>
                          <a:cs typeface="Consolas"/>
                        </a:rPr>
                        <a:t>y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45385586"/>
                  </a:ext>
                </a:extLst>
              </a:tr>
              <a:tr h="225234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solidFill>
                            <a:srgbClr val="000090"/>
                          </a:solidFill>
                          <a:latin typeface="Consolas"/>
                          <a:cs typeface="Consolas"/>
                        </a:rPr>
                        <a:t>!x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46743161"/>
                  </a:ext>
                </a:extLst>
              </a:tr>
              <a:tr h="225234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solidFill>
                            <a:srgbClr val="000090"/>
                          </a:solidFill>
                          <a:latin typeface="Consolas"/>
                          <a:cs typeface="Consolas"/>
                        </a:rPr>
                        <a:t>!y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27003669"/>
                  </a:ext>
                </a:extLst>
              </a:tr>
              <a:tr h="225234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solidFill>
                            <a:srgbClr val="000090"/>
                          </a:solidFill>
                          <a:latin typeface="Consolas"/>
                          <a:cs typeface="Consolas"/>
                        </a:rPr>
                        <a:t>-x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2370369"/>
                  </a:ext>
                </a:extLst>
              </a:tr>
              <a:tr h="225234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solidFill>
                            <a:srgbClr val="000090"/>
                          </a:solidFill>
                          <a:latin typeface="Consolas"/>
                          <a:cs typeface="Consolas"/>
                        </a:rPr>
                        <a:t>-y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66724568"/>
                  </a:ext>
                </a:extLst>
              </a:tr>
              <a:tr h="225234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solidFill>
                            <a:srgbClr val="000090"/>
                          </a:solidFill>
                          <a:latin typeface="Consolas"/>
                          <a:cs typeface="Consolas"/>
                        </a:rPr>
                        <a:t>x+1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3435693"/>
                  </a:ext>
                </a:extLst>
              </a:tr>
              <a:tr h="225234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solidFill>
                            <a:srgbClr val="000090"/>
                          </a:solidFill>
                          <a:latin typeface="Consolas"/>
                          <a:cs typeface="Consolas"/>
                        </a:rPr>
                        <a:t>y+1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6431270"/>
                  </a:ext>
                </a:extLst>
              </a:tr>
              <a:tr h="225234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solidFill>
                            <a:srgbClr val="000090"/>
                          </a:solidFill>
                          <a:latin typeface="Consolas"/>
                          <a:cs typeface="Consolas"/>
                        </a:rPr>
                        <a:t>x-1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493813"/>
                  </a:ext>
                </a:extLst>
              </a:tr>
              <a:tr h="225234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solidFill>
                            <a:srgbClr val="000090"/>
                          </a:solidFill>
                          <a:latin typeface="Consolas"/>
                          <a:cs typeface="Consolas"/>
                        </a:rPr>
                        <a:t>y-1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35509295"/>
                  </a:ext>
                </a:extLst>
              </a:tr>
              <a:tr h="225234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solidFill>
                            <a:srgbClr val="000090"/>
                          </a:solidFill>
                          <a:latin typeface="Consolas"/>
                          <a:cs typeface="Consolas"/>
                        </a:rPr>
                        <a:t>x+y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55197975"/>
                  </a:ext>
                </a:extLst>
              </a:tr>
              <a:tr h="225234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solidFill>
                            <a:srgbClr val="000090"/>
                          </a:solidFill>
                          <a:latin typeface="Consolas"/>
                          <a:cs typeface="Consolas"/>
                        </a:rPr>
                        <a:t>x-y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4569989"/>
                  </a:ext>
                </a:extLst>
              </a:tr>
              <a:tr h="225234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solidFill>
                            <a:srgbClr val="000090"/>
                          </a:solidFill>
                          <a:latin typeface="Consolas"/>
                          <a:cs typeface="Consolas"/>
                        </a:rPr>
                        <a:t>y-x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80063385"/>
                  </a:ext>
                </a:extLst>
              </a:tr>
              <a:tr h="225234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solidFill>
                            <a:srgbClr val="000090"/>
                          </a:solidFill>
                          <a:latin typeface="Consolas"/>
                          <a:cs typeface="Consolas"/>
                        </a:rPr>
                        <a:t>x&amp;y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77536171"/>
                  </a:ext>
                </a:extLst>
              </a:tr>
              <a:tr h="225234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solidFill>
                            <a:srgbClr val="000090"/>
                          </a:solidFill>
                          <a:latin typeface="Consolas"/>
                          <a:cs typeface="Consolas"/>
                        </a:rPr>
                        <a:t>x|y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437443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3910154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Hack ALU</a:t>
            </a:r>
          </a:p>
        </p:txBody>
      </p:sp>
      <p:graphicFrame>
        <p:nvGraphicFramePr>
          <p:cNvPr id="22" name="Object 21"/>
          <p:cNvGraphicFramePr>
            <a:graphicFrameLocks noChangeAspect="1"/>
          </p:cNvGraphicFramePr>
          <p:nvPr/>
        </p:nvGraphicFramePr>
        <p:xfrm>
          <a:off x="844820" y="3227605"/>
          <a:ext cx="4468796" cy="30354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476" r:id="rId3" imgW="5448300" imgH="4381500" progId="Visio.Drawing.6">
                  <p:embed/>
                </p:oleObj>
              </mc:Choice>
              <mc:Fallback>
                <p:oleObj r:id="rId3" imgW="5448300" imgH="4381500" progId="Visio.Drawing.6">
                  <p:embed/>
                  <p:pic>
                    <p:nvPicPr>
                      <p:cNvPr id="22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-862" t="20767" r="8040" b="818"/>
                      <a:stretch>
                        <a:fillRect/>
                      </a:stretch>
                    </p:blipFill>
                    <p:spPr bwMode="auto">
                      <a:xfrm>
                        <a:off x="844820" y="3227605"/>
                        <a:ext cx="4468796" cy="303540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Rectangle 3"/>
          <p:cNvSpPr txBox="1">
            <a:spLocks noChangeArrowheads="1"/>
          </p:cNvSpPr>
          <p:nvPr/>
        </p:nvSpPr>
        <p:spPr>
          <a:xfrm>
            <a:off x="838200" y="1054477"/>
            <a:ext cx="6770228" cy="207770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68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Comic Sans MS"/>
                <a:ea typeface="+mn-ea"/>
                <a:cs typeface="Comic Sans MS"/>
              </a:defRPr>
            </a:lvl1pPr>
            <a:lvl2pPr marL="742950" indent="-285750" algn="l" defTabSz="457200" rtl="0" eaLnBrk="1" latinLnBrk="0" hangingPunct="1">
              <a:spcBef>
                <a:spcPts val="168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Comic Sans MS"/>
                <a:ea typeface="+mn-ea"/>
                <a:cs typeface="Comic Sans MS"/>
              </a:defRPr>
            </a:lvl2pPr>
            <a:lvl3pPr marL="1143000" indent="-228600" algn="l" defTabSz="457200" rtl="0" eaLnBrk="1" latinLnBrk="0" hangingPunct="1">
              <a:spcBef>
                <a:spcPts val="168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68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68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255588">
              <a:spcBef>
                <a:spcPts val="1200"/>
              </a:spcBef>
              <a:buSzPct val="120000"/>
            </a:pPr>
            <a:r>
              <a:rPr lang="en-US" sz="1800" dirty="0">
                <a:latin typeface="Times New Roman"/>
                <a:cs typeface="Times New Roman"/>
              </a:rPr>
              <a:t>Operates on two 16-bit, two’s complement values</a:t>
            </a:r>
          </a:p>
          <a:p>
            <a:pPr indent="-255588">
              <a:spcBef>
                <a:spcPts val="1200"/>
              </a:spcBef>
              <a:buSzPct val="120000"/>
            </a:pPr>
            <a:r>
              <a:rPr lang="en-US" sz="1800" dirty="0">
                <a:latin typeface="Times New Roman"/>
                <a:cs typeface="Times New Roman"/>
              </a:rPr>
              <a:t>Outputs a 16-bit, two’s complement value</a:t>
            </a:r>
          </a:p>
          <a:p>
            <a:pPr indent="-255588">
              <a:spcBef>
                <a:spcPts val="1200"/>
              </a:spcBef>
              <a:buSzPct val="120000"/>
            </a:pPr>
            <a:r>
              <a:rPr lang="en-US" sz="1800" dirty="0">
                <a:latin typeface="Times New Roman"/>
                <a:cs typeface="Times New Roman"/>
              </a:rPr>
              <a:t>Also outputs two 1-bit values </a:t>
            </a:r>
            <a:r>
              <a:rPr lang="en-US" sz="1600" dirty="0">
                <a:latin typeface="Times New Roman"/>
                <a:cs typeface="Times New Roman"/>
              </a:rPr>
              <a:t>(later)</a:t>
            </a:r>
            <a:endParaRPr lang="en-US" sz="1800" dirty="0">
              <a:latin typeface="Times New Roman"/>
              <a:cs typeface="Times New Roman"/>
            </a:endParaRPr>
          </a:p>
        </p:txBody>
      </p:sp>
      <p:sp>
        <p:nvSpPr>
          <p:cNvPr id="27" name="Oval 26"/>
          <p:cNvSpPr/>
          <p:nvPr/>
        </p:nvSpPr>
        <p:spPr>
          <a:xfrm>
            <a:off x="2405439" y="5757757"/>
            <a:ext cx="1160586" cy="572450"/>
          </a:xfrm>
          <a:prstGeom prst="ellipse">
            <a:avLst/>
          </a:prstGeom>
          <a:noFill/>
          <a:ln w="19050">
            <a:solidFill>
              <a:srgbClr val="00009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831080A8-BE77-8F4E-BC45-3E949D9C8914}"/>
              </a:ext>
            </a:extLst>
          </p:cNvPr>
          <p:cNvGraphicFramePr>
            <a:graphicFrameLocks noGrp="1"/>
          </p:cNvGraphicFramePr>
          <p:nvPr/>
        </p:nvGraphicFramePr>
        <p:xfrm>
          <a:off x="7766035" y="2019987"/>
          <a:ext cx="697053" cy="43590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7053">
                  <a:extLst>
                    <a:ext uri="{9D8B030D-6E8A-4147-A177-3AD203B41FA5}">
                      <a16:colId xmlns:a16="http://schemas.microsoft.com/office/drawing/2014/main" val="150837562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nsolas"/>
                          <a:cs typeface="Consolas"/>
                        </a:rPr>
                        <a:t>out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604573"/>
                  </a:ext>
                </a:extLst>
              </a:tr>
              <a:tr h="225234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dirty="0">
                          <a:solidFill>
                            <a:srgbClr val="000090"/>
                          </a:solidFill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4860138"/>
                  </a:ext>
                </a:extLst>
              </a:tr>
              <a:tr h="225234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dirty="0">
                          <a:solidFill>
                            <a:srgbClr val="000090"/>
                          </a:solidFill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6335068"/>
                  </a:ext>
                </a:extLst>
              </a:tr>
              <a:tr h="225234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solidFill>
                            <a:srgbClr val="000090"/>
                          </a:solidFill>
                          <a:latin typeface="Consolas"/>
                          <a:cs typeface="Consolas"/>
                        </a:rPr>
                        <a:t>-1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4194316"/>
                  </a:ext>
                </a:extLst>
              </a:tr>
              <a:tr h="225234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solidFill>
                            <a:srgbClr val="000090"/>
                          </a:solidFill>
                          <a:latin typeface="Consolas"/>
                          <a:cs typeface="Consolas"/>
                        </a:rPr>
                        <a:t>x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992466"/>
                  </a:ext>
                </a:extLst>
              </a:tr>
              <a:tr h="225234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solidFill>
                            <a:srgbClr val="000090"/>
                          </a:solidFill>
                          <a:latin typeface="Consolas"/>
                          <a:cs typeface="Consolas"/>
                        </a:rPr>
                        <a:t>y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45385586"/>
                  </a:ext>
                </a:extLst>
              </a:tr>
              <a:tr h="225234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solidFill>
                            <a:srgbClr val="000090"/>
                          </a:solidFill>
                          <a:latin typeface="Consolas"/>
                          <a:cs typeface="Consolas"/>
                        </a:rPr>
                        <a:t>!x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46743161"/>
                  </a:ext>
                </a:extLst>
              </a:tr>
              <a:tr h="225234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solidFill>
                            <a:srgbClr val="000090"/>
                          </a:solidFill>
                          <a:latin typeface="Consolas"/>
                          <a:cs typeface="Consolas"/>
                        </a:rPr>
                        <a:t>!y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27003669"/>
                  </a:ext>
                </a:extLst>
              </a:tr>
              <a:tr h="225234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solidFill>
                            <a:srgbClr val="000090"/>
                          </a:solidFill>
                          <a:latin typeface="Consolas"/>
                          <a:cs typeface="Consolas"/>
                        </a:rPr>
                        <a:t>-x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2370369"/>
                  </a:ext>
                </a:extLst>
              </a:tr>
              <a:tr h="225234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solidFill>
                            <a:srgbClr val="000090"/>
                          </a:solidFill>
                          <a:latin typeface="Consolas"/>
                          <a:cs typeface="Consolas"/>
                        </a:rPr>
                        <a:t>-y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66724568"/>
                  </a:ext>
                </a:extLst>
              </a:tr>
              <a:tr h="225234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solidFill>
                            <a:srgbClr val="000090"/>
                          </a:solidFill>
                          <a:latin typeface="Consolas"/>
                          <a:cs typeface="Consolas"/>
                        </a:rPr>
                        <a:t>x+1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3435693"/>
                  </a:ext>
                </a:extLst>
              </a:tr>
              <a:tr h="225234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solidFill>
                            <a:srgbClr val="000090"/>
                          </a:solidFill>
                          <a:latin typeface="Consolas"/>
                          <a:cs typeface="Consolas"/>
                        </a:rPr>
                        <a:t>y+1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6431270"/>
                  </a:ext>
                </a:extLst>
              </a:tr>
              <a:tr h="225234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solidFill>
                            <a:srgbClr val="000090"/>
                          </a:solidFill>
                          <a:latin typeface="Consolas"/>
                          <a:cs typeface="Consolas"/>
                        </a:rPr>
                        <a:t>x-1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493813"/>
                  </a:ext>
                </a:extLst>
              </a:tr>
              <a:tr h="225234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solidFill>
                            <a:srgbClr val="000090"/>
                          </a:solidFill>
                          <a:latin typeface="Consolas"/>
                          <a:cs typeface="Consolas"/>
                        </a:rPr>
                        <a:t>y-1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35509295"/>
                  </a:ext>
                </a:extLst>
              </a:tr>
              <a:tr h="225234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solidFill>
                            <a:srgbClr val="000090"/>
                          </a:solidFill>
                          <a:latin typeface="Consolas"/>
                          <a:cs typeface="Consolas"/>
                        </a:rPr>
                        <a:t>x+y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55197975"/>
                  </a:ext>
                </a:extLst>
              </a:tr>
              <a:tr h="225234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solidFill>
                            <a:srgbClr val="000090"/>
                          </a:solidFill>
                          <a:latin typeface="Consolas"/>
                          <a:cs typeface="Consolas"/>
                        </a:rPr>
                        <a:t>x-y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4569989"/>
                  </a:ext>
                </a:extLst>
              </a:tr>
              <a:tr h="225234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solidFill>
                            <a:srgbClr val="000090"/>
                          </a:solidFill>
                          <a:latin typeface="Consolas"/>
                          <a:cs typeface="Consolas"/>
                        </a:rPr>
                        <a:t>y-x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80063385"/>
                  </a:ext>
                </a:extLst>
              </a:tr>
              <a:tr h="225234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solidFill>
                            <a:srgbClr val="000090"/>
                          </a:solidFill>
                          <a:latin typeface="Consolas"/>
                          <a:cs typeface="Consolas"/>
                        </a:rPr>
                        <a:t>x&amp;y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77536171"/>
                  </a:ext>
                </a:extLst>
              </a:tr>
              <a:tr h="225234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solidFill>
                            <a:srgbClr val="000090"/>
                          </a:solidFill>
                          <a:latin typeface="Consolas"/>
                          <a:cs typeface="Consolas"/>
                        </a:rPr>
                        <a:t>x|y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437443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2913515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Hack ALU</a:t>
            </a:r>
          </a:p>
        </p:txBody>
      </p:sp>
      <p:graphicFrame>
        <p:nvGraphicFramePr>
          <p:cNvPr id="22" name="Object 21"/>
          <p:cNvGraphicFramePr>
            <a:graphicFrameLocks noChangeAspect="1"/>
          </p:cNvGraphicFramePr>
          <p:nvPr/>
        </p:nvGraphicFramePr>
        <p:xfrm>
          <a:off x="844820" y="3227605"/>
          <a:ext cx="4468796" cy="30354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00" r:id="rId3" imgW="5448300" imgH="4381500" progId="Visio.Drawing.6">
                  <p:embed/>
                </p:oleObj>
              </mc:Choice>
              <mc:Fallback>
                <p:oleObj r:id="rId3" imgW="5448300" imgH="4381500" progId="Visio.Drawing.6">
                  <p:embed/>
                  <p:pic>
                    <p:nvPicPr>
                      <p:cNvPr id="22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-862" t="20767" r="8040" b="818"/>
                      <a:stretch>
                        <a:fillRect/>
                      </a:stretch>
                    </p:blipFill>
                    <p:spPr bwMode="auto">
                      <a:xfrm>
                        <a:off x="844820" y="3227605"/>
                        <a:ext cx="4468796" cy="303540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Rectangle 3"/>
          <p:cNvSpPr txBox="1">
            <a:spLocks noChangeArrowheads="1"/>
          </p:cNvSpPr>
          <p:nvPr/>
        </p:nvSpPr>
        <p:spPr>
          <a:xfrm>
            <a:off x="838200" y="1054477"/>
            <a:ext cx="6770228" cy="207770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68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Comic Sans MS"/>
                <a:ea typeface="+mn-ea"/>
                <a:cs typeface="Comic Sans MS"/>
              </a:defRPr>
            </a:lvl1pPr>
            <a:lvl2pPr marL="742950" indent="-285750" algn="l" defTabSz="457200" rtl="0" eaLnBrk="1" latinLnBrk="0" hangingPunct="1">
              <a:spcBef>
                <a:spcPts val="168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Comic Sans MS"/>
                <a:ea typeface="+mn-ea"/>
                <a:cs typeface="Comic Sans MS"/>
              </a:defRPr>
            </a:lvl2pPr>
            <a:lvl3pPr marL="1143000" indent="-228600" algn="l" defTabSz="457200" rtl="0" eaLnBrk="1" latinLnBrk="0" hangingPunct="1">
              <a:spcBef>
                <a:spcPts val="168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68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68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255588">
              <a:spcBef>
                <a:spcPts val="1200"/>
              </a:spcBef>
              <a:buSzPct val="120000"/>
            </a:pPr>
            <a:r>
              <a:rPr lang="en-US" sz="1800" dirty="0">
                <a:latin typeface="Times New Roman"/>
                <a:cs typeface="Times New Roman"/>
              </a:rPr>
              <a:t>Operates on two 16-bit, two’s complement values</a:t>
            </a:r>
          </a:p>
          <a:p>
            <a:pPr indent="-255588">
              <a:spcBef>
                <a:spcPts val="1200"/>
              </a:spcBef>
              <a:buSzPct val="120000"/>
            </a:pPr>
            <a:r>
              <a:rPr lang="en-US" sz="1800" dirty="0">
                <a:latin typeface="Times New Roman"/>
                <a:cs typeface="Times New Roman"/>
              </a:rPr>
              <a:t>Outputs a 16-bit, two’s complement value</a:t>
            </a:r>
          </a:p>
          <a:p>
            <a:pPr indent="-255588">
              <a:spcBef>
                <a:spcPts val="1200"/>
              </a:spcBef>
              <a:buSzPct val="120000"/>
            </a:pPr>
            <a:r>
              <a:rPr lang="en-US" sz="1800" dirty="0">
                <a:latin typeface="Times New Roman"/>
                <a:cs typeface="Times New Roman"/>
              </a:rPr>
              <a:t>Also outputs two 1-bit values </a:t>
            </a:r>
            <a:r>
              <a:rPr lang="en-US" sz="1600" dirty="0">
                <a:latin typeface="Times New Roman"/>
                <a:cs typeface="Times New Roman"/>
              </a:rPr>
              <a:t>(later)</a:t>
            </a:r>
            <a:endParaRPr lang="en-US" sz="1800" dirty="0">
              <a:latin typeface="Times New Roman"/>
              <a:cs typeface="Times New Roman"/>
            </a:endParaRPr>
          </a:p>
          <a:p>
            <a:pPr indent="-255588">
              <a:spcBef>
                <a:spcPts val="1200"/>
              </a:spcBef>
              <a:buSzPct val="120000"/>
            </a:pPr>
            <a:r>
              <a:rPr lang="en-US" sz="1800" dirty="0">
                <a:latin typeface="Times New Roman"/>
                <a:cs typeface="Times New Roman"/>
              </a:rPr>
              <a:t>Which function to compute is set by six 1-bit inputs</a:t>
            </a:r>
          </a:p>
        </p:txBody>
      </p:sp>
      <p:sp>
        <p:nvSpPr>
          <p:cNvPr id="25" name="Oval 24"/>
          <p:cNvSpPr/>
          <p:nvPr/>
        </p:nvSpPr>
        <p:spPr>
          <a:xfrm>
            <a:off x="1620645" y="3014309"/>
            <a:ext cx="2504832" cy="552912"/>
          </a:xfrm>
          <a:prstGeom prst="ellipse">
            <a:avLst/>
          </a:prstGeom>
          <a:noFill/>
          <a:ln w="19050">
            <a:solidFill>
              <a:schemeClr val="accent6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831080A8-BE77-8F4E-BC45-3E949D9C8914}"/>
              </a:ext>
            </a:extLst>
          </p:cNvPr>
          <p:cNvGraphicFramePr>
            <a:graphicFrameLocks noGrp="1"/>
          </p:cNvGraphicFramePr>
          <p:nvPr/>
        </p:nvGraphicFramePr>
        <p:xfrm>
          <a:off x="7766035" y="2019987"/>
          <a:ext cx="697053" cy="43590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7053">
                  <a:extLst>
                    <a:ext uri="{9D8B030D-6E8A-4147-A177-3AD203B41FA5}">
                      <a16:colId xmlns:a16="http://schemas.microsoft.com/office/drawing/2014/main" val="150837562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nsolas"/>
                          <a:cs typeface="Consolas"/>
                        </a:rPr>
                        <a:t>out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604573"/>
                  </a:ext>
                </a:extLst>
              </a:tr>
              <a:tr h="225234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dirty="0">
                          <a:solidFill>
                            <a:srgbClr val="000090"/>
                          </a:solidFill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4860138"/>
                  </a:ext>
                </a:extLst>
              </a:tr>
              <a:tr h="225234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dirty="0">
                          <a:solidFill>
                            <a:srgbClr val="000090"/>
                          </a:solidFill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6335068"/>
                  </a:ext>
                </a:extLst>
              </a:tr>
              <a:tr h="225234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solidFill>
                            <a:srgbClr val="000090"/>
                          </a:solidFill>
                          <a:latin typeface="Consolas"/>
                          <a:cs typeface="Consolas"/>
                        </a:rPr>
                        <a:t>-1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4194316"/>
                  </a:ext>
                </a:extLst>
              </a:tr>
              <a:tr h="225234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solidFill>
                            <a:srgbClr val="000090"/>
                          </a:solidFill>
                          <a:latin typeface="Consolas"/>
                          <a:cs typeface="Consolas"/>
                        </a:rPr>
                        <a:t>x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992466"/>
                  </a:ext>
                </a:extLst>
              </a:tr>
              <a:tr h="225234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solidFill>
                            <a:srgbClr val="000090"/>
                          </a:solidFill>
                          <a:latin typeface="Consolas"/>
                          <a:cs typeface="Consolas"/>
                        </a:rPr>
                        <a:t>y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45385586"/>
                  </a:ext>
                </a:extLst>
              </a:tr>
              <a:tr h="225234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solidFill>
                            <a:srgbClr val="000090"/>
                          </a:solidFill>
                          <a:latin typeface="Consolas"/>
                          <a:cs typeface="Consolas"/>
                        </a:rPr>
                        <a:t>!x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46743161"/>
                  </a:ext>
                </a:extLst>
              </a:tr>
              <a:tr h="225234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solidFill>
                            <a:srgbClr val="000090"/>
                          </a:solidFill>
                          <a:latin typeface="Consolas"/>
                          <a:cs typeface="Consolas"/>
                        </a:rPr>
                        <a:t>!y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27003669"/>
                  </a:ext>
                </a:extLst>
              </a:tr>
              <a:tr h="225234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solidFill>
                            <a:srgbClr val="000090"/>
                          </a:solidFill>
                          <a:latin typeface="Consolas"/>
                          <a:cs typeface="Consolas"/>
                        </a:rPr>
                        <a:t>-x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2370369"/>
                  </a:ext>
                </a:extLst>
              </a:tr>
              <a:tr h="225234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solidFill>
                            <a:srgbClr val="000090"/>
                          </a:solidFill>
                          <a:latin typeface="Consolas"/>
                          <a:cs typeface="Consolas"/>
                        </a:rPr>
                        <a:t>-y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66724568"/>
                  </a:ext>
                </a:extLst>
              </a:tr>
              <a:tr h="225234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solidFill>
                            <a:srgbClr val="000090"/>
                          </a:solidFill>
                          <a:latin typeface="Consolas"/>
                          <a:cs typeface="Consolas"/>
                        </a:rPr>
                        <a:t>x+1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3435693"/>
                  </a:ext>
                </a:extLst>
              </a:tr>
              <a:tr h="225234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solidFill>
                            <a:srgbClr val="000090"/>
                          </a:solidFill>
                          <a:latin typeface="Consolas"/>
                          <a:cs typeface="Consolas"/>
                        </a:rPr>
                        <a:t>y+1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6431270"/>
                  </a:ext>
                </a:extLst>
              </a:tr>
              <a:tr h="225234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solidFill>
                            <a:srgbClr val="000090"/>
                          </a:solidFill>
                          <a:latin typeface="Consolas"/>
                          <a:cs typeface="Consolas"/>
                        </a:rPr>
                        <a:t>x-1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493813"/>
                  </a:ext>
                </a:extLst>
              </a:tr>
              <a:tr h="225234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solidFill>
                            <a:srgbClr val="000090"/>
                          </a:solidFill>
                          <a:latin typeface="Consolas"/>
                          <a:cs typeface="Consolas"/>
                        </a:rPr>
                        <a:t>y-1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35509295"/>
                  </a:ext>
                </a:extLst>
              </a:tr>
              <a:tr h="225234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solidFill>
                            <a:srgbClr val="000090"/>
                          </a:solidFill>
                          <a:latin typeface="Consolas"/>
                          <a:cs typeface="Consolas"/>
                        </a:rPr>
                        <a:t>x+y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55197975"/>
                  </a:ext>
                </a:extLst>
              </a:tr>
              <a:tr h="225234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solidFill>
                            <a:srgbClr val="000090"/>
                          </a:solidFill>
                          <a:latin typeface="Consolas"/>
                          <a:cs typeface="Consolas"/>
                        </a:rPr>
                        <a:t>x-y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4569989"/>
                  </a:ext>
                </a:extLst>
              </a:tr>
              <a:tr h="225234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solidFill>
                            <a:srgbClr val="000090"/>
                          </a:solidFill>
                          <a:latin typeface="Consolas"/>
                          <a:cs typeface="Consolas"/>
                        </a:rPr>
                        <a:t>y-x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80063385"/>
                  </a:ext>
                </a:extLst>
              </a:tr>
              <a:tr h="225234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solidFill>
                            <a:srgbClr val="000090"/>
                          </a:solidFill>
                          <a:latin typeface="Consolas"/>
                          <a:cs typeface="Consolas"/>
                        </a:rPr>
                        <a:t>x&amp;y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77536171"/>
                  </a:ext>
                </a:extLst>
              </a:tr>
              <a:tr h="225234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solidFill>
                            <a:srgbClr val="000090"/>
                          </a:solidFill>
                          <a:latin typeface="Consolas"/>
                          <a:cs typeface="Consolas"/>
                        </a:rPr>
                        <a:t>x|y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43744319"/>
                  </a:ext>
                </a:extLst>
              </a:tr>
            </a:tbl>
          </a:graphicData>
        </a:graphic>
      </p:graphicFrame>
      <p:sp>
        <p:nvSpPr>
          <p:cNvPr id="10" name="Oval 9">
            <a:extLst>
              <a:ext uri="{FF2B5EF4-FFF2-40B4-BE49-F238E27FC236}">
                <a16:creationId xmlns:a16="http://schemas.microsoft.com/office/drawing/2014/main" id="{C5ADB700-400E-9041-8C43-E84A6611B1B4}"/>
              </a:ext>
            </a:extLst>
          </p:cNvPr>
          <p:cNvSpPr/>
          <p:nvPr/>
        </p:nvSpPr>
        <p:spPr>
          <a:xfrm>
            <a:off x="4648131" y="4449735"/>
            <a:ext cx="766607" cy="650630"/>
          </a:xfrm>
          <a:prstGeom prst="ellipse">
            <a:avLst/>
          </a:prstGeom>
          <a:noFill/>
          <a:ln w="19050">
            <a:solidFill>
              <a:srgbClr val="00009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452614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Hack ALU</a:t>
            </a:r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838200" y="1388414"/>
            <a:ext cx="4475416" cy="165596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000" u="sng" dirty="0"/>
              <a:t>To cause the ALU to compute a function: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 sz="2000" dirty="0"/>
              <a:t>Set the control bits to one of the binary combinations listed in the table.</a:t>
            </a:r>
          </a:p>
        </p:txBody>
      </p:sp>
      <p:graphicFrame>
        <p:nvGraphicFramePr>
          <p:cNvPr id="19" name="Object 18">
            <a:extLst>
              <a:ext uri="{FF2B5EF4-FFF2-40B4-BE49-F238E27FC236}">
                <a16:creationId xmlns:a16="http://schemas.microsoft.com/office/drawing/2014/main" id="{9B1197C6-D778-B74B-A8F2-4C3C24ADC2E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92055323"/>
              </p:ext>
            </p:extLst>
          </p:nvPr>
        </p:nvGraphicFramePr>
        <p:xfrm>
          <a:off x="844820" y="3227605"/>
          <a:ext cx="4468796" cy="30354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961" r:id="rId3" imgW="5448300" imgH="4381500" progId="Visio.Drawing.6">
                  <p:embed/>
                </p:oleObj>
              </mc:Choice>
              <mc:Fallback>
                <p:oleObj r:id="rId3" imgW="5448300" imgH="4381500" progId="Visio.Drawing.6">
                  <p:embed/>
                  <p:pic>
                    <p:nvPicPr>
                      <p:cNvPr id="22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-862" t="20767" r="8040" b="818"/>
                      <a:stretch>
                        <a:fillRect/>
                      </a:stretch>
                    </p:blipFill>
                    <p:spPr bwMode="auto">
                      <a:xfrm>
                        <a:off x="844820" y="3227605"/>
                        <a:ext cx="4468796" cy="303540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Oval 19">
            <a:extLst>
              <a:ext uri="{FF2B5EF4-FFF2-40B4-BE49-F238E27FC236}">
                <a16:creationId xmlns:a16="http://schemas.microsoft.com/office/drawing/2014/main" id="{8DE7EDBB-2CE5-1444-AB43-636B32136C76}"/>
              </a:ext>
            </a:extLst>
          </p:cNvPr>
          <p:cNvSpPr/>
          <p:nvPr/>
        </p:nvSpPr>
        <p:spPr>
          <a:xfrm>
            <a:off x="1620645" y="3014309"/>
            <a:ext cx="2504832" cy="552912"/>
          </a:xfrm>
          <a:prstGeom prst="ellipse">
            <a:avLst/>
          </a:prstGeom>
          <a:noFill/>
          <a:ln w="19050">
            <a:solidFill>
              <a:schemeClr val="accent6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B24468F-CE75-C348-8A2E-AF30293896E0}"/>
              </a:ext>
            </a:extLst>
          </p:cNvPr>
          <p:cNvSpPr/>
          <p:nvPr/>
        </p:nvSpPr>
        <p:spPr>
          <a:xfrm>
            <a:off x="4648131" y="4449735"/>
            <a:ext cx="766607" cy="650630"/>
          </a:xfrm>
          <a:prstGeom prst="ellipse">
            <a:avLst/>
          </a:prstGeom>
          <a:noFill/>
          <a:ln w="19050">
            <a:solidFill>
              <a:srgbClr val="00009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F2147B33-2F2F-A344-9393-A2CF5C82FF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1189134"/>
              </p:ext>
            </p:extLst>
          </p:nvPr>
        </p:nvGraphicFramePr>
        <p:xfrm>
          <a:off x="5733813" y="2019987"/>
          <a:ext cx="2725301" cy="43590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96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91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067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38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328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3172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9705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nsolas"/>
                          <a:cs typeface="Consolas"/>
                        </a:rPr>
                        <a:t>zx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nsolas"/>
                          <a:cs typeface="Consolas"/>
                        </a:rPr>
                        <a:t>nx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nsolas"/>
                          <a:cs typeface="Consolas"/>
                        </a:rPr>
                        <a:t>zy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nsolas"/>
                          <a:cs typeface="Consolas"/>
                        </a:rPr>
                        <a:t>ny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nsolas"/>
                          <a:cs typeface="Consolas"/>
                        </a:rPr>
                        <a:t>f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nsolas"/>
                          <a:cs typeface="Consolas"/>
                        </a:rPr>
                        <a:t>no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nsolas"/>
                          <a:cs typeface="Consolas"/>
                        </a:rPr>
                        <a:t>out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5234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dirty="0">
                          <a:solidFill>
                            <a:srgbClr val="000090"/>
                          </a:solidFill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5234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dirty="0">
                          <a:solidFill>
                            <a:srgbClr val="000090"/>
                          </a:solidFill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5234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solidFill>
                            <a:srgbClr val="000090"/>
                          </a:solidFill>
                          <a:latin typeface="Consolas"/>
                          <a:cs typeface="Consolas"/>
                        </a:rPr>
                        <a:t>-1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5234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solidFill>
                            <a:srgbClr val="000090"/>
                          </a:solidFill>
                          <a:latin typeface="Consolas"/>
                          <a:cs typeface="Consolas"/>
                        </a:rPr>
                        <a:t>x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5234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solidFill>
                            <a:srgbClr val="000090"/>
                          </a:solidFill>
                          <a:latin typeface="Consolas"/>
                          <a:cs typeface="Consolas"/>
                        </a:rPr>
                        <a:t>y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5234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solidFill>
                            <a:srgbClr val="000090"/>
                          </a:solidFill>
                          <a:latin typeface="Consolas"/>
                          <a:cs typeface="Consolas"/>
                        </a:rPr>
                        <a:t>!x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5234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solidFill>
                            <a:srgbClr val="000090"/>
                          </a:solidFill>
                          <a:latin typeface="Consolas"/>
                          <a:cs typeface="Consolas"/>
                        </a:rPr>
                        <a:t>!y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25234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solidFill>
                            <a:srgbClr val="000090"/>
                          </a:solidFill>
                          <a:latin typeface="Consolas"/>
                          <a:cs typeface="Consolas"/>
                        </a:rPr>
                        <a:t>-x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25234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solidFill>
                            <a:srgbClr val="000090"/>
                          </a:solidFill>
                          <a:latin typeface="Consolas"/>
                          <a:cs typeface="Consolas"/>
                        </a:rPr>
                        <a:t>-y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25234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solidFill>
                            <a:srgbClr val="000090"/>
                          </a:solidFill>
                          <a:latin typeface="Consolas"/>
                          <a:cs typeface="Consolas"/>
                        </a:rPr>
                        <a:t>x+1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25234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solidFill>
                            <a:srgbClr val="000090"/>
                          </a:solidFill>
                          <a:latin typeface="Consolas"/>
                          <a:cs typeface="Consolas"/>
                        </a:rPr>
                        <a:t>y+1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25234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he-IL" sz="1400" b="0" dirty="0">
                          <a:latin typeface="Consolas"/>
                          <a:cs typeface="Consolas"/>
                        </a:rPr>
                        <a:t>0</a:t>
                      </a:r>
                      <a:endParaRPr lang="en-US" sz="14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he-IL" sz="1400" b="0" dirty="0">
                          <a:latin typeface="Consolas"/>
                          <a:cs typeface="Consolas"/>
                        </a:rPr>
                        <a:t>0</a:t>
                      </a:r>
                      <a:endParaRPr lang="en-US" sz="14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he-IL" sz="1400" b="0" dirty="0">
                          <a:latin typeface="Consolas"/>
                          <a:cs typeface="Consolas"/>
                        </a:rPr>
                        <a:t>1</a:t>
                      </a:r>
                      <a:endParaRPr lang="en-US" sz="14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he-IL" sz="1400" b="0" dirty="0">
                          <a:latin typeface="Consolas"/>
                          <a:cs typeface="Consolas"/>
                        </a:rPr>
                        <a:t>1</a:t>
                      </a:r>
                      <a:endParaRPr lang="en-US" sz="14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he-IL" sz="1400" b="0" dirty="0">
                          <a:latin typeface="Consolas"/>
                          <a:cs typeface="Consolas"/>
                        </a:rPr>
                        <a:t>1</a:t>
                      </a:r>
                      <a:endParaRPr lang="en-US" sz="14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he-IL" sz="1400" b="0" dirty="0">
                          <a:latin typeface="Consolas"/>
                          <a:cs typeface="Consolas"/>
                        </a:rPr>
                        <a:t>0</a:t>
                      </a:r>
                      <a:endParaRPr lang="en-US" sz="14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solidFill>
                            <a:srgbClr val="000090"/>
                          </a:solidFill>
                          <a:latin typeface="Consolas"/>
                          <a:cs typeface="Consolas"/>
                        </a:rPr>
                        <a:t>x-1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25234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solidFill>
                            <a:srgbClr val="000090"/>
                          </a:solidFill>
                          <a:latin typeface="Consolas"/>
                          <a:cs typeface="Consolas"/>
                        </a:rPr>
                        <a:t>y-1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25234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solidFill>
                            <a:srgbClr val="000090"/>
                          </a:solidFill>
                          <a:latin typeface="Consolas"/>
                          <a:cs typeface="Consolas"/>
                        </a:rPr>
                        <a:t>x+y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25234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solidFill>
                            <a:srgbClr val="000090"/>
                          </a:solidFill>
                          <a:latin typeface="Consolas"/>
                          <a:cs typeface="Consolas"/>
                        </a:rPr>
                        <a:t>x-y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25234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solidFill>
                            <a:srgbClr val="000090"/>
                          </a:solidFill>
                          <a:latin typeface="Consolas"/>
                          <a:cs typeface="Consolas"/>
                        </a:rPr>
                        <a:t>y-x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25234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solidFill>
                            <a:srgbClr val="000090"/>
                          </a:solidFill>
                          <a:latin typeface="Consolas"/>
                          <a:cs typeface="Consolas"/>
                        </a:rPr>
                        <a:t>x&amp;y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25234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solidFill>
                            <a:srgbClr val="000090"/>
                          </a:solidFill>
                          <a:latin typeface="Consolas"/>
                          <a:cs typeface="Consolas"/>
                        </a:rPr>
                        <a:t>x|y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</a:tbl>
          </a:graphicData>
        </a:graphic>
      </p:graphicFrame>
      <p:grpSp>
        <p:nvGrpSpPr>
          <p:cNvPr id="24" name="Group 23">
            <a:extLst>
              <a:ext uri="{FF2B5EF4-FFF2-40B4-BE49-F238E27FC236}">
                <a16:creationId xmlns:a16="http://schemas.microsoft.com/office/drawing/2014/main" id="{9E28258A-2445-8F48-9F5B-B6E3850B100F}"/>
              </a:ext>
            </a:extLst>
          </p:cNvPr>
          <p:cNvGrpSpPr/>
          <p:nvPr/>
        </p:nvGrpSpPr>
        <p:grpSpPr>
          <a:xfrm>
            <a:off x="5740865" y="1491296"/>
            <a:ext cx="2030674" cy="546929"/>
            <a:chOff x="5769555" y="1736968"/>
            <a:chExt cx="2030674" cy="546929"/>
          </a:xfrm>
        </p:grpSpPr>
        <p:sp>
          <p:nvSpPr>
            <p:cNvPr id="25" name="Right Brace 24">
              <a:extLst>
                <a:ext uri="{FF2B5EF4-FFF2-40B4-BE49-F238E27FC236}">
                  <a16:creationId xmlns:a16="http://schemas.microsoft.com/office/drawing/2014/main" id="{64F4ED6A-1089-9448-ABA1-71B102CCF162}"/>
                </a:ext>
              </a:extLst>
            </p:cNvPr>
            <p:cNvSpPr/>
            <p:nvPr/>
          </p:nvSpPr>
          <p:spPr>
            <a:xfrm rot="16200000">
              <a:off x="6680704" y="1164373"/>
              <a:ext cx="208375" cy="2030674"/>
            </a:xfrm>
            <a:prstGeom prst="rightBrace">
              <a:avLst>
                <a:gd name="adj1" fmla="val 56904"/>
                <a:gd name="adj2" fmla="val 50000"/>
              </a:avLst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73CC6EC-E99C-5943-80F6-72E348F0AF97}"/>
                </a:ext>
              </a:extLst>
            </p:cNvPr>
            <p:cNvSpPr txBox="1"/>
            <p:nvPr/>
          </p:nvSpPr>
          <p:spPr>
            <a:xfrm>
              <a:off x="6258316" y="1736968"/>
              <a:ext cx="134223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control bits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398592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Straight Connector 22"/>
          <p:cNvCxnSpPr>
            <a:endCxn id="11" idx="1"/>
          </p:cNvCxnSpPr>
          <p:nvPr/>
        </p:nvCxnSpPr>
        <p:spPr>
          <a:xfrm flipV="1">
            <a:off x="1617785" y="3439778"/>
            <a:ext cx="864382" cy="10360"/>
          </a:xfrm>
          <a:prstGeom prst="line">
            <a:avLst/>
          </a:prstGeom>
          <a:ln w="47625">
            <a:solidFill>
              <a:schemeClr val="tx1"/>
            </a:solidFill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732684" y="2965581"/>
            <a:ext cx="1119553" cy="933939"/>
          </a:xfrm>
          <a:prstGeom prst="rect">
            <a:avLst/>
          </a:prstGeom>
          <a:solidFill>
            <a:srgbClr val="FFE0BC"/>
          </a:solidFill>
          <a:ln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Input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482167" y="1178590"/>
            <a:ext cx="4248834" cy="452237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t" anchorCtr="0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762306" y="1543960"/>
            <a:ext cx="1734124" cy="3893236"/>
          </a:xfrm>
          <a:prstGeom prst="rect">
            <a:avLst/>
          </a:prstGeom>
          <a:solidFill>
            <a:srgbClr val="FFE0BC"/>
          </a:solidFill>
          <a:ln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Computer system</a:t>
            </a:r>
          </a:p>
        </p:txBody>
      </p:sp>
      <p:sp>
        <p:nvSpPr>
          <p:cNvPr id="5" name="Rectangle 4"/>
          <p:cNvSpPr/>
          <p:nvPr/>
        </p:nvSpPr>
        <p:spPr>
          <a:xfrm>
            <a:off x="2714674" y="1549042"/>
            <a:ext cx="1349325" cy="3907693"/>
          </a:xfrm>
          <a:prstGeom prst="rect">
            <a:avLst/>
          </a:prstGeom>
          <a:solidFill>
            <a:schemeClr val="bg1">
              <a:lumMod val="85000"/>
            </a:schemeClr>
          </a:solidFill>
          <a:ln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Memory</a:t>
            </a:r>
          </a:p>
        </p:txBody>
      </p:sp>
      <p:sp>
        <p:nvSpPr>
          <p:cNvPr id="10" name="Rectangle 9"/>
          <p:cNvSpPr/>
          <p:nvPr/>
        </p:nvSpPr>
        <p:spPr>
          <a:xfrm>
            <a:off x="7405076" y="3098442"/>
            <a:ext cx="1115646" cy="933939"/>
          </a:xfrm>
          <a:prstGeom prst="rect">
            <a:avLst/>
          </a:prstGeom>
          <a:solidFill>
            <a:srgbClr val="FFE0BC"/>
          </a:solidFill>
          <a:ln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Output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338237" y="1590725"/>
            <a:ext cx="615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CPU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064294" y="4657713"/>
            <a:ext cx="1137133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Registers</a:t>
            </a:r>
          </a:p>
        </p:txBody>
      </p:sp>
      <p:cxnSp>
        <p:nvCxnSpPr>
          <p:cNvPr id="16" name="Straight Connector 15"/>
          <p:cNvCxnSpPr/>
          <p:nvPr/>
        </p:nvCxnSpPr>
        <p:spPr>
          <a:xfrm flipV="1">
            <a:off x="4064001" y="3190274"/>
            <a:ext cx="713153" cy="2"/>
          </a:xfrm>
          <a:prstGeom prst="line">
            <a:avLst/>
          </a:prstGeom>
          <a:ln w="47625">
            <a:solidFill>
              <a:schemeClr val="tx1"/>
            </a:solidFill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 flipV="1">
            <a:off x="4069863" y="3782290"/>
            <a:ext cx="677983" cy="13676"/>
          </a:xfrm>
          <a:prstGeom prst="line">
            <a:avLst/>
          </a:prstGeom>
          <a:ln w="47625">
            <a:solidFill>
              <a:schemeClr val="tx1"/>
            </a:solidFill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6711462" y="3553103"/>
            <a:ext cx="670953" cy="18171"/>
          </a:xfrm>
          <a:prstGeom prst="line">
            <a:avLst/>
          </a:prstGeom>
          <a:ln w="47625">
            <a:solidFill>
              <a:schemeClr val="tx1"/>
            </a:solidFill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7" name="Group 46"/>
          <p:cNvGrpSpPr/>
          <p:nvPr/>
        </p:nvGrpSpPr>
        <p:grpSpPr>
          <a:xfrm>
            <a:off x="5232872" y="2094502"/>
            <a:ext cx="970488" cy="2110165"/>
            <a:chOff x="5045630" y="2266472"/>
            <a:chExt cx="970488" cy="2110165"/>
          </a:xfrm>
        </p:grpSpPr>
        <p:sp>
          <p:nvSpPr>
            <p:cNvPr id="3" name="Trapezoid 2"/>
            <p:cNvSpPr/>
            <p:nvPr/>
          </p:nvSpPr>
          <p:spPr>
            <a:xfrm rot="5400000">
              <a:off x="4528035" y="2906360"/>
              <a:ext cx="2110165" cy="830390"/>
            </a:xfrm>
            <a:prstGeom prst="trapezoid">
              <a:avLst>
                <a:gd name="adj" fmla="val 86866"/>
              </a:avLst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433325" y="3131038"/>
              <a:ext cx="5827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ALU</a:t>
              </a:r>
            </a:p>
          </p:txBody>
        </p:sp>
        <p:sp>
          <p:nvSpPr>
            <p:cNvPr id="35" name="Isosceles Triangle 34"/>
            <p:cNvSpPr/>
            <p:nvPr/>
          </p:nvSpPr>
          <p:spPr>
            <a:xfrm rot="5400000">
              <a:off x="5030567" y="3174415"/>
              <a:ext cx="547078" cy="294249"/>
            </a:xfrm>
            <a:prstGeom prst="triangle">
              <a:avLst/>
            </a:prstGeom>
            <a:solidFill>
              <a:srgbClr val="FFE0BC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5048805" y="3051175"/>
              <a:ext cx="115860" cy="527106"/>
            </a:xfrm>
            <a:prstGeom prst="rect">
              <a:avLst/>
            </a:prstGeom>
            <a:solidFill>
              <a:srgbClr val="FFE0B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5045630" y="2819399"/>
              <a:ext cx="115860" cy="847725"/>
            </a:xfrm>
            <a:prstGeom prst="rect">
              <a:avLst/>
            </a:prstGeom>
            <a:solidFill>
              <a:srgbClr val="FFE0B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0714222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10A3BE8B-FD61-A549-AEEF-8B4D3C7AF7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5492744"/>
              </p:ext>
            </p:extLst>
          </p:nvPr>
        </p:nvGraphicFramePr>
        <p:xfrm>
          <a:off x="5733813" y="2019987"/>
          <a:ext cx="2725301" cy="43590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96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91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067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38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328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3172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9705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nsolas"/>
                          <a:cs typeface="Consolas"/>
                        </a:rPr>
                        <a:t>zx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nsolas"/>
                          <a:cs typeface="Consolas"/>
                        </a:rPr>
                        <a:t>nx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nsolas"/>
                          <a:cs typeface="Consolas"/>
                        </a:rPr>
                        <a:t>zy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nsolas"/>
                          <a:cs typeface="Consolas"/>
                        </a:rPr>
                        <a:t>ny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nsolas"/>
                          <a:cs typeface="Consolas"/>
                        </a:rPr>
                        <a:t>f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nsolas"/>
                          <a:cs typeface="Consolas"/>
                        </a:rPr>
                        <a:t>no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nsolas"/>
                          <a:cs typeface="Consolas"/>
                        </a:rPr>
                        <a:t>out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5234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dirty="0">
                          <a:solidFill>
                            <a:srgbClr val="000090"/>
                          </a:solidFill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5234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dirty="0">
                          <a:solidFill>
                            <a:srgbClr val="000090"/>
                          </a:solidFill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5234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solidFill>
                            <a:srgbClr val="000090"/>
                          </a:solidFill>
                          <a:latin typeface="Consolas"/>
                          <a:cs typeface="Consolas"/>
                        </a:rPr>
                        <a:t>-1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5234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solidFill>
                            <a:srgbClr val="000090"/>
                          </a:solidFill>
                          <a:latin typeface="Consolas"/>
                          <a:cs typeface="Consolas"/>
                        </a:rPr>
                        <a:t>x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5234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solidFill>
                            <a:srgbClr val="000090"/>
                          </a:solidFill>
                          <a:latin typeface="Consolas"/>
                          <a:cs typeface="Consolas"/>
                        </a:rPr>
                        <a:t>y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5234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solidFill>
                            <a:srgbClr val="000090"/>
                          </a:solidFill>
                          <a:latin typeface="Consolas"/>
                          <a:cs typeface="Consolas"/>
                        </a:rPr>
                        <a:t>!x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5234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solidFill>
                            <a:srgbClr val="000090"/>
                          </a:solidFill>
                          <a:latin typeface="Consolas"/>
                          <a:cs typeface="Consolas"/>
                        </a:rPr>
                        <a:t>!y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25234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solidFill>
                            <a:srgbClr val="000090"/>
                          </a:solidFill>
                          <a:latin typeface="Consolas"/>
                          <a:cs typeface="Consolas"/>
                        </a:rPr>
                        <a:t>-x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25234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solidFill>
                            <a:srgbClr val="000090"/>
                          </a:solidFill>
                          <a:latin typeface="Consolas"/>
                          <a:cs typeface="Consolas"/>
                        </a:rPr>
                        <a:t>-y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25234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solidFill>
                            <a:srgbClr val="000090"/>
                          </a:solidFill>
                          <a:latin typeface="Consolas"/>
                          <a:cs typeface="Consolas"/>
                        </a:rPr>
                        <a:t>x+1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25234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solidFill>
                            <a:srgbClr val="000090"/>
                          </a:solidFill>
                          <a:latin typeface="Consolas"/>
                          <a:cs typeface="Consolas"/>
                        </a:rPr>
                        <a:t>y+1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25234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he-IL" sz="1400" b="0" dirty="0">
                          <a:latin typeface="Consolas"/>
                          <a:cs typeface="Consolas"/>
                        </a:rPr>
                        <a:t>0</a:t>
                      </a:r>
                      <a:endParaRPr lang="en-US" sz="14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he-IL" sz="1400" b="0" dirty="0">
                          <a:latin typeface="Consolas"/>
                          <a:cs typeface="Consolas"/>
                        </a:rPr>
                        <a:t>0</a:t>
                      </a:r>
                      <a:endParaRPr lang="en-US" sz="14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he-IL" sz="1400" b="0" dirty="0">
                          <a:latin typeface="Consolas"/>
                          <a:cs typeface="Consolas"/>
                        </a:rPr>
                        <a:t>1</a:t>
                      </a:r>
                      <a:endParaRPr lang="en-US" sz="14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he-IL" sz="1400" b="0" dirty="0">
                          <a:latin typeface="Consolas"/>
                          <a:cs typeface="Consolas"/>
                        </a:rPr>
                        <a:t>1</a:t>
                      </a:r>
                      <a:endParaRPr lang="en-US" sz="14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he-IL" sz="1400" b="0" dirty="0">
                          <a:latin typeface="Consolas"/>
                          <a:cs typeface="Consolas"/>
                        </a:rPr>
                        <a:t>1</a:t>
                      </a:r>
                      <a:endParaRPr lang="en-US" sz="14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he-IL" sz="1400" b="0" dirty="0">
                          <a:latin typeface="Consolas"/>
                          <a:cs typeface="Consolas"/>
                        </a:rPr>
                        <a:t>0</a:t>
                      </a:r>
                      <a:endParaRPr lang="en-US" sz="14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solidFill>
                            <a:srgbClr val="000090"/>
                          </a:solidFill>
                          <a:latin typeface="Consolas"/>
                          <a:cs typeface="Consolas"/>
                        </a:rPr>
                        <a:t>x-1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25234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solidFill>
                            <a:srgbClr val="000090"/>
                          </a:solidFill>
                          <a:latin typeface="Consolas"/>
                          <a:cs typeface="Consolas"/>
                        </a:rPr>
                        <a:t>y-1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25234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solidFill>
                            <a:srgbClr val="000090"/>
                          </a:solidFill>
                          <a:latin typeface="Consolas"/>
                          <a:cs typeface="Consolas"/>
                        </a:rPr>
                        <a:t>x+y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25234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solidFill>
                            <a:srgbClr val="000090"/>
                          </a:solidFill>
                          <a:latin typeface="Consolas"/>
                          <a:cs typeface="Consolas"/>
                        </a:rPr>
                        <a:t>x-y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25234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solidFill>
                            <a:srgbClr val="000090"/>
                          </a:solidFill>
                          <a:latin typeface="Consolas"/>
                          <a:cs typeface="Consolas"/>
                        </a:rPr>
                        <a:t>y-x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25234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solidFill>
                            <a:srgbClr val="000090"/>
                          </a:solidFill>
                          <a:latin typeface="Consolas"/>
                          <a:cs typeface="Consolas"/>
                        </a:rPr>
                        <a:t>x&amp;y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25234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solidFill>
                            <a:srgbClr val="000090"/>
                          </a:solidFill>
                          <a:latin typeface="Consolas"/>
                          <a:cs typeface="Consolas"/>
                        </a:rPr>
                        <a:t>x|y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Hack ALU in action</a:t>
            </a:r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838200" y="1388414"/>
            <a:ext cx="4475416" cy="165596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000" u="sng" dirty="0"/>
              <a:t>To cause the ALU to compute a function: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 sz="2000" dirty="0"/>
              <a:t>Set the control bits to one of the binary combinations listed in the table.</a:t>
            </a:r>
          </a:p>
        </p:txBody>
      </p:sp>
      <p:graphicFrame>
        <p:nvGraphicFramePr>
          <p:cNvPr id="19" name="Object 18">
            <a:extLst>
              <a:ext uri="{FF2B5EF4-FFF2-40B4-BE49-F238E27FC236}">
                <a16:creationId xmlns:a16="http://schemas.microsoft.com/office/drawing/2014/main" id="{9B1197C6-D778-B74B-A8F2-4C3C24ADC2E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44820" y="3227605"/>
          <a:ext cx="4468796" cy="30354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066" r:id="rId3" imgW="5448300" imgH="4381500" progId="Visio.Drawing.6">
                  <p:embed/>
                </p:oleObj>
              </mc:Choice>
              <mc:Fallback>
                <p:oleObj r:id="rId3" imgW="5448300" imgH="4381500" progId="Visio.Drawing.6">
                  <p:embed/>
                  <p:pic>
                    <p:nvPicPr>
                      <p:cNvPr id="19" name="Object 18">
                        <a:extLst>
                          <a:ext uri="{FF2B5EF4-FFF2-40B4-BE49-F238E27FC236}">
                            <a16:creationId xmlns:a16="http://schemas.microsoft.com/office/drawing/2014/main" id="{9B1197C6-D778-B74B-A8F2-4C3C24ADC2E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-862" t="20767" r="8040" b="818"/>
                      <a:stretch>
                        <a:fillRect/>
                      </a:stretch>
                    </p:blipFill>
                    <p:spPr bwMode="auto">
                      <a:xfrm>
                        <a:off x="844820" y="3227605"/>
                        <a:ext cx="4468796" cy="303540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5" name="Group 14">
            <a:extLst>
              <a:ext uri="{FF2B5EF4-FFF2-40B4-BE49-F238E27FC236}">
                <a16:creationId xmlns:a16="http://schemas.microsoft.com/office/drawing/2014/main" id="{C951884A-BEE1-7D4A-985D-8FB953EF2377}"/>
              </a:ext>
            </a:extLst>
          </p:cNvPr>
          <p:cNvGrpSpPr/>
          <p:nvPr/>
        </p:nvGrpSpPr>
        <p:grpSpPr>
          <a:xfrm>
            <a:off x="5740865" y="1491296"/>
            <a:ext cx="2030674" cy="546929"/>
            <a:chOff x="5769555" y="1736968"/>
            <a:chExt cx="2030674" cy="546929"/>
          </a:xfrm>
        </p:grpSpPr>
        <p:sp>
          <p:nvSpPr>
            <p:cNvPr id="17" name="Right Brace 16">
              <a:extLst>
                <a:ext uri="{FF2B5EF4-FFF2-40B4-BE49-F238E27FC236}">
                  <a16:creationId xmlns:a16="http://schemas.microsoft.com/office/drawing/2014/main" id="{9150448B-3E02-534F-A4BA-D5C785793905}"/>
                </a:ext>
              </a:extLst>
            </p:cNvPr>
            <p:cNvSpPr/>
            <p:nvPr/>
          </p:nvSpPr>
          <p:spPr>
            <a:xfrm rot="16200000">
              <a:off x="6680704" y="1164373"/>
              <a:ext cx="208375" cy="2030674"/>
            </a:xfrm>
            <a:prstGeom prst="rightBrace">
              <a:avLst>
                <a:gd name="adj1" fmla="val 56904"/>
                <a:gd name="adj2" fmla="val 50000"/>
              </a:avLst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FD13E40-A9BD-F541-AF98-3F10B9081007}"/>
                </a:ext>
              </a:extLst>
            </p:cNvPr>
            <p:cNvSpPr txBox="1"/>
            <p:nvPr/>
          </p:nvSpPr>
          <p:spPr>
            <a:xfrm>
              <a:off x="6258316" y="1736968"/>
              <a:ext cx="134223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control bits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9722306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10A3BE8B-FD61-A549-AEEF-8B4D3C7AF744}"/>
              </a:ext>
            </a:extLst>
          </p:cNvPr>
          <p:cNvGraphicFramePr>
            <a:graphicFrameLocks noGrp="1"/>
          </p:cNvGraphicFramePr>
          <p:nvPr/>
        </p:nvGraphicFramePr>
        <p:xfrm>
          <a:off x="5733813" y="2019987"/>
          <a:ext cx="2725301" cy="43590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96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91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067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38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328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3172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9705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nsolas"/>
                          <a:cs typeface="Consolas"/>
                        </a:rPr>
                        <a:t>zx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nsolas"/>
                          <a:cs typeface="Consolas"/>
                        </a:rPr>
                        <a:t>nx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nsolas"/>
                          <a:cs typeface="Consolas"/>
                        </a:rPr>
                        <a:t>zy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nsolas"/>
                          <a:cs typeface="Consolas"/>
                        </a:rPr>
                        <a:t>ny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nsolas"/>
                          <a:cs typeface="Consolas"/>
                        </a:rPr>
                        <a:t>f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nsolas"/>
                          <a:cs typeface="Consolas"/>
                        </a:rPr>
                        <a:t>no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nsolas"/>
                          <a:cs typeface="Consolas"/>
                        </a:rPr>
                        <a:t>out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5234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dirty="0">
                          <a:solidFill>
                            <a:srgbClr val="000090"/>
                          </a:solidFill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5234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dirty="0">
                          <a:solidFill>
                            <a:srgbClr val="000090"/>
                          </a:solidFill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5234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solidFill>
                            <a:srgbClr val="000090"/>
                          </a:solidFill>
                          <a:latin typeface="Consolas"/>
                          <a:cs typeface="Consolas"/>
                        </a:rPr>
                        <a:t>-1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5234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solidFill>
                            <a:srgbClr val="000090"/>
                          </a:solidFill>
                          <a:latin typeface="Consolas"/>
                          <a:cs typeface="Consolas"/>
                        </a:rPr>
                        <a:t>x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5234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solidFill>
                            <a:srgbClr val="000090"/>
                          </a:solidFill>
                          <a:latin typeface="Consolas"/>
                          <a:cs typeface="Consolas"/>
                        </a:rPr>
                        <a:t>y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5234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solidFill>
                            <a:srgbClr val="000090"/>
                          </a:solidFill>
                          <a:latin typeface="Consolas"/>
                          <a:cs typeface="Consolas"/>
                        </a:rPr>
                        <a:t>!x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5234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solidFill>
                            <a:srgbClr val="000090"/>
                          </a:solidFill>
                          <a:latin typeface="Consolas"/>
                          <a:cs typeface="Consolas"/>
                        </a:rPr>
                        <a:t>!y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25234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solidFill>
                            <a:srgbClr val="000090"/>
                          </a:solidFill>
                          <a:latin typeface="Consolas"/>
                          <a:cs typeface="Consolas"/>
                        </a:rPr>
                        <a:t>-x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25234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solidFill>
                            <a:srgbClr val="000090"/>
                          </a:solidFill>
                          <a:latin typeface="Consolas"/>
                          <a:cs typeface="Consolas"/>
                        </a:rPr>
                        <a:t>-y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25234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solidFill>
                            <a:srgbClr val="000090"/>
                          </a:solidFill>
                          <a:latin typeface="Consolas"/>
                          <a:cs typeface="Consolas"/>
                        </a:rPr>
                        <a:t>x+1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25234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solidFill>
                            <a:srgbClr val="000090"/>
                          </a:solidFill>
                          <a:latin typeface="Consolas"/>
                          <a:cs typeface="Consolas"/>
                        </a:rPr>
                        <a:t>y+1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25234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he-IL" sz="1400" b="0" dirty="0">
                          <a:latin typeface="Consolas"/>
                          <a:cs typeface="Consolas"/>
                        </a:rPr>
                        <a:t>0</a:t>
                      </a:r>
                      <a:endParaRPr lang="en-US" sz="14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he-IL" sz="1400" b="0" dirty="0">
                          <a:latin typeface="Consolas"/>
                          <a:cs typeface="Consolas"/>
                        </a:rPr>
                        <a:t>0</a:t>
                      </a:r>
                      <a:endParaRPr lang="en-US" sz="14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he-IL" sz="1400" b="0" dirty="0">
                          <a:latin typeface="Consolas"/>
                          <a:cs typeface="Consolas"/>
                        </a:rPr>
                        <a:t>1</a:t>
                      </a:r>
                      <a:endParaRPr lang="en-US" sz="14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he-IL" sz="1400" b="0" dirty="0">
                          <a:latin typeface="Consolas"/>
                          <a:cs typeface="Consolas"/>
                        </a:rPr>
                        <a:t>1</a:t>
                      </a:r>
                      <a:endParaRPr lang="en-US" sz="14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he-IL" sz="1400" b="0" dirty="0">
                          <a:latin typeface="Consolas"/>
                          <a:cs typeface="Consolas"/>
                        </a:rPr>
                        <a:t>1</a:t>
                      </a:r>
                      <a:endParaRPr lang="en-US" sz="14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he-IL" sz="1400" b="0" dirty="0">
                          <a:latin typeface="Consolas"/>
                          <a:cs typeface="Consolas"/>
                        </a:rPr>
                        <a:t>0</a:t>
                      </a:r>
                      <a:endParaRPr lang="en-US" sz="14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solidFill>
                            <a:srgbClr val="000090"/>
                          </a:solidFill>
                          <a:latin typeface="Consolas"/>
                          <a:cs typeface="Consolas"/>
                        </a:rPr>
                        <a:t>x-1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25234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solidFill>
                            <a:srgbClr val="000090"/>
                          </a:solidFill>
                          <a:latin typeface="Consolas"/>
                          <a:cs typeface="Consolas"/>
                        </a:rPr>
                        <a:t>y-1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25234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solidFill>
                            <a:srgbClr val="000090"/>
                          </a:solidFill>
                          <a:latin typeface="Consolas"/>
                          <a:cs typeface="Consolas"/>
                        </a:rPr>
                        <a:t>x+y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25234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solidFill>
                            <a:srgbClr val="000090"/>
                          </a:solidFill>
                          <a:latin typeface="Consolas"/>
                          <a:cs typeface="Consolas"/>
                        </a:rPr>
                        <a:t>x-y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25234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solidFill>
                            <a:srgbClr val="000090"/>
                          </a:solidFill>
                          <a:latin typeface="Consolas"/>
                          <a:cs typeface="Consolas"/>
                        </a:rPr>
                        <a:t>y-x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25234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solidFill>
                            <a:srgbClr val="000090"/>
                          </a:solidFill>
                          <a:latin typeface="Consolas"/>
                          <a:cs typeface="Consolas"/>
                        </a:rPr>
                        <a:t>x&amp;y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25234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solidFill>
                            <a:srgbClr val="000090"/>
                          </a:solidFill>
                          <a:latin typeface="Consolas"/>
                          <a:cs typeface="Consolas"/>
                        </a:rPr>
                        <a:t>x|y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Hack ALU in action: Compute </a:t>
            </a:r>
            <a:r>
              <a:rPr lang="en-US" sz="2000" dirty="0">
                <a:solidFill>
                  <a:srgbClr val="000090"/>
                </a:solidFill>
                <a:latin typeface="Consolas"/>
                <a:cs typeface="Consolas"/>
              </a:rPr>
              <a:t>y-x</a:t>
            </a:r>
            <a:endParaRPr lang="en-US" dirty="0"/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838200" y="1388414"/>
            <a:ext cx="4475416" cy="165596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000" u="sng" dirty="0"/>
              <a:t>To cause the ALU to compute a function: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 sz="2000" dirty="0"/>
              <a:t>Set the control bits to one of the binary combinations listed in the table.</a:t>
            </a:r>
          </a:p>
        </p:txBody>
      </p:sp>
      <p:graphicFrame>
        <p:nvGraphicFramePr>
          <p:cNvPr id="19" name="Object 18">
            <a:extLst>
              <a:ext uri="{FF2B5EF4-FFF2-40B4-BE49-F238E27FC236}">
                <a16:creationId xmlns:a16="http://schemas.microsoft.com/office/drawing/2014/main" id="{9B1197C6-D778-B74B-A8F2-4C3C24ADC2E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44820" y="3227605"/>
          <a:ext cx="4468796" cy="30354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061" r:id="rId3" imgW="5448300" imgH="4381500" progId="Visio.Drawing.6">
                  <p:embed/>
                </p:oleObj>
              </mc:Choice>
              <mc:Fallback>
                <p:oleObj r:id="rId3" imgW="5448300" imgH="4381500" progId="Visio.Drawing.6">
                  <p:embed/>
                  <p:pic>
                    <p:nvPicPr>
                      <p:cNvPr id="19" name="Object 18">
                        <a:extLst>
                          <a:ext uri="{FF2B5EF4-FFF2-40B4-BE49-F238E27FC236}">
                            <a16:creationId xmlns:a16="http://schemas.microsoft.com/office/drawing/2014/main" id="{9B1197C6-D778-B74B-A8F2-4C3C24ADC2E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-862" t="20767" r="8040" b="818"/>
                      <a:stretch>
                        <a:fillRect/>
                      </a:stretch>
                    </p:blipFill>
                    <p:spPr bwMode="auto">
                      <a:xfrm>
                        <a:off x="844820" y="3227605"/>
                        <a:ext cx="4468796" cy="303540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52908892-F80E-EA4D-BFD0-C96FFD38E2FF}"/>
              </a:ext>
            </a:extLst>
          </p:cNvPr>
          <p:cNvSpPr/>
          <p:nvPr/>
        </p:nvSpPr>
        <p:spPr>
          <a:xfrm>
            <a:off x="5612781" y="5694555"/>
            <a:ext cx="2937058" cy="223025"/>
          </a:xfrm>
          <a:prstGeom prst="roundRect">
            <a:avLst/>
          </a:prstGeom>
          <a:solidFill>
            <a:schemeClr val="accent4">
              <a:lumMod val="60000"/>
              <a:lumOff val="40000"/>
              <a:alpha val="43000"/>
            </a:schemeClr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951884A-BEE1-7D4A-985D-8FB953EF2377}"/>
              </a:ext>
            </a:extLst>
          </p:cNvPr>
          <p:cNvGrpSpPr/>
          <p:nvPr/>
        </p:nvGrpSpPr>
        <p:grpSpPr>
          <a:xfrm>
            <a:off x="5740865" y="1491296"/>
            <a:ext cx="2030674" cy="546929"/>
            <a:chOff x="5769555" y="1736968"/>
            <a:chExt cx="2030674" cy="546929"/>
          </a:xfrm>
        </p:grpSpPr>
        <p:sp>
          <p:nvSpPr>
            <p:cNvPr id="17" name="Right Brace 16">
              <a:extLst>
                <a:ext uri="{FF2B5EF4-FFF2-40B4-BE49-F238E27FC236}">
                  <a16:creationId xmlns:a16="http://schemas.microsoft.com/office/drawing/2014/main" id="{9150448B-3E02-534F-A4BA-D5C785793905}"/>
                </a:ext>
              </a:extLst>
            </p:cNvPr>
            <p:cNvSpPr/>
            <p:nvPr/>
          </p:nvSpPr>
          <p:spPr>
            <a:xfrm rot="16200000">
              <a:off x="6680704" y="1164373"/>
              <a:ext cx="208375" cy="2030674"/>
            </a:xfrm>
            <a:prstGeom prst="rightBrace">
              <a:avLst>
                <a:gd name="adj1" fmla="val 56904"/>
                <a:gd name="adj2" fmla="val 50000"/>
              </a:avLst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FD13E40-A9BD-F541-AF98-3F10B9081007}"/>
                </a:ext>
              </a:extLst>
            </p:cNvPr>
            <p:cNvSpPr txBox="1"/>
            <p:nvPr/>
          </p:nvSpPr>
          <p:spPr>
            <a:xfrm>
              <a:off x="6258316" y="1736968"/>
              <a:ext cx="134223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control bits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75591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Hack ALU in action: Compute </a:t>
            </a:r>
            <a:r>
              <a:rPr lang="en-US" sz="2000" dirty="0">
                <a:solidFill>
                  <a:srgbClr val="000090"/>
                </a:solidFill>
                <a:latin typeface="Consolas"/>
                <a:cs typeface="Consolas"/>
              </a:rPr>
              <a:t>y-x</a:t>
            </a:r>
          </a:p>
        </p:txBody>
      </p:sp>
      <p:grpSp>
        <p:nvGrpSpPr>
          <p:cNvPr id="29" name="Group 28"/>
          <p:cNvGrpSpPr/>
          <p:nvPr/>
        </p:nvGrpSpPr>
        <p:grpSpPr>
          <a:xfrm>
            <a:off x="592462" y="909819"/>
            <a:ext cx="8142724" cy="5630270"/>
            <a:chOff x="592462" y="909819"/>
            <a:chExt cx="8142724" cy="5630270"/>
          </a:xfrm>
        </p:grpSpPr>
        <p:pic>
          <p:nvPicPr>
            <p:cNvPr id="28" name="Picture 27"/>
            <p:cNvPicPr>
              <a:picLocks noChangeAspect="1"/>
            </p:cNvPicPr>
            <p:nvPr/>
          </p:nvPicPr>
          <p:blipFill rotWithShape="1">
            <a:blip r:embed="rId2"/>
            <a:srcRect l="87484" t="5474" b="4200"/>
            <a:stretch/>
          </p:blipFill>
          <p:spPr>
            <a:xfrm>
              <a:off x="7658056" y="910582"/>
              <a:ext cx="1077130" cy="5629507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/>
            <a:srcRect t="5474" r="7771" b="4200"/>
            <a:stretch/>
          </p:blipFill>
          <p:spPr>
            <a:xfrm>
              <a:off x="592462" y="909819"/>
              <a:ext cx="7937556" cy="5629507"/>
            </a:xfrm>
            <a:prstGeom prst="rect">
              <a:avLst/>
            </a:prstGeom>
          </p:spPr>
        </p:pic>
      </p:grpSp>
      <p:sp>
        <p:nvSpPr>
          <p:cNvPr id="19" name="Rounded Rectangular Callout 18"/>
          <p:cNvSpPr/>
          <p:nvPr/>
        </p:nvSpPr>
        <p:spPr>
          <a:xfrm>
            <a:off x="518271" y="2156661"/>
            <a:ext cx="2383690" cy="621074"/>
          </a:xfrm>
          <a:prstGeom prst="wedgeRoundRectCallout">
            <a:avLst>
              <a:gd name="adj1" fmla="val -36379"/>
              <a:gd name="adj2" fmla="val -15621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46800" rIns="0" rtlCol="0" anchor="ctr" anchorCtr="0"/>
          <a:lstStyle/>
          <a:p>
            <a:pPr algn="ctr">
              <a:spcBef>
                <a:spcPts val="600"/>
              </a:spcBef>
            </a:pPr>
            <a:r>
              <a:rPr lang="en-US" sz="1400" dirty="0">
                <a:solidFill>
                  <a:schemeClr val="tx1"/>
                </a:solidFill>
                <a:latin typeface="Times New Roman"/>
                <a:cs typeface="Times New Roman"/>
              </a:rPr>
              <a:t>Load</a:t>
            </a:r>
          </a:p>
          <a:p>
            <a:pPr algn="ctr">
              <a:spcBef>
                <a:spcPts val="600"/>
              </a:spcBef>
            </a:pPr>
            <a:r>
              <a:rPr lang="en-US" sz="1200" dirty="0">
                <a:solidFill>
                  <a:schemeClr val="tx1"/>
                </a:solidFill>
                <a:latin typeface="Consolas"/>
                <a:cs typeface="Consolas"/>
              </a:rPr>
              <a:t>tools/builtInChips/ALU.hdl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F40904C-43F5-434D-8447-7DA809069147}"/>
              </a:ext>
            </a:extLst>
          </p:cNvPr>
          <p:cNvGrpSpPr/>
          <p:nvPr/>
        </p:nvGrpSpPr>
        <p:grpSpPr>
          <a:xfrm>
            <a:off x="2415855" y="825219"/>
            <a:ext cx="2548869" cy="967538"/>
            <a:chOff x="2415855" y="825219"/>
            <a:chExt cx="2548869" cy="967538"/>
          </a:xfrm>
        </p:grpSpPr>
        <p:pic>
          <p:nvPicPr>
            <p:cNvPr id="23" name="Picture 22"/>
            <p:cNvPicPr>
              <a:picLocks noChangeAspect="1"/>
            </p:cNvPicPr>
            <p:nvPr/>
          </p:nvPicPr>
          <p:blipFill rotWithShape="1">
            <a:blip r:embed="rId3"/>
            <a:srcRect l="19934" t="19129" r="46981" b="50238"/>
            <a:stretch/>
          </p:blipFill>
          <p:spPr>
            <a:xfrm>
              <a:off x="2460706" y="1007529"/>
              <a:ext cx="352744" cy="396838"/>
            </a:xfrm>
            <a:prstGeom prst="rect">
              <a:avLst/>
            </a:prstGeom>
          </p:spPr>
        </p:pic>
        <p:grpSp>
          <p:nvGrpSpPr>
            <p:cNvPr id="3" name="Group 2"/>
            <p:cNvGrpSpPr/>
            <p:nvPr/>
          </p:nvGrpSpPr>
          <p:grpSpPr>
            <a:xfrm>
              <a:off x="2415855" y="825219"/>
              <a:ext cx="2548869" cy="967538"/>
              <a:chOff x="2415855" y="825219"/>
              <a:chExt cx="2548869" cy="967538"/>
            </a:xfrm>
            <a:solidFill>
              <a:schemeClr val="accent4">
                <a:lumMod val="20000"/>
                <a:lumOff val="80000"/>
              </a:schemeClr>
            </a:solidFill>
          </p:grpSpPr>
          <p:sp>
            <p:nvSpPr>
              <p:cNvPr id="26" name="Oval 25"/>
              <p:cNvSpPr/>
              <p:nvPr/>
            </p:nvSpPr>
            <p:spPr>
              <a:xfrm>
                <a:off x="2415855" y="825219"/>
                <a:ext cx="457874" cy="682560"/>
              </a:xfrm>
              <a:prstGeom prst="ellipse">
                <a:avLst/>
              </a:prstGeom>
              <a:noFill/>
              <a:ln w="25400">
                <a:solidFill>
                  <a:srgbClr val="253FAB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20" name="Rounded Rectangular Callout 19"/>
              <p:cNvSpPr/>
              <p:nvPr/>
            </p:nvSpPr>
            <p:spPr>
              <a:xfrm>
                <a:off x="2852620" y="1466232"/>
                <a:ext cx="2112104" cy="326525"/>
              </a:xfrm>
              <a:prstGeom prst="wedgeRoundRectCallout">
                <a:avLst>
                  <a:gd name="adj1" fmla="val -47608"/>
                  <a:gd name="adj2" fmla="val -99641"/>
                  <a:gd name="adj3" fmla="val 16667"/>
                </a:avLst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tIns="46800" rtlCol="0" anchor="ctr" anchorCtr="0"/>
              <a:lstStyle/>
              <a:p>
                <a:r>
                  <a:rPr lang="en-US" sz="1400" dirty="0">
                    <a:solidFill>
                      <a:schemeClr val="tx1"/>
                    </a:solidFill>
                    <a:latin typeface="Times New Roman"/>
                    <a:cs typeface="Times New Roman"/>
                  </a:rPr>
                  <a:t>2. Evaluate the chip logic</a:t>
                </a:r>
              </a:p>
            </p:txBody>
          </p:sp>
        </p:grpSp>
      </p:grpSp>
      <p:grpSp>
        <p:nvGrpSpPr>
          <p:cNvPr id="6" name="Group 5"/>
          <p:cNvGrpSpPr/>
          <p:nvPr/>
        </p:nvGrpSpPr>
        <p:grpSpPr>
          <a:xfrm>
            <a:off x="4368282" y="2095174"/>
            <a:ext cx="2323721" cy="682560"/>
            <a:chOff x="4368282" y="2095174"/>
            <a:chExt cx="2323721" cy="682560"/>
          </a:xfrm>
        </p:grpSpPr>
        <p:sp>
          <p:nvSpPr>
            <p:cNvPr id="17" name="Oval 16"/>
            <p:cNvSpPr/>
            <p:nvPr/>
          </p:nvSpPr>
          <p:spPr>
            <a:xfrm>
              <a:off x="4368282" y="2095174"/>
              <a:ext cx="491018" cy="682560"/>
            </a:xfrm>
            <a:prstGeom prst="ellipse">
              <a:avLst/>
            </a:prstGeom>
            <a:noFill/>
            <a:ln w="25400">
              <a:solidFill>
                <a:srgbClr val="253FAB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/>
            </a:p>
          </p:txBody>
        </p:sp>
        <p:sp>
          <p:nvSpPr>
            <p:cNvPr id="22" name="Rounded Rectangular Callout 21"/>
            <p:cNvSpPr/>
            <p:nvPr/>
          </p:nvSpPr>
          <p:spPr>
            <a:xfrm>
              <a:off x="5212941" y="2237007"/>
              <a:ext cx="1479062" cy="540727"/>
            </a:xfrm>
            <a:prstGeom prst="wedgeRoundRectCallout">
              <a:avLst>
                <a:gd name="adj1" fmla="val -80606"/>
                <a:gd name="adj2" fmla="val -1907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46800" rtlCol="0" anchor="ctr" anchorCtr="0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Times New Roman"/>
                  <a:cs typeface="Times New Roman"/>
                </a:rPr>
                <a:t>3. Inspect the</a:t>
              </a:r>
              <a:br>
                <a:rPr lang="en-US" sz="1400" dirty="0">
                  <a:solidFill>
                    <a:schemeClr val="tx1"/>
                  </a:solidFill>
                  <a:latin typeface="Times New Roman"/>
                  <a:cs typeface="Times New Roman"/>
                </a:rPr>
              </a:br>
              <a:r>
                <a:rPr lang="en-US" sz="1400" dirty="0">
                  <a:solidFill>
                    <a:schemeClr val="tx1"/>
                  </a:solidFill>
                  <a:latin typeface="Times New Roman"/>
                  <a:cs typeface="Times New Roman"/>
                </a:rPr>
                <a:t>       ALU outputs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2255714" y="2127540"/>
            <a:ext cx="3508132" cy="2360446"/>
            <a:chOff x="2255714" y="2127540"/>
            <a:chExt cx="3508132" cy="2360446"/>
          </a:xfrm>
        </p:grpSpPr>
        <p:sp>
          <p:nvSpPr>
            <p:cNvPr id="8" name="Oval 7"/>
            <p:cNvSpPr/>
            <p:nvPr/>
          </p:nvSpPr>
          <p:spPr>
            <a:xfrm>
              <a:off x="2255714" y="2127540"/>
              <a:ext cx="646247" cy="1227419"/>
            </a:xfrm>
            <a:prstGeom prst="ellipse">
              <a:avLst/>
            </a:prstGeom>
            <a:noFill/>
            <a:ln w="25400">
              <a:solidFill>
                <a:srgbClr val="00009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>
                <a:solidFill>
                  <a:srgbClr val="000090"/>
                </a:solidFill>
              </a:endParaRPr>
            </a:p>
          </p:txBody>
        </p:sp>
        <p:sp>
          <p:nvSpPr>
            <p:cNvPr id="30" name="Rounded Rectangular Callout 29"/>
            <p:cNvSpPr/>
            <p:nvPr/>
          </p:nvSpPr>
          <p:spPr>
            <a:xfrm>
              <a:off x="3036277" y="3622917"/>
              <a:ext cx="2727569" cy="865069"/>
            </a:xfrm>
            <a:prstGeom prst="wedgeRoundRectCallout">
              <a:avLst>
                <a:gd name="adj1" fmla="val -58837"/>
                <a:gd name="adj2" fmla="val -92414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46800" rtlCol="0" anchor="ctr" anchorCtr="0"/>
            <a:lstStyle/>
            <a:p>
              <a:pPr marL="179388" indent="-179388">
                <a:buAutoNum type="arabicPeriod"/>
              </a:pPr>
              <a:r>
                <a:rPr lang="en-US" sz="1400" dirty="0">
                  <a:solidFill>
                    <a:schemeClr val="tx1"/>
                  </a:solidFill>
                  <a:latin typeface="Times New Roman"/>
                  <a:cs typeface="Times New Roman"/>
                </a:rPr>
                <a:t>Set the ALU’s inputs and control bits to some test values</a:t>
              </a:r>
            </a:p>
            <a:p>
              <a:pPr>
                <a:spcBef>
                  <a:spcPts val="600"/>
                </a:spcBef>
              </a:pPr>
              <a:r>
                <a:rPr lang="en-US" sz="1400" dirty="0">
                  <a:solidFill>
                    <a:schemeClr val="tx1"/>
                  </a:solidFill>
                  <a:latin typeface="Times New Roman"/>
                  <a:cs typeface="Times New Roman"/>
                </a:rPr>
                <a:t>    (</a:t>
              </a:r>
              <a:r>
                <a:rPr lang="en-US" sz="1200" dirty="0">
                  <a:solidFill>
                    <a:schemeClr val="tx1"/>
                  </a:solidFill>
                  <a:latin typeface="Consolas"/>
                  <a:cs typeface="Consolas"/>
                </a:rPr>
                <a:t>000111 </a:t>
              </a:r>
              <a:r>
                <a:rPr lang="en-US" sz="1400" dirty="0">
                  <a:solidFill>
                    <a:schemeClr val="tx1"/>
                  </a:solidFill>
                  <a:latin typeface="Times New Roman"/>
                  <a:cs typeface="Times New Roman"/>
                </a:rPr>
                <a:t>codes “output </a:t>
              </a:r>
              <a:r>
                <a:rPr lang="en-US" sz="1400" dirty="0">
                  <a:solidFill>
                    <a:schemeClr val="tx1"/>
                  </a:solidFill>
                  <a:latin typeface="Consolas"/>
                  <a:cs typeface="Consolas"/>
                </a:rPr>
                <a:t>y-x</a:t>
              </a:r>
              <a:r>
                <a:rPr lang="en-US" sz="1400" dirty="0">
                  <a:solidFill>
                    <a:schemeClr val="tx1"/>
                  </a:solidFill>
                  <a:latin typeface="Times New Roman"/>
                  <a:cs typeface="Times New Roman"/>
                </a:rPr>
                <a:t>”)</a:t>
              </a:r>
            </a:p>
          </p:txBody>
        </p:sp>
      </p:grpSp>
      <p:sp>
        <p:nvSpPr>
          <p:cNvPr id="31" name="Rounded Rectangular Callout 30"/>
          <p:cNvSpPr/>
          <p:nvPr/>
        </p:nvSpPr>
        <p:spPr>
          <a:xfrm>
            <a:off x="6178063" y="3980472"/>
            <a:ext cx="1626534" cy="865068"/>
          </a:xfrm>
          <a:prstGeom prst="wedgeRoundRectCallout">
            <a:avLst>
              <a:gd name="adj1" fmla="val -19788"/>
              <a:gd name="adj2" fmla="val 10182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2000" tIns="46800" rIns="0" rtlCol="0" anchor="ctr" anchorCtr="0"/>
          <a:lstStyle/>
          <a:p>
            <a:r>
              <a:rPr lang="en-US" sz="1400" dirty="0">
                <a:solidFill>
                  <a:schemeClr val="tx1"/>
                </a:solidFill>
                <a:latin typeface="Times New Roman"/>
                <a:cs typeface="Times New Roman"/>
              </a:rPr>
              <a:t>The built-in ALU implementation has </a:t>
            </a:r>
            <a:br>
              <a:rPr lang="en-US" sz="1400" dirty="0">
                <a:solidFill>
                  <a:schemeClr val="tx1"/>
                </a:solidFill>
                <a:latin typeface="Times New Roman"/>
                <a:cs typeface="Times New Roman"/>
              </a:rPr>
            </a:br>
            <a:r>
              <a:rPr lang="en-US" sz="1400" dirty="0">
                <a:solidFill>
                  <a:schemeClr val="tx1"/>
                </a:solidFill>
                <a:latin typeface="Times New Roman"/>
                <a:cs typeface="Times New Roman"/>
              </a:rPr>
              <a:t>GUI side-effects</a:t>
            </a:r>
          </a:p>
        </p:txBody>
      </p:sp>
      <p:sp>
        <p:nvSpPr>
          <p:cNvPr id="32" name="Rounded Rectangular Callout 31"/>
          <p:cNvSpPr/>
          <p:nvPr/>
        </p:nvSpPr>
        <p:spPr>
          <a:xfrm>
            <a:off x="2950309" y="5216769"/>
            <a:ext cx="1417974" cy="693615"/>
          </a:xfrm>
          <a:prstGeom prst="wedgeRoundRectCallout">
            <a:avLst>
              <a:gd name="adj1" fmla="val -74940"/>
              <a:gd name="adj2" fmla="val 642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2000" tIns="46800" rIns="0" rtlCol="0" anchor="ctr" anchorCtr="0"/>
          <a:lstStyle/>
          <a:p>
            <a:r>
              <a:rPr lang="en-US" sz="1400" dirty="0">
                <a:solidFill>
                  <a:schemeClr val="tx1"/>
                </a:solidFill>
                <a:latin typeface="Times New Roman"/>
                <a:cs typeface="Times New Roman"/>
              </a:rPr>
              <a:t>Built-in ALU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1108141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31" grpId="0" animBg="1"/>
      <p:bldP spid="32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Hack ALU in action</a:t>
            </a:r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1966160"/>
              </p:ext>
            </p:extLst>
          </p:nvPr>
        </p:nvGraphicFramePr>
        <p:xfrm>
          <a:off x="5733813" y="2019987"/>
          <a:ext cx="2725301" cy="43590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96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91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067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38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328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3172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9705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nsolas"/>
                          <a:cs typeface="Consolas"/>
                        </a:rPr>
                        <a:t>zx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nsolas"/>
                          <a:cs typeface="Consolas"/>
                        </a:rPr>
                        <a:t>nx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nsolas"/>
                          <a:cs typeface="Consolas"/>
                        </a:rPr>
                        <a:t>zy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nsolas"/>
                          <a:cs typeface="Consolas"/>
                        </a:rPr>
                        <a:t>ny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nsolas"/>
                          <a:cs typeface="Consolas"/>
                        </a:rPr>
                        <a:t>f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nsolas"/>
                          <a:cs typeface="Consolas"/>
                        </a:rPr>
                        <a:t>no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nsolas"/>
                          <a:cs typeface="Consolas"/>
                        </a:rPr>
                        <a:t>out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5234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dirty="0">
                          <a:solidFill>
                            <a:srgbClr val="000090"/>
                          </a:solidFill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5234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dirty="0">
                          <a:solidFill>
                            <a:srgbClr val="000090"/>
                          </a:solidFill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5234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solidFill>
                            <a:srgbClr val="000090"/>
                          </a:solidFill>
                          <a:latin typeface="Consolas"/>
                          <a:cs typeface="Consolas"/>
                        </a:rPr>
                        <a:t>-1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5234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solidFill>
                            <a:srgbClr val="000090"/>
                          </a:solidFill>
                          <a:latin typeface="Consolas"/>
                          <a:cs typeface="Consolas"/>
                        </a:rPr>
                        <a:t>x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5234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solidFill>
                            <a:srgbClr val="000090"/>
                          </a:solidFill>
                          <a:latin typeface="Consolas"/>
                          <a:cs typeface="Consolas"/>
                        </a:rPr>
                        <a:t>y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5234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solidFill>
                            <a:srgbClr val="000090"/>
                          </a:solidFill>
                          <a:latin typeface="Consolas"/>
                          <a:cs typeface="Consolas"/>
                        </a:rPr>
                        <a:t>!x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5234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solidFill>
                            <a:srgbClr val="000090"/>
                          </a:solidFill>
                          <a:latin typeface="Consolas"/>
                          <a:cs typeface="Consolas"/>
                        </a:rPr>
                        <a:t>!y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25234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solidFill>
                            <a:srgbClr val="000090"/>
                          </a:solidFill>
                          <a:latin typeface="Consolas"/>
                          <a:cs typeface="Consolas"/>
                        </a:rPr>
                        <a:t>-x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25234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solidFill>
                            <a:srgbClr val="000090"/>
                          </a:solidFill>
                          <a:latin typeface="Consolas"/>
                          <a:cs typeface="Consolas"/>
                        </a:rPr>
                        <a:t>-y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25234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solidFill>
                            <a:srgbClr val="000090"/>
                          </a:solidFill>
                          <a:latin typeface="Consolas"/>
                          <a:cs typeface="Consolas"/>
                        </a:rPr>
                        <a:t>x+1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25234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solidFill>
                            <a:srgbClr val="000090"/>
                          </a:solidFill>
                          <a:latin typeface="Consolas"/>
                          <a:cs typeface="Consolas"/>
                        </a:rPr>
                        <a:t>y+1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25234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he-IL" sz="1400" b="0" dirty="0">
                          <a:latin typeface="Consolas"/>
                          <a:cs typeface="Consolas"/>
                        </a:rPr>
                        <a:t>0</a:t>
                      </a:r>
                      <a:endParaRPr lang="en-US" sz="14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he-IL" sz="1400" b="0" dirty="0">
                          <a:latin typeface="Consolas"/>
                          <a:cs typeface="Consolas"/>
                        </a:rPr>
                        <a:t>0</a:t>
                      </a:r>
                      <a:endParaRPr lang="en-US" sz="14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he-IL" sz="1400" b="0" dirty="0">
                          <a:latin typeface="Consolas"/>
                          <a:cs typeface="Consolas"/>
                        </a:rPr>
                        <a:t>1</a:t>
                      </a:r>
                      <a:endParaRPr lang="en-US" sz="14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he-IL" sz="1400" b="0" dirty="0">
                          <a:latin typeface="Consolas"/>
                          <a:cs typeface="Consolas"/>
                        </a:rPr>
                        <a:t>1</a:t>
                      </a:r>
                      <a:endParaRPr lang="en-US" sz="14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he-IL" sz="1400" b="0" dirty="0">
                          <a:latin typeface="Consolas"/>
                          <a:cs typeface="Consolas"/>
                        </a:rPr>
                        <a:t>1</a:t>
                      </a:r>
                      <a:endParaRPr lang="en-US" sz="14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he-IL" sz="1400" b="0" dirty="0">
                          <a:latin typeface="Consolas"/>
                          <a:cs typeface="Consolas"/>
                        </a:rPr>
                        <a:t>0</a:t>
                      </a:r>
                      <a:endParaRPr lang="en-US" sz="14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solidFill>
                            <a:srgbClr val="000090"/>
                          </a:solidFill>
                          <a:latin typeface="Consolas"/>
                          <a:cs typeface="Consolas"/>
                        </a:rPr>
                        <a:t>x-1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25234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solidFill>
                            <a:srgbClr val="000090"/>
                          </a:solidFill>
                          <a:latin typeface="Consolas"/>
                          <a:cs typeface="Consolas"/>
                        </a:rPr>
                        <a:t>y-1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25234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solidFill>
                            <a:srgbClr val="000090"/>
                          </a:solidFill>
                          <a:latin typeface="Consolas"/>
                          <a:cs typeface="Consolas"/>
                        </a:rPr>
                        <a:t>x+y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25234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solidFill>
                            <a:srgbClr val="000090"/>
                          </a:solidFill>
                          <a:latin typeface="Consolas"/>
                          <a:cs typeface="Consolas"/>
                        </a:rPr>
                        <a:t>x-y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25234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solidFill>
                            <a:srgbClr val="000090"/>
                          </a:solidFill>
                          <a:latin typeface="Consolas"/>
                          <a:cs typeface="Consolas"/>
                        </a:rPr>
                        <a:t>y-x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25234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solidFill>
                            <a:srgbClr val="000090"/>
                          </a:solidFill>
                          <a:latin typeface="Consolas"/>
                          <a:cs typeface="Consolas"/>
                        </a:rPr>
                        <a:t>x&amp;y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25234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solidFill>
                            <a:srgbClr val="000090"/>
                          </a:solidFill>
                          <a:latin typeface="Consolas"/>
                          <a:cs typeface="Consolas"/>
                        </a:rPr>
                        <a:t>x|y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</a:tbl>
          </a:graphicData>
        </a:graphic>
      </p:graphicFrame>
      <p:sp>
        <p:nvSpPr>
          <p:cNvPr id="13" name="Content Placeholder 2"/>
          <p:cNvSpPr txBox="1">
            <a:spLocks/>
          </p:cNvSpPr>
          <p:nvPr/>
        </p:nvSpPr>
        <p:spPr>
          <a:xfrm>
            <a:off x="838200" y="1388414"/>
            <a:ext cx="4475416" cy="165596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000" u="sng" dirty="0"/>
              <a:t>To cause the ALU to compute a function: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 sz="2000" dirty="0"/>
              <a:t>Set the control bits to one of the binary combinations listed in the table.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5740865" y="1491296"/>
            <a:ext cx="2030674" cy="546929"/>
            <a:chOff x="5769555" y="1736968"/>
            <a:chExt cx="2030674" cy="546929"/>
          </a:xfrm>
        </p:grpSpPr>
        <p:sp>
          <p:nvSpPr>
            <p:cNvPr id="16" name="Right Brace 15"/>
            <p:cNvSpPr/>
            <p:nvPr/>
          </p:nvSpPr>
          <p:spPr>
            <a:xfrm rot="16200000">
              <a:off x="6680704" y="1164373"/>
              <a:ext cx="208375" cy="2030674"/>
            </a:xfrm>
            <a:prstGeom prst="rightBrace">
              <a:avLst>
                <a:gd name="adj1" fmla="val 56904"/>
                <a:gd name="adj2" fmla="val 50000"/>
              </a:avLst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258316" y="1736968"/>
              <a:ext cx="134223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control bits</a:t>
              </a:r>
            </a:p>
          </p:txBody>
        </p:sp>
      </p:grpSp>
      <p:graphicFrame>
        <p:nvGraphicFramePr>
          <p:cNvPr id="19" name="Object 18">
            <a:extLst>
              <a:ext uri="{FF2B5EF4-FFF2-40B4-BE49-F238E27FC236}">
                <a16:creationId xmlns:a16="http://schemas.microsoft.com/office/drawing/2014/main" id="{9B1197C6-D778-B74B-A8F2-4C3C24ADC2E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44820" y="3227605"/>
          <a:ext cx="4468796" cy="30354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087" r:id="rId3" imgW="5448300" imgH="4381500" progId="Visio.Drawing.6">
                  <p:embed/>
                </p:oleObj>
              </mc:Choice>
              <mc:Fallback>
                <p:oleObj r:id="rId3" imgW="5448300" imgH="4381500" progId="Visio.Drawing.6">
                  <p:embed/>
                  <p:pic>
                    <p:nvPicPr>
                      <p:cNvPr id="19" name="Object 18">
                        <a:extLst>
                          <a:ext uri="{FF2B5EF4-FFF2-40B4-BE49-F238E27FC236}">
                            <a16:creationId xmlns:a16="http://schemas.microsoft.com/office/drawing/2014/main" id="{9B1197C6-D778-B74B-A8F2-4C3C24ADC2E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-862" t="20767" r="8040" b="818"/>
                      <a:stretch>
                        <a:fillRect/>
                      </a:stretch>
                    </p:blipFill>
                    <p:spPr bwMode="auto">
                      <a:xfrm>
                        <a:off x="844820" y="3227605"/>
                        <a:ext cx="4468796" cy="303540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6620859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Hack ALU in action: Compute </a:t>
            </a:r>
            <a:r>
              <a:rPr lang="en-US" sz="2000" dirty="0">
                <a:solidFill>
                  <a:srgbClr val="000090"/>
                </a:solidFill>
                <a:latin typeface="Consolas"/>
                <a:cs typeface="Consolas"/>
              </a:rPr>
              <a:t>x</a:t>
            </a:r>
            <a:r>
              <a:rPr lang="en-US" sz="800" dirty="0">
                <a:solidFill>
                  <a:srgbClr val="000090"/>
                </a:solidFill>
                <a:latin typeface="Consolas"/>
                <a:cs typeface="Consolas"/>
              </a:rPr>
              <a:t> </a:t>
            </a:r>
            <a:r>
              <a:rPr lang="en-US" sz="2000" dirty="0">
                <a:solidFill>
                  <a:srgbClr val="000090"/>
                </a:solidFill>
                <a:latin typeface="Consolas"/>
                <a:cs typeface="Consolas"/>
              </a:rPr>
              <a:t>&amp;</a:t>
            </a:r>
            <a:r>
              <a:rPr lang="en-US" sz="800" dirty="0">
                <a:solidFill>
                  <a:srgbClr val="000090"/>
                </a:solidFill>
                <a:latin typeface="Consolas"/>
                <a:cs typeface="Consolas"/>
              </a:rPr>
              <a:t> </a:t>
            </a:r>
            <a:r>
              <a:rPr lang="en-US" sz="2000" dirty="0">
                <a:solidFill>
                  <a:srgbClr val="000090"/>
                </a:solidFill>
                <a:latin typeface="Consolas"/>
                <a:cs typeface="Consolas"/>
              </a:rPr>
              <a:t>y</a:t>
            </a:r>
            <a:endParaRPr lang="en-US" dirty="0"/>
          </a:p>
        </p:txBody>
      </p:sp>
      <p:graphicFrame>
        <p:nvGraphicFramePr>
          <p:cNvPr id="12" name="Table 11"/>
          <p:cNvGraphicFramePr>
            <a:graphicFrameLocks noGrp="1"/>
          </p:cNvGraphicFramePr>
          <p:nvPr/>
        </p:nvGraphicFramePr>
        <p:xfrm>
          <a:off x="5733813" y="2019987"/>
          <a:ext cx="2725301" cy="43590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96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91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067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38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328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3172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9705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nsolas"/>
                          <a:cs typeface="Consolas"/>
                        </a:rPr>
                        <a:t>zx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nsolas"/>
                          <a:cs typeface="Consolas"/>
                        </a:rPr>
                        <a:t>nx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nsolas"/>
                          <a:cs typeface="Consolas"/>
                        </a:rPr>
                        <a:t>zy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nsolas"/>
                          <a:cs typeface="Consolas"/>
                        </a:rPr>
                        <a:t>ny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nsolas"/>
                          <a:cs typeface="Consolas"/>
                        </a:rPr>
                        <a:t>f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nsolas"/>
                          <a:cs typeface="Consolas"/>
                        </a:rPr>
                        <a:t>no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Consolas"/>
                          <a:cs typeface="Consolas"/>
                        </a:rPr>
                        <a:t>out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5234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dirty="0">
                          <a:solidFill>
                            <a:srgbClr val="000090"/>
                          </a:solidFill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5234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dirty="0">
                          <a:solidFill>
                            <a:srgbClr val="000090"/>
                          </a:solidFill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5234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solidFill>
                            <a:srgbClr val="000090"/>
                          </a:solidFill>
                          <a:latin typeface="Consolas"/>
                          <a:cs typeface="Consolas"/>
                        </a:rPr>
                        <a:t>-1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5234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solidFill>
                            <a:srgbClr val="000090"/>
                          </a:solidFill>
                          <a:latin typeface="Consolas"/>
                          <a:cs typeface="Consolas"/>
                        </a:rPr>
                        <a:t>x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5234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solidFill>
                            <a:srgbClr val="000090"/>
                          </a:solidFill>
                          <a:latin typeface="Consolas"/>
                          <a:cs typeface="Consolas"/>
                        </a:rPr>
                        <a:t>y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5234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solidFill>
                            <a:srgbClr val="000090"/>
                          </a:solidFill>
                          <a:latin typeface="Consolas"/>
                          <a:cs typeface="Consolas"/>
                        </a:rPr>
                        <a:t>!x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5234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solidFill>
                            <a:srgbClr val="000090"/>
                          </a:solidFill>
                          <a:latin typeface="Consolas"/>
                          <a:cs typeface="Consolas"/>
                        </a:rPr>
                        <a:t>!y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25234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solidFill>
                            <a:srgbClr val="000090"/>
                          </a:solidFill>
                          <a:latin typeface="Consolas"/>
                          <a:cs typeface="Consolas"/>
                        </a:rPr>
                        <a:t>-x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25234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solidFill>
                            <a:srgbClr val="000090"/>
                          </a:solidFill>
                          <a:latin typeface="Consolas"/>
                          <a:cs typeface="Consolas"/>
                        </a:rPr>
                        <a:t>-y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25234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solidFill>
                            <a:srgbClr val="000090"/>
                          </a:solidFill>
                          <a:latin typeface="Consolas"/>
                          <a:cs typeface="Consolas"/>
                        </a:rPr>
                        <a:t>x+1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25234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solidFill>
                            <a:srgbClr val="000090"/>
                          </a:solidFill>
                          <a:latin typeface="Consolas"/>
                          <a:cs typeface="Consolas"/>
                        </a:rPr>
                        <a:t>y+1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25234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he-IL" sz="1400" b="0" dirty="0">
                          <a:latin typeface="Consolas"/>
                          <a:cs typeface="Consolas"/>
                        </a:rPr>
                        <a:t>0</a:t>
                      </a:r>
                      <a:endParaRPr lang="en-US" sz="14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he-IL" sz="1400" b="0" dirty="0">
                          <a:latin typeface="Consolas"/>
                          <a:cs typeface="Consolas"/>
                        </a:rPr>
                        <a:t>0</a:t>
                      </a:r>
                      <a:endParaRPr lang="en-US" sz="14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he-IL" sz="1400" b="0" dirty="0">
                          <a:latin typeface="Consolas"/>
                          <a:cs typeface="Consolas"/>
                        </a:rPr>
                        <a:t>1</a:t>
                      </a:r>
                      <a:endParaRPr lang="en-US" sz="14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he-IL" sz="1400" b="0" dirty="0">
                          <a:latin typeface="Consolas"/>
                          <a:cs typeface="Consolas"/>
                        </a:rPr>
                        <a:t>1</a:t>
                      </a:r>
                      <a:endParaRPr lang="en-US" sz="14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he-IL" sz="1400" b="0" dirty="0">
                          <a:latin typeface="Consolas"/>
                          <a:cs typeface="Consolas"/>
                        </a:rPr>
                        <a:t>1</a:t>
                      </a:r>
                      <a:endParaRPr lang="en-US" sz="14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he-IL" sz="1400" b="0" dirty="0">
                          <a:latin typeface="Consolas"/>
                          <a:cs typeface="Consolas"/>
                        </a:rPr>
                        <a:t>0</a:t>
                      </a:r>
                      <a:endParaRPr lang="en-US" sz="14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solidFill>
                            <a:srgbClr val="000090"/>
                          </a:solidFill>
                          <a:latin typeface="Consolas"/>
                          <a:cs typeface="Consolas"/>
                        </a:rPr>
                        <a:t>x-1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25234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solidFill>
                            <a:srgbClr val="000090"/>
                          </a:solidFill>
                          <a:latin typeface="Consolas"/>
                          <a:cs typeface="Consolas"/>
                        </a:rPr>
                        <a:t>y-1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25234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solidFill>
                            <a:srgbClr val="000090"/>
                          </a:solidFill>
                          <a:latin typeface="Consolas"/>
                          <a:cs typeface="Consolas"/>
                        </a:rPr>
                        <a:t>x+y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25234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solidFill>
                            <a:srgbClr val="000090"/>
                          </a:solidFill>
                          <a:latin typeface="Consolas"/>
                          <a:cs typeface="Consolas"/>
                        </a:rPr>
                        <a:t>x-y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25234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solidFill>
                            <a:srgbClr val="000090"/>
                          </a:solidFill>
                          <a:latin typeface="Consolas"/>
                          <a:cs typeface="Consolas"/>
                        </a:rPr>
                        <a:t>y-x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25234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solidFill>
                            <a:srgbClr val="000090"/>
                          </a:solidFill>
                          <a:latin typeface="Consolas"/>
                          <a:cs typeface="Consolas"/>
                        </a:rPr>
                        <a:t>x&amp;y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25234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400" b="0" dirty="0">
                          <a:solidFill>
                            <a:srgbClr val="000090"/>
                          </a:solidFill>
                          <a:latin typeface="Consolas"/>
                          <a:cs typeface="Consolas"/>
                        </a:rPr>
                        <a:t>x|y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</a:tbl>
          </a:graphicData>
        </a:graphic>
      </p:graphicFrame>
      <p:sp>
        <p:nvSpPr>
          <p:cNvPr id="13" name="Content Placeholder 2"/>
          <p:cNvSpPr txBox="1">
            <a:spLocks/>
          </p:cNvSpPr>
          <p:nvPr/>
        </p:nvSpPr>
        <p:spPr>
          <a:xfrm>
            <a:off x="838200" y="1388414"/>
            <a:ext cx="4475416" cy="165596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000" u="sng" dirty="0"/>
              <a:t>To cause the ALU to compute a function: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 sz="2000" dirty="0"/>
              <a:t>Set the control bits to one of the binary combinations listed in the table.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5740865" y="1491296"/>
            <a:ext cx="2030674" cy="546929"/>
            <a:chOff x="5769555" y="1736968"/>
            <a:chExt cx="2030674" cy="546929"/>
          </a:xfrm>
        </p:grpSpPr>
        <p:sp>
          <p:nvSpPr>
            <p:cNvPr id="16" name="Right Brace 15"/>
            <p:cNvSpPr/>
            <p:nvPr/>
          </p:nvSpPr>
          <p:spPr>
            <a:xfrm rot="16200000">
              <a:off x="6680704" y="1164373"/>
              <a:ext cx="208375" cy="2030674"/>
            </a:xfrm>
            <a:prstGeom prst="rightBrace">
              <a:avLst>
                <a:gd name="adj1" fmla="val 56904"/>
                <a:gd name="adj2" fmla="val 50000"/>
              </a:avLst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258316" y="1736968"/>
              <a:ext cx="134223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control bits</a:t>
              </a:r>
            </a:p>
          </p:txBody>
        </p:sp>
      </p:grpSp>
      <p:graphicFrame>
        <p:nvGraphicFramePr>
          <p:cNvPr id="19" name="Object 18">
            <a:extLst>
              <a:ext uri="{FF2B5EF4-FFF2-40B4-BE49-F238E27FC236}">
                <a16:creationId xmlns:a16="http://schemas.microsoft.com/office/drawing/2014/main" id="{9B1197C6-D778-B74B-A8F2-4C3C24ADC2E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44820" y="3227605"/>
          <a:ext cx="4468796" cy="30354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085" r:id="rId3" imgW="5448300" imgH="4381500" progId="Visio.Drawing.6">
                  <p:embed/>
                </p:oleObj>
              </mc:Choice>
              <mc:Fallback>
                <p:oleObj r:id="rId3" imgW="5448300" imgH="4381500" progId="Visio.Drawing.6">
                  <p:embed/>
                  <p:pic>
                    <p:nvPicPr>
                      <p:cNvPr id="19" name="Object 18">
                        <a:extLst>
                          <a:ext uri="{FF2B5EF4-FFF2-40B4-BE49-F238E27FC236}">
                            <a16:creationId xmlns:a16="http://schemas.microsoft.com/office/drawing/2014/main" id="{9B1197C6-D778-B74B-A8F2-4C3C24ADC2E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-862" t="20767" r="8040" b="818"/>
                      <a:stretch>
                        <a:fillRect/>
                      </a:stretch>
                    </p:blipFill>
                    <p:spPr bwMode="auto">
                      <a:xfrm>
                        <a:off x="844820" y="3227605"/>
                        <a:ext cx="4468796" cy="303540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52908892-F80E-EA4D-BFD0-C96FFD38E2FF}"/>
              </a:ext>
            </a:extLst>
          </p:cNvPr>
          <p:cNvSpPr/>
          <p:nvPr/>
        </p:nvSpPr>
        <p:spPr>
          <a:xfrm>
            <a:off x="5612781" y="5923159"/>
            <a:ext cx="2937058" cy="223025"/>
          </a:xfrm>
          <a:prstGeom prst="roundRect">
            <a:avLst/>
          </a:prstGeom>
          <a:solidFill>
            <a:schemeClr val="accent4">
              <a:lumMod val="60000"/>
              <a:lumOff val="40000"/>
              <a:alpha val="43000"/>
            </a:schemeClr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9354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976" y="966683"/>
            <a:ext cx="8120595" cy="548496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Hack ALU in action: Compute </a:t>
            </a:r>
            <a:r>
              <a:rPr lang="en-US" sz="2000" dirty="0">
                <a:solidFill>
                  <a:srgbClr val="000090"/>
                </a:solidFill>
                <a:latin typeface="Consolas"/>
                <a:cs typeface="Consolas"/>
              </a:rPr>
              <a:t>x</a:t>
            </a:r>
            <a:r>
              <a:rPr lang="en-US" sz="800" dirty="0">
                <a:solidFill>
                  <a:srgbClr val="000090"/>
                </a:solidFill>
                <a:latin typeface="Consolas"/>
                <a:cs typeface="Consolas"/>
              </a:rPr>
              <a:t> </a:t>
            </a:r>
            <a:r>
              <a:rPr lang="en-US" sz="2000" dirty="0">
                <a:solidFill>
                  <a:srgbClr val="000090"/>
                </a:solidFill>
                <a:latin typeface="Consolas"/>
                <a:cs typeface="Consolas"/>
              </a:rPr>
              <a:t>&amp;</a:t>
            </a:r>
            <a:r>
              <a:rPr lang="en-US" sz="800" dirty="0">
                <a:solidFill>
                  <a:srgbClr val="000090"/>
                </a:solidFill>
                <a:latin typeface="Consolas"/>
                <a:cs typeface="Consolas"/>
              </a:rPr>
              <a:t> </a:t>
            </a:r>
            <a:r>
              <a:rPr lang="en-US" sz="2000" dirty="0">
                <a:solidFill>
                  <a:srgbClr val="000090"/>
                </a:solidFill>
                <a:latin typeface="Consolas"/>
                <a:cs typeface="Consolas"/>
              </a:rPr>
              <a:t>y</a:t>
            </a:r>
            <a:endParaRPr lang="en-US" dirty="0">
              <a:solidFill>
                <a:srgbClr val="000090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1469054" y="1919039"/>
            <a:ext cx="4416592" cy="2562809"/>
            <a:chOff x="1469054" y="1919039"/>
            <a:chExt cx="4416592" cy="2562809"/>
          </a:xfrm>
        </p:grpSpPr>
        <p:sp>
          <p:nvSpPr>
            <p:cNvPr id="8" name="Oval 7"/>
            <p:cNvSpPr/>
            <p:nvPr/>
          </p:nvSpPr>
          <p:spPr>
            <a:xfrm>
              <a:off x="1469054" y="1919039"/>
              <a:ext cx="1336373" cy="1701283"/>
            </a:xfrm>
            <a:prstGeom prst="ellipse">
              <a:avLst/>
            </a:prstGeom>
            <a:noFill/>
            <a:ln w="25400">
              <a:solidFill>
                <a:srgbClr val="253FAB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>
                <a:solidFill>
                  <a:srgbClr val="000090"/>
                </a:solidFill>
              </a:endParaRPr>
            </a:p>
          </p:txBody>
        </p:sp>
        <p:sp>
          <p:nvSpPr>
            <p:cNvPr id="11" name="Rounded Rectangular Callout 10"/>
            <p:cNvSpPr/>
            <p:nvPr/>
          </p:nvSpPr>
          <p:spPr>
            <a:xfrm>
              <a:off x="3282462" y="3575539"/>
              <a:ext cx="2603184" cy="906309"/>
            </a:xfrm>
            <a:prstGeom prst="wedgeRoundRectCallout">
              <a:avLst>
                <a:gd name="adj1" fmla="val -73227"/>
                <a:gd name="adj2" fmla="val -72442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2000" tIns="46800" rIns="0" rtlCol="0" anchor="ctr" anchorCtr="0"/>
            <a:lstStyle/>
            <a:p>
              <a:r>
                <a:rPr lang="en-US" sz="1400" dirty="0">
                  <a:solidFill>
                    <a:schemeClr val="tx1"/>
                  </a:solidFill>
                  <a:latin typeface="Times New Roman"/>
                  <a:cs typeface="Times New Roman"/>
                </a:rPr>
                <a:t>Set the ALU’s inputs and control bits to some test values</a:t>
              </a:r>
            </a:p>
            <a:p>
              <a:pPr>
                <a:spcBef>
                  <a:spcPts val="600"/>
                </a:spcBef>
              </a:pPr>
              <a:r>
                <a:rPr lang="en-US" sz="1400" dirty="0">
                  <a:solidFill>
                    <a:schemeClr val="tx1"/>
                  </a:solidFill>
                  <a:latin typeface="Times New Roman"/>
                  <a:cs typeface="Times New Roman"/>
                </a:rPr>
                <a:t>(</a:t>
              </a:r>
              <a:r>
                <a:rPr lang="en-US" sz="1200" dirty="0">
                  <a:solidFill>
                    <a:schemeClr val="tx1"/>
                  </a:solidFill>
                  <a:latin typeface="Consolas"/>
                  <a:cs typeface="Consolas"/>
                </a:rPr>
                <a:t>000000 </a:t>
              </a:r>
              <a:r>
                <a:rPr lang="en-US" sz="1400" dirty="0">
                  <a:solidFill>
                    <a:schemeClr val="tx1"/>
                  </a:solidFill>
                  <a:latin typeface="Times New Roman"/>
                  <a:cs typeface="Times New Roman"/>
                </a:rPr>
                <a:t>codes “compute </a:t>
              </a:r>
              <a:r>
                <a:rPr lang="en-US" sz="1400" dirty="0">
                  <a:solidFill>
                    <a:schemeClr val="tx1"/>
                  </a:solidFill>
                  <a:latin typeface="Consolas"/>
                  <a:cs typeface="Consolas"/>
                </a:rPr>
                <a:t>x&amp;y</a:t>
              </a:r>
              <a:r>
                <a:rPr lang="en-US" sz="1400" dirty="0">
                  <a:solidFill>
                    <a:schemeClr val="tx1"/>
                  </a:solidFill>
                  <a:latin typeface="Times New Roman"/>
                  <a:cs typeface="Times New Roman"/>
                </a:rPr>
                <a:t>”)</a:t>
              </a: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3355139" y="2038309"/>
            <a:ext cx="2842461" cy="1312539"/>
            <a:chOff x="3355139" y="2038309"/>
            <a:chExt cx="2842461" cy="1312539"/>
          </a:xfrm>
        </p:grpSpPr>
        <p:sp>
          <p:nvSpPr>
            <p:cNvPr id="17" name="Oval 16"/>
            <p:cNvSpPr/>
            <p:nvPr/>
          </p:nvSpPr>
          <p:spPr>
            <a:xfrm>
              <a:off x="3355139" y="2038309"/>
              <a:ext cx="1383758" cy="804875"/>
            </a:xfrm>
            <a:prstGeom prst="ellipse">
              <a:avLst/>
            </a:prstGeom>
            <a:noFill/>
            <a:ln w="25400">
              <a:solidFill>
                <a:srgbClr val="253FAB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/>
            </a:p>
          </p:txBody>
        </p:sp>
        <p:sp>
          <p:nvSpPr>
            <p:cNvPr id="13" name="Rounded Rectangular Callout 12"/>
            <p:cNvSpPr/>
            <p:nvPr/>
          </p:nvSpPr>
          <p:spPr>
            <a:xfrm>
              <a:off x="5017477" y="2721710"/>
              <a:ext cx="1180123" cy="629138"/>
            </a:xfrm>
            <a:prstGeom prst="wedgeRoundRectCallout">
              <a:avLst>
                <a:gd name="adj1" fmla="val -79521"/>
                <a:gd name="adj2" fmla="val -46979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2000" tIns="46800" rIns="0" rtlCol="0" anchor="ctr" anchorCtr="0"/>
            <a:lstStyle/>
            <a:p>
              <a:r>
                <a:rPr lang="en-US" sz="1400" dirty="0">
                  <a:solidFill>
                    <a:schemeClr val="tx1"/>
                  </a:solidFill>
                  <a:latin typeface="Times New Roman"/>
                  <a:cs typeface="Times New Roman"/>
                </a:rPr>
                <a:t>Inspect the</a:t>
              </a:r>
              <a:br>
                <a:rPr lang="en-US" sz="1400" dirty="0">
                  <a:solidFill>
                    <a:schemeClr val="tx1"/>
                  </a:solidFill>
                  <a:latin typeface="Times New Roman"/>
                  <a:cs typeface="Times New Roman"/>
                </a:rPr>
              </a:br>
              <a:r>
                <a:rPr lang="en-US" sz="1400" dirty="0">
                  <a:solidFill>
                    <a:schemeClr val="tx1"/>
                  </a:solidFill>
                  <a:latin typeface="Times New Roman"/>
                  <a:cs typeface="Times New Roman"/>
                </a:rPr>
                <a:t>ALU outputs</a:t>
              </a:r>
            </a:p>
          </p:txBody>
        </p:sp>
      </p:grpSp>
      <p:sp>
        <p:nvSpPr>
          <p:cNvPr id="15" name="Rounded Rectangular Callout 14"/>
          <p:cNvSpPr/>
          <p:nvPr/>
        </p:nvSpPr>
        <p:spPr>
          <a:xfrm>
            <a:off x="6068645" y="1799494"/>
            <a:ext cx="1180123" cy="629139"/>
          </a:xfrm>
          <a:prstGeom prst="wedgeRoundRectCallout">
            <a:avLst>
              <a:gd name="adj1" fmla="val -47037"/>
              <a:gd name="adj2" fmla="val -79465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2000" tIns="46800" rIns="0" rtlCol="0" anchor="ctr" anchorCtr="0"/>
          <a:lstStyle/>
          <a:p>
            <a:r>
              <a:rPr lang="en-US" sz="1400" dirty="0">
                <a:solidFill>
                  <a:schemeClr val="tx1"/>
                </a:solidFill>
                <a:latin typeface="Times New Roman"/>
                <a:cs typeface="Times New Roman"/>
              </a:rPr>
              <a:t>Set to binary I/O format</a:t>
            </a:r>
          </a:p>
        </p:txBody>
      </p:sp>
    </p:spTree>
    <p:extLst>
      <p:ext uri="{BB962C8B-B14F-4D97-AF65-F5344CB8AC3E}">
        <p14:creationId xmlns:p14="http://schemas.microsoft.com/office/powerpoint/2010/main" val="235523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Hack ALU operation</a:t>
            </a:r>
            <a:endParaRPr lang="en-US" dirty="0">
              <a:latin typeface="Consolas"/>
              <a:cs typeface="Consolas"/>
            </a:endParaRPr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C2DE5141-B31A-904F-983A-3E27A4EFD2B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64840294"/>
              </p:ext>
            </p:extLst>
          </p:nvPr>
        </p:nvGraphicFramePr>
        <p:xfrm>
          <a:off x="1759173" y="2866178"/>
          <a:ext cx="4468796" cy="30354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107" r:id="rId3" imgW="5448300" imgH="4381500" progId="Visio.Drawing.6">
                  <p:embed/>
                </p:oleObj>
              </mc:Choice>
              <mc:Fallback>
                <p:oleObj r:id="rId3" imgW="5448300" imgH="4381500" progId="Visio.Drawing.6">
                  <p:embed/>
                  <p:pic>
                    <p:nvPicPr>
                      <p:cNvPr id="14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-862" t="20767" r="8040" b="818"/>
                      <a:stretch>
                        <a:fillRect/>
                      </a:stretch>
                    </p:blipFill>
                    <p:spPr bwMode="auto">
                      <a:xfrm>
                        <a:off x="1759173" y="2866178"/>
                        <a:ext cx="4468796" cy="303540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0146462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Hack ALU operation</a:t>
            </a:r>
            <a:endParaRPr lang="en-US" dirty="0">
              <a:latin typeface="Consolas"/>
              <a:cs typeface="Consolas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1267690" y="873892"/>
          <a:ext cx="5451762" cy="15242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20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57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574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9149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5898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0810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66597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pre-setting</a:t>
                      </a:r>
                      <a:br>
                        <a:rPr lang="en-US" sz="12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the </a:t>
                      </a:r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x</a:t>
                      </a:r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input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marL="0" marR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pre-setting</a:t>
                      </a:r>
                      <a:br>
                        <a:rPr lang="en-US" sz="12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the </a:t>
                      </a:r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y</a:t>
                      </a:r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input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kern="1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selecting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between computing 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+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or 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&amp;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post-setting the output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Resulting</a:t>
                      </a:r>
                      <a:br>
                        <a:rPr lang="en-US" sz="1200" b="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ALU output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1064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onsolas"/>
                          <a:cs typeface="Consolas"/>
                        </a:rPr>
                        <a:t>zx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onsolas"/>
                          <a:cs typeface="Consolas"/>
                        </a:rPr>
                        <a:t>nx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onsolas"/>
                          <a:cs typeface="Consolas"/>
                        </a:rPr>
                        <a:t>zy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onsolas"/>
                          <a:cs typeface="Consolas"/>
                        </a:rPr>
                        <a:t>ny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onsolas"/>
                          <a:cs typeface="Consolas"/>
                        </a:rPr>
                        <a:t>f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onsolas"/>
                          <a:cs typeface="Consolas"/>
                        </a:rPr>
                        <a:t>no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onsolas"/>
                          <a:cs typeface="Consolas"/>
                        </a:rPr>
                        <a:t>out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6555">
                <a:tc>
                  <a:txBody>
                    <a:bodyPr/>
                    <a:lstStyle/>
                    <a:p>
                      <a:pPr algn="l"/>
                      <a:r>
                        <a:rPr lang="he-IL" sz="1200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200" dirty="0">
                          <a:latin typeface="Consolas"/>
                          <a:cs typeface="Consolas"/>
                        </a:rPr>
                        <a:t>if zx</a:t>
                      </a:r>
                      <a:br>
                        <a:rPr lang="en-US" sz="1200" dirty="0">
                          <a:latin typeface="Consolas"/>
                          <a:cs typeface="Consolas"/>
                        </a:rPr>
                      </a:br>
                      <a:r>
                        <a:rPr lang="en-US" sz="1200" dirty="0">
                          <a:latin typeface="Consolas"/>
                          <a:cs typeface="Consolas"/>
                        </a:rPr>
                        <a:t> then</a:t>
                      </a:r>
                      <a:br>
                        <a:rPr lang="en-US" sz="1200" dirty="0">
                          <a:latin typeface="Consolas"/>
                          <a:cs typeface="Consolas"/>
                        </a:rPr>
                      </a:br>
                      <a:r>
                        <a:rPr lang="en-US" sz="1200" dirty="0">
                          <a:latin typeface="Consolas"/>
                          <a:cs typeface="Consolas"/>
                        </a:rPr>
                        <a:t> x=0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he-IL" sz="1200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200" dirty="0">
                          <a:latin typeface="Consolas"/>
                          <a:cs typeface="Consolas"/>
                        </a:rPr>
                        <a:t>if nx</a:t>
                      </a:r>
                      <a:br>
                        <a:rPr lang="en-US" sz="1200" dirty="0">
                          <a:latin typeface="Consolas"/>
                          <a:cs typeface="Consolas"/>
                        </a:rPr>
                      </a:br>
                      <a:r>
                        <a:rPr lang="he-IL" sz="1200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200" dirty="0">
                          <a:latin typeface="Consolas"/>
                          <a:cs typeface="Consolas"/>
                        </a:rPr>
                        <a:t>then</a:t>
                      </a:r>
                      <a:br>
                        <a:rPr lang="en-US" sz="1200" dirty="0">
                          <a:latin typeface="Consolas"/>
                          <a:cs typeface="Consolas"/>
                        </a:rPr>
                      </a:br>
                      <a:r>
                        <a:rPr lang="en-US" sz="1200" dirty="0">
                          <a:latin typeface="Consolas"/>
                          <a:cs typeface="Consolas"/>
                        </a:rPr>
                        <a:t> x=!x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he-IL" sz="1200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200" dirty="0">
                          <a:latin typeface="Consolas"/>
                          <a:cs typeface="Consolas"/>
                        </a:rPr>
                        <a:t>if zy</a:t>
                      </a:r>
                      <a:br>
                        <a:rPr lang="en-US" sz="1200" dirty="0">
                          <a:latin typeface="Consolas"/>
                          <a:cs typeface="Consolas"/>
                        </a:rPr>
                      </a:br>
                      <a:r>
                        <a:rPr lang="en-US" sz="1200" dirty="0">
                          <a:latin typeface="Consolas"/>
                          <a:cs typeface="Consolas"/>
                        </a:rPr>
                        <a:t> then</a:t>
                      </a:r>
                      <a:br>
                        <a:rPr lang="en-US" sz="1200" dirty="0">
                          <a:latin typeface="Consolas"/>
                          <a:cs typeface="Consolas"/>
                        </a:rPr>
                      </a:br>
                      <a:r>
                        <a:rPr lang="en-US" sz="1200" dirty="0">
                          <a:latin typeface="Consolas"/>
                          <a:cs typeface="Consolas"/>
                        </a:rPr>
                        <a:t> y=0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he-IL" sz="1200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200" dirty="0">
                          <a:latin typeface="Consolas"/>
                          <a:cs typeface="Consolas"/>
                        </a:rPr>
                        <a:t>if ny</a:t>
                      </a:r>
                      <a:br>
                        <a:rPr lang="en-US" sz="1200" dirty="0">
                          <a:latin typeface="Consolas"/>
                          <a:cs typeface="Consolas"/>
                        </a:rPr>
                      </a:br>
                      <a:r>
                        <a:rPr lang="he-IL" sz="1200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200" dirty="0">
                          <a:latin typeface="Consolas"/>
                          <a:cs typeface="Consolas"/>
                        </a:rPr>
                        <a:t>then</a:t>
                      </a:r>
                      <a:br>
                        <a:rPr lang="en-US" sz="1200" dirty="0">
                          <a:latin typeface="Consolas"/>
                          <a:cs typeface="Consolas"/>
                        </a:rPr>
                      </a:br>
                      <a:r>
                        <a:rPr lang="en-US" sz="1200" dirty="0">
                          <a:latin typeface="Consolas"/>
                          <a:cs typeface="Consolas"/>
                        </a:rPr>
                        <a:t> y=!y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he-IL" sz="1200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200" dirty="0">
                          <a:latin typeface="Consolas"/>
                          <a:cs typeface="Consolas"/>
                        </a:rPr>
                        <a:t>if</a:t>
                      </a:r>
                      <a:r>
                        <a:rPr lang="en-US" sz="1200" baseline="0" dirty="0">
                          <a:latin typeface="Consolas"/>
                          <a:cs typeface="Consolas"/>
                        </a:rPr>
                        <a:t> f</a:t>
                      </a:r>
                      <a:br>
                        <a:rPr lang="en-US" sz="1200" kern="1200" baseline="0" dirty="0">
                          <a:solidFill>
                            <a:schemeClr val="dk1"/>
                          </a:solidFill>
                          <a:latin typeface="Consolas"/>
                          <a:ea typeface="+mn-ea"/>
                          <a:cs typeface="Consolas"/>
                        </a:rPr>
                      </a:br>
                      <a:r>
                        <a:rPr lang="he-IL" sz="1200" kern="1200" baseline="0" dirty="0">
                          <a:solidFill>
                            <a:schemeClr val="dk1"/>
                          </a:solidFill>
                          <a:latin typeface="Consolas"/>
                          <a:ea typeface="+mn-ea"/>
                          <a:cs typeface="Consolas"/>
                        </a:rPr>
                        <a:t> </a:t>
                      </a:r>
                      <a:r>
                        <a:rPr lang="en-US" sz="1200" baseline="0" dirty="0">
                          <a:latin typeface="Consolas"/>
                          <a:cs typeface="Consolas"/>
                        </a:rPr>
                        <a:t>then out=x+y</a:t>
                      </a:r>
                      <a:br>
                        <a:rPr lang="en-US" sz="1200" baseline="0" dirty="0">
                          <a:latin typeface="Consolas"/>
                          <a:cs typeface="Consolas"/>
                        </a:rPr>
                      </a:br>
                      <a:r>
                        <a:rPr lang="en-US" sz="1200" baseline="0" dirty="0">
                          <a:latin typeface="Consolas"/>
                          <a:cs typeface="Consolas"/>
                        </a:rPr>
                        <a:t> else out=x&amp;y </a:t>
                      </a:r>
                      <a:endParaRPr lang="en-US" sz="120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latin typeface="Consolas"/>
                          <a:cs typeface="Consolas"/>
                        </a:rPr>
                        <a:t> if no</a:t>
                      </a:r>
                      <a:br>
                        <a:rPr lang="en-US" sz="1200" dirty="0">
                          <a:latin typeface="Consolas"/>
                          <a:cs typeface="Consolas"/>
                        </a:rPr>
                      </a:br>
                      <a:r>
                        <a:rPr lang="en-US" sz="1200" dirty="0">
                          <a:latin typeface="Consolas"/>
                          <a:cs typeface="Consolas"/>
                        </a:rPr>
                        <a:t> then</a:t>
                      </a:r>
                      <a:br>
                        <a:rPr lang="en-US" sz="1200" dirty="0">
                          <a:latin typeface="Consolas"/>
                          <a:cs typeface="Consolas"/>
                        </a:rPr>
                      </a:br>
                      <a:r>
                        <a:rPr lang="en-US" sz="1200" dirty="0">
                          <a:latin typeface="Consolas"/>
                          <a:cs typeface="Consolas"/>
                        </a:rPr>
                        <a:t> out=!out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br>
                        <a:rPr lang="en-US" sz="1200" dirty="0">
                          <a:latin typeface="Consolas"/>
                          <a:cs typeface="Consolas"/>
                        </a:rPr>
                      </a:br>
                      <a:br>
                        <a:rPr lang="en-US" sz="1200" dirty="0">
                          <a:latin typeface="Consolas"/>
                          <a:cs typeface="Consolas"/>
                        </a:rPr>
                      </a:br>
                      <a:r>
                        <a:rPr lang="en-US" sz="1200" dirty="0">
                          <a:latin typeface="Consolas"/>
                          <a:cs typeface="Consolas"/>
                        </a:rPr>
                        <a:t> out(x,y)=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C2DE5141-B31A-904F-983A-3E27A4EFD2B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759173" y="2866178"/>
          <a:ext cx="4468796" cy="30354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251" r:id="rId3" imgW="5448300" imgH="4381500" progId="Visio.Drawing.6">
                  <p:embed/>
                </p:oleObj>
              </mc:Choice>
              <mc:Fallback>
                <p:oleObj r:id="rId3" imgW="5448300" imgH="4381500" progId="Visio.Drawing.6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C2DE5141-B31A-904F-983A-3E27A4EFD2B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-862" t="20767" r="8040" b="818"/>
                      <a:stretch>
                        <a:fillRect/>
                      </a:stretch>
                    </p:blipFill>
                    <p:spPr bwMode="auto">
                      <a:xfrm>
                        <a:off x="1759173" y="2866178"/>
                        <a:ext cx="4468796" cy="303540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6D103B13-F967-CB48-A129-D76DA162B2A3}"/>
              </a:ext>
            </a:extLst>
          </p:cNvPr>
          <p:cNvSpPr/>
          <p:nvPr/>
        </p:nvSpPr>
        <p:spPr>
          <a:xfrm>
            <a:off x="2465435" y="873892"/>
            <a:ext cx="4453887" cy="1617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327395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Hack ALU operation</a:t>
            </a:r>
            <a:endParaRPr lang="en-US" dirty="0">
              <a:latin typeface="Consolas"/>
              <a:cs typeface="Consolas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1267690" y="873892"/>
          <a:ext cx="5451762" cy="15242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20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57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574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9149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5898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0810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66597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pre-setting</a:t>
                      </a:r>
                      <a:br>
                        <a:rPr lang="en-US" sz="12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the </a:t>
                      </a:r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x</a:t>
                      </a:r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input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marL="0" marR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pre-setting</a:t>
                      </a:r>
                      <a:br>
                        <a:rPr lang="en-US" sz="12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the </a:t>
                      </a:r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y</a:t>
                      </a:r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input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kern="1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selecting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between computing 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+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or 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&amp;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post-setting the output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Resulting</a:t>
                      </a:r>
                      <a:br>
                        <a:rPr lang="en-US" sz="1200" b="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ALU output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1064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onsolas"/>
                          <a:cs typeface="Consolas"/>
                        </a:rPr>
                        <a:t>zx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onsolas"/>
                          <a:cs typeface="Consolas"/>
                        </a:rPr>
                        <a:t>nx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onsolas"/>
                          <a:cs typeface="Consolas"/>
                        </a:rPr>
                        <a:t>zy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onsolas"/>
                          <a:cs typeface="Consolas"/>
                        </a:rPr>
                        <a:t>ny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onsolas"/>
                          <a:cs typeface="Consolas"/>
                        </a:rPr>
                        <a:t>f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onsolas"/>
                          <a:cs typeface="Consolas"/>
                        </a:rPr>
                        <a:t>no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onsolas"/>
                          <a:cs typeface="Consolas"/>
                        </a:rPr>
                        <a:t>out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6555">
                <a:tc>
                  <a:txBody>
                    <a:bodyPr/>
                    <a:lstStyle/>
                    <a:p>
                      <a:pPr algn="l"/>
                      <a:r>
                        <a:rPr lang="he-IL" sz="1200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200" dirty="0">
                          <a:latin typeface="Consolas"/>
                          <a:cs typeface="Consolas"/>
                        </a:rPr>
                        <a:t>if zx</a:t>
                      </a:r>
                      <a:br>
                        <a:rPr lang="en-US" sz="1200" dirty="0">
                          <a:latin typeface="Consolas"/>
                          <a:cs typeface="Consolas"/>
                        </a:rPr>
                      </a:br>
                      <a:r>
                        <a:rPr lang="en-US" sz="1200" dirty="0">
                          <a:latin typeface="Consolas"/>
                          <a:cs typeface="Consolas"/>
                        </a:rPr>
                        <a:t> then</a:t>
                      </a:r>
                      <a:br>
                        <a:rPr lang="en-US" sz="1200" dirty="0">
                          <a:latin typeface="Consolas"/>
                          <a:cs typeface="Consolas"/>
                        </a:rPr>
                      </a:br>
                      <a:r>
                        <a:rPr lang="en-US" sz="1200" dirty="0">
                          <a:latin typeface="Consolas"/>
                          <a:cs typeface="Consolas"/>
                        </a:rPr>
                        <a:t> x=0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he-IL" sz="1200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200" dirty="0">
                          <a:latin typeface="Consolas"/>
                          <a:cs typeface="Consolas"/>
                        </a:rPr>
                        <a:t>if nx</a:t>
                      </a:r>
                      <a:br>
                        <a:rPr lang="en-US" sz="1200" dirty="0">
                          <a:latin typeface="Consolas"/>
                          <a:cs typeface="Consolas"/>
                        </a:rPr>
                      </a:br>
                      <a:r>
                        <a:rPr lang="he-IL" sz="1200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200" dirty="0">
                          <a:latin typeface="Consolas"/>
                          <a:cs typeface="Consolas"/>
                        </a:rPr>
                        <a:t>then</a:t>
                      </a:r>
                      <a:br>
                        <a:rPr lang="en-US" sz="1200" dirty="0">
                          <a:latin typeface="Consolas"/>
                          <a:cs typeface="Consolas"/>
                        </a:rPr>
                      </a:br>
                      <a:r>
                        <a:rPr lang="en-US" sz="1200" dirty="0">
                          <a:latin typeface="Consolas"/>
                          <a:cs typeface="Consolas"/>
                        </a:rPr>
                        <a:t> x=!x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he-IL" sz="1200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200" dirty="0">
                          <a:latin typeface="Consolas"/>
                          <a:cs typeface="Consolas"/>
                        </a:rPr>
                        <a:t>if zy</a:t>
                      </a:r>
                      <a:br>
                        <a:rPr lang="en-US" sz="1200" dirty="0">
                          <a:latin typeface="Consolas"/>
                          <a:cs typeface="Consolas"/>
                        </a:rPr>
                      </a:br>
                      <a:r>
                        <a:rPr lang="en-US" sz="1200" dirty="0">
                          <a:latin typeface="Consolas"/>
                          <a:cs typeface="Consolas"/>
                        </a:rPr>
                        <a:t> then</a:t>
                      </a:r>
                      <a:br>
                        <a:rPr lang="en-US" sz="1200" dirty="0">
                          <a:latin typeface="Consolas"/>
                          <a:cs typeface="Consolas"/>
                        </a:rPr>
                      </a:br>
                      <a:r>
                        <a:rPr lang="en-US" sz="1200" dirty="0">
                          <a:latin typeface="Consolas"/>
                          <a:cs typeface="Consolas"/>
                        </a:rPr>
                        <a:t> y=0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he-IL" sz="1200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200" dirty="0">
                          <a:latin typeface="Consolas"/>
                          <a:cs typeface="Consolas"/>
                        </a:rPr>
                        <a:t>if ny</a:t>
                      </a:r>
                      <a:br>
                        <a:rPr lang="en-US" sz="1200" dirty="0">
                          <a:latin typeface="Consolas"/>
                          <a:cs typeface="Consolas"/>
                        </a:rPr>
                      </a:br>
                      <a:r>
                        <a:rPr lang="he-IL" sz="1200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200" dirty="0">
                          <a:latin typeface="Consolas"/>
                          <a:cs typeface="Consolas"/>
                        </a:rPr>
                        <a:t>then</a:t>
                      </a:r>
                      <a:br>
                        <a:rPr lang="en-US" sz="1200" dirty="0">
                          <a:latin typeface="Consolas"/>
                          <a:cs typeface="Consolas"/>
                        </a:rPr>
                      </a:br>
                      <a:r>
                        <a:rPr lang="en-US" sz="1200" dirty="0">
                          <a:latin typeface="Consolas"/>
                          <a:cs typeface="Consolas"/>
                        </a:rPr>
                        <a:t> y=!y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he-IL" sz="1200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200" dirty="0">
                          <a:latin typeface="Consolas"/>
                          <a:cs typeface="Consolas"/>
                        </a:rPr>
                        <a:t>if</a:t>
                      </a:r>
                      <a:r>
                        <a:rPr lang="en-US" sz="1200" baseline="0" dirty="0">
                          <a:latin typeface="Consolas"/>
                          <a:cs typeface="Consolas"/>
                        </a:rPr>
                        <a:t> f</a:t>
                      </a:r>
                      <a:br>
                        <a:rPr lang="en-US" sz="1200" kern="1200" baseline="0" dirty="0">
                          <a:solidFill>
                            <a:schemeClr val="dk1"/>
                          </a:solidFill>
                          <a:latin typeface="Consolas"/>
                          <a:ea typeface="+mn-ea"/>
                          <a:cs typeface="Consolas"/>
                        </a:rPr>
                      </a:br>
                      <a:r>
                        <a:rPr lang="he-IL" sz="1200" kern="1200" baseline="0" dirty="0">
                          <a:solidFill>
                            <a:schemeClr val="dk1"/>
                          </a:solidFill>
                          <a:latin typeface="Consolas"/>
                          <a:ea typeface="+mn-ea"/>
                          <a:cs typeface="Consolas"/>
                        </a:rPr>
                        <a:t> </a:t>
                      </a:r>
                      <a:r>
                        <a:rPr lang="en-US" sz="1200" baseline="0" dirty="0">
                          <a:latin typeface="Consolas"/>
                          <a:cs typeface="Consolas"/>
                        </a:rPr>
                        <a:t>then out=x+y</a:t>
                      </a:r>
                      <a:br>
                        <a:rPr lang="en-US" sz="1200" baseline="0" dirty="0">
                          <a:latin typeface="Consolas"/>
                          <a:cs typeface="Consolas"/>
                        </a:rPr>
                      </a:br>
                      <a:r>
                        <a:rPr lang="en-US" sz="1200" baseline="0" dirty="0">
                          <a:latin typeface="Consolas"/>
                          <a:cs typeface="Consolas"/>
                        </a:rPr>
                        <a:t> else out=x&amp;y </a:t>
                      </a:r>
                      <a:endParaRPr lang="en-US" sz="120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latin typeface="Consolas"/>
                          <a:cs typeface="Consolas"/>
                        </a:rPr>
                        <a:t> if no</a:t>
                      </a:r>
                      <a:br>
                        <a:rPr lang="en-US" sz="1200" dirty="0">
                          <a:latin typeface="Consolas"/>
                          <a:cs typeface="Consolas"/>
                        </a:rPr>
                      </a:br>
                      <a:r>
                        <a:rPr lang="en-US" sz="1200" dirty="0">
                          <a:latin typeface="Consolas"/>
                          <a:cs typeface="Consolas"/>
                        </a:rPr>
                        <a:t> then</a:t>
                      </a:r>
                      <a:br>
                        <a:rPr lang="en-US" sz="1200" dirty="0">
                          <a:latin typeface="Consolas"/>
                          <a:cs typeface="Consolas"/>
                        </a:rPr>
                      </a:br>
                      <a:r>
                        <a:rPr lang="en-US" sz="1200" dirty="0">
                          <a:latin typeface="Consolas"/>
                          <a:cs typeface="Consolas"/>
                        </a:rPr>
                        <a:t> out=!out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br>
                        <a:rPr lang="en-US" sz="1200" dirty="0">
                          <a:latin typeface="Consolas"/>
                          <a:cs typeface="Consolas"/>
                        </a:rPr>
                      </a:br>
                      <a:br>
                        <a:rPr lang="en-US" sz="1200" dirty="0">
                          <a:latin typeface="Consolas"/>
                          <a:cs typeface="Consolas"/>
                        </a:rPr>
                      </a:br>
                      <a:r>
                        <a:rPr lang="en-US" sz="1200" dirty="0">
                          <a:latin typeface="Consolas"/>
                          <a:cs typeface="Consolas"/>
                        </a:rPr>
                        <a:t> out(x,y)=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C2DE5141-B31A-904F-983A-3E27A4EFD2B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759173" y="2866178"/>
          <a:ext cx="4468796" cy="30354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131" r:id="rId3" imgW="5448300" imgH="4381500" progId="Visio.Drawing.6">
                  <p:embed/>
                </p:oleObj>
              </mc:Choice>
              <mc:Fallback>
                <p:oleObj r:id="rId3" imgW="5448300" imgH="4381500" progId="Visio.Drawing.6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C2DE5141-B31A-904F-983A-3E27A4EFD2B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-862" t="20767" r="8040" b="818"/>
                      <a:stretch>
                        <a:fillRect/>
                      </a:stretch>
                    </p:blipFill>
                    <p:spPr bwMode="auto">
                      <a:xfrm>
                        <a:off x="1759173" y="2866178"/>
                        <a:ext cx="4468796" cy="303540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DD432718-A876-BE4D-B3D8-8877CAA82873}"/>
              </a:ext>
            </a:extLst>
          </p:cNvPr>
          <p:cNvSpPr/>
          <p:nvPr/>
        </p:nvSpPr>
        <p:spPr>
          <a:xfrm>
            <a:off x="3665551" y="873892"/>
            <a:ext cx="3253771" cy="1617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04988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Hack ALU operation</a:t>
            </a:r>
            <a:endParaRPr lang="en-US" dirty="0">
              <a:latin typeface="Consolas"/>
              <a:cs typeface="Consolas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1267690" y="873892"/>
          <a:ext cx="5451762" cy="15242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20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57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574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9149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5898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0810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66597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pre-setting</a:t>
                      </a:r>
                      <a:br>
                        <a:rPr lang="en-US" sz="12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the </a:t>
                      </a:r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x</a:t>
                      </a:r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input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marL="0" marR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pre-setting</a:t>
                      </a:r>
                      <a:br>
                        <a:rPr lang="en-US" sz="12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the </a:t>
                      </a:r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y</a:t>
                      </a:r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input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kern="1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selecting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between computing 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+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or 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&amp;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post-setting the output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Resulting</a:t>
                      </a:r>
                      <a:br>
                        <a:rPr lang="en-US" sz="1200" b="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ALU output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1064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onsolas"/>
                          <a:cs typeface="Consolas"/>
                        </a:rPr>
                        <a:t>zx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onsolas"/>
                          <a:cs typeface="Consolas"/>
                        </a:rPr>
                        <a:t>nx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onsolas"/>
                          <a:cs typeface="Consolas"/>
                        </a:rPr>
                        <a:t>zy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onsolas"/>
                          <a:cs typeface="Consolas"/>
                        </a:rPr>
                        <a:t>ny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onsolas"/>
                          <a:cs typeface="Consolas"/>
                        </a:rPr>
                        <a:t>f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onsolas"/>
                          <a:cs typeface="Consolas"/>
                        </a:rPr>
                        <a:t>no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onsolas"/>
                          <a:cs typeface="Consolas"/>
                        </a:rPr>
                        <a:t>out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6555">
                <a:tc>
                  <a:txBody>
                    <a:bodyPr/>
                    <a:lstStyle/>
                    <a:p>
                      <a:pPr algn="l"/>
                      <a:r>
                        <a:rPr lang="he-IL" sz="1200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200" dirty="0">
                          <a:latin typeface="Consolas"/>
                          <a:cs typeface="Consolas"/>
                        </a:rPr>
                        <a:t>if zx</a:t>
                      </a:r>
                      <a:br>
                        <a:rPr lang="en-US" sz="1200" dirty="0">
                          <a:latin typeface="Consolas"/>
                          <a:cs typeface="Consolas"/>
                        </a:rPr>
                      </a:br>
                      <a:r>
                        <a:rPr lang="en-US" sz="1200" dirty="0">
                          <a:latin typeface="Consolas"/>
                          <a:cs typeface="Consolas"/>
                        </a:rPr>
                        <a:t> then</a:t>
                      </a:r>
                      <a:br>
                        <a:rPr lang="en-US" sz="1200" dirty="0">
                          <a:latin typeface="Consolas"/>
                          <a:cs typeface="Consolas"/>
                        </a:rPr>
                      </a:br>
                      <a:r>
                        <a:rPr lang="en-US" sz="1200" dirty="0">
                          <a:latin typeface="Consolas"/>
                          <a:cs typeface="Consolas"/>
                        </a:rPr>
                        <a:t> x=0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he-IL" sz="1200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200" dirty="0">
                          <a:latin typeface="Consolas"/>
                          <a:cs typeface="Consolas"/>
                        </a:rPr>
                        <a:t>if nx</a:t>
                      </a:r>
                      <a:br>
                        <a:rPr lang="en-US" sz="1200" dirty="0">
                          <a:latin typeface="Consolas"/>
                          <a:cs typeface="Consolas"/>
                        </a:rPr>
                      </a:br>
                      <a:r>
                        <a:rPr lang="he-IL" sz="1200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200" dirty="0">
                          <a:latin typeface="Consolas"/>
                          <a:cs typeface="Consolas"/>
                        </a:rPr>
                        <a:t>then</a:t>
                      </a:r>
                      <a:br>
                        <a:rPr lang="en-US" sz="1200" dirty="0">
                          <a:latin typeface="Consolas"/>
                          <a:cs typeface="Consolas"/>
                        </a:rPr>
                      </a:br>
                      <a:r>
                        <a:rPr lang="en-US" sz="1200" dirty="0">
                          <a:latin typeface="Consolas"/>
                          <a:cs typeface="Consolas"/>
                        </a:rPr>
                        <a:t> x=!x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he-IL" sz="1200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200" dirty="0">
                          <a:latin typeface="Consolas"/>
                          <a:cs typeface="Consolas"/>
                        </a:rPr>
                        <a:t>if zy</a:t>
                      </a:r>
                      <a:br>
                        <a:rPr lang="en-US" sz="1200" dirty="0">
                          <a:latin typeface="Consolas"/>
                          <a:cs typeface="Consolas"/>
                        </a:rPr>
                      </a:br>
                      <a:r>
                        <a:rPr lang="en-US" sz="1200" dirty="0">
                          <a:latin typeface="Consolas"/>
                          <a:cs typeface="Consolas"/>
                        </a:rPr>
                        <a:t> then</a:t>
                      </a:r>
                      <a:br>
                        <a:rPr lang="en-US" sz="1200" dirty="0">
                          <a:latin typeface="Consolas"/>
                          <a:cs typeface="Consolas"/>
                        </a:rPr>
                      </a:br>
                      <a:r>
                        <a:rPr lang="en-US" sz="1200" dirty="0">
                          <a:latin typeface="Consolas"/>
                          <a:cs typeface="Consolas"/>
                        </a:rPr>
                        <a:t> y=0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he-IL" sz="1200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200" dirty="0">
                          <a:latin typeface="Consolas"/>
                          <a:cs typeface="Consolas"/>
                        </a:rPr>
                        <a:t>if ny</a:t>
                      </a:r>
                      <a:br>
                        <a:rPr lang="en-US" sz="1200" dirty="0">
                          <a:latin typeface="Consolas"/>
                          <a:cs typeface="Consolas"/>
                        </a:rPr>
                      </a:br>
                      <a:r>
                        <a:rPr lang="he-IL" sz="1200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200" dirty="0">
                          <a:latin typeface="Consolas"/>
                          <a:cs typeface="Consolas"/>
                        </a:rPr>
                        <a:t>then</a:t>
                      </a:r>
                      <a:br>
                        <a:rPr lang="en-US" sz="1200" dirty="0">
                          <a:latin typeface="Consolas"/>
                          <a:cs typeface="Consolas"/>
                        </a:rPr>
                      </a:br>
                      <a:r>
                        <a:rPr lang="en-US" sz="1200" dirty="0">
                          <a:latin typeface="Consolas"/>
                          <a:cs typeface="Consolas"/>
                        </a:rPr>
                        <a:t> y=!y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he-IL" sz="1200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200" dirty="0">
                          <a:latin typeface="Consolas"/>
                          <a:cs typeface="Consolas"/>
                        </a:rPr>
                        <a:t>if</a:t>
                      </a:r>
                      <a:r>
                        <a:rPr lang="en-US" sz="1200" baseline="0" dirty="0">
                          <a:latin typeface="Consolas"/>
                          <a:cs typeface="Consolas"/>
                        </a:rPr>
                        <a:t> f</a:t>
                      </a:r>
                      <a:br>
                        <a:rPr lang="en-US" sz="1200" kern="1200" baseline="0" dirty="0">
                          <a:solidFill>
                            <a:schemeClr val="dk1"/>
                          </a:solidFill>
                          <a:latin typeface="Consolas"/>
                          <a:ea typeface="+mn-ea"/>
                          <a:cs typeface="Consolas"/>
                        </a:rPr>
                      </a:br>
                      <a:r>
                        <a:rPr lang="he-IL" sz="1200" kern="1200" baseline="0" dirty="0">
                          <a:solidFill>
                            <a:schemeClr val="dk1"/>
                          </a:solidFill>
                          <a:latin typeface="Consolas"/>
                          <a:ea typeface="+mn-ea"/>
                          <a:cs typeface="Consolas"/>
                        </a:rPr>
                        <a:t> </a:t>
                      </a:r>
                      <a:r>
                        <a:rPr lang="en-US" sz="1200" baseline="0" dirty="0">
                          <a:latin typeface="Consolas"/>
                          <a:cs typeface="Consolas"/>
                        </a:rPr>
                        <a:t>then out=x+y</a:t>
                      </a:r>
                      <a:br>
                        <a:rPr lang="en-US" sz="1200" baseline="0" dirty="0">
                          <a:latin typeface="Consolas"/>
                          <a:cs typeface="Consolas"/>
                        </a:rPr>
                      </a:br>
                      <a:r>
                        <a:rPr lang="en-US" sz="1200" baseline="0" dirty="0">
                          <a:latin typeface="Consolas"/>
                          <a:cs typeface="Consolas"/>
                        </a:rPr>
                        <a:t> else out=x&amp;y </a:t>
                      </a:r>
                      <a:endParaRPr lang="en-US" sz="120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latin typeface="Consolas"/>
                          <a:cs typeface="Consolas"/>
                        </a:rPr>
                        <a:t> if no</a:t>
                      </a:r>
                      <a:br>
                        <a:rPr lang="en-US" sz="1200" dirty="0">
                          <a:latin typeface="Consolas"/>
                          <a:cs typeface="Consolas"/>
                        </a:rPr>
                      </a:br>
                      <a:r>
                        <a:rPr lang="en-US" sz="1200" dirty="0">
                          <a:latin typeface="Consolas"/>
                          <a:cs typeface="Consolas"/>
                        </a:rPr>
                        <a:t> then</a:t>
                      </a:r>
                      <a:br>
                        <a:rPr lang="en-US" sz="1200" dirty="0">
                          <a:latin typeface="Consolas"/>
                          <a:cs typeface="Consolas"/>
                        </a:rPr>
                      </a:br>
                      <a:r>
                        <a:rPr lang="en-US" sz="1200" dirty="0">
                          <a:latin typeface="Consolas"/>
                          <a:cs typeface="Consolas"/>
                        </a:rPr>
                        <a:t> out=!out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br>
                        <a:rPr lang="en-US" sz="1200" dirty="0">
                          <a:latin typeface="Consolas"/>
                          <a:cs typeface="Consolas"/>
                        </a:rPr>
                      </a:br>
                      <a:br>
                        <a:rPr lang="en-US" sz="1200" dirty="0">
                          <a:latin typeface="Consolas"/>
                          <a:cs typeface="Consolas"/>
                        </a:rPr>
                      </a:br>
                      <a:r>
                        <a:rPr lang="en-US" sz="1200" dirty="0">
                          <a:latin typeface="Consolas"/>
                          <a:cs typeface="Consolas"/>
                        </a:rPr>
                        <a:t> out(x,y)=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C2DE5141-B31A-904F-983A-3E27A4EFD2B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759173" y="2866178"/>
          <a:ext cx="4468796" cy="30354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155" r:id="rId3" imgW="5448300" imgH="4381500" progId="Visio.Drawing.6">
                  <p:embed/>
                </p:oleObj>
              </mc:Choice>
              <mc:Fallback>
                <p:oleObj r:id="rId3" imgW="5448300" imgH="4381500" progId="Visio.Drawing.6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C2DE5141-B31A-904F-983A-3E27A4EFD2B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-862" t="20767" r="8040" b="818"/>
                      <a:stretch>
                        <a:fillRect/>
                      </a:stretch>
                    </p:blipFill>
                    <p:spPr bwMode="auto">
                      <a:xfrm>
                        <a:off x="1759173" y="2866178"/>
                        <a:ext cx="4468796" cy="303540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823F1EAF-57BD-F549-8EFC-146AF0DD16DD}"/>
              </a:ext>
            </a:extLst>
          </p:cNvPr>
          <p:cNvSpPr/>
          <p:nvPr/>
        </p:nvSpPr>
        <p:spPr>
          <a:xfrm>
            <a:off x="4866198" y="873892"/>
            <a:ext cx="2053124" cy="1617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94026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Straight Connector 22"/>
          <p:cNvCxnSpPr>
            <a:endCxn id="11" idx="1"/>
          </p:cNvCxnSpPr>
          <p:nvPr/>
        </p:nvCxnSpPr>
        <p:spPr>
          <a:xfrm flipV="1">
            <a:off x="1617785" y="3439778"/>
            <a:ext cx="864382" cy="10360"/>
          </a:xfrm>
          <a:prstGeom prst="line">
            <a:avLst/>
          </a:prstGeom>
          <a:ln w="47625">
            <a:solidFill>
              <a:schemeClr val="bg1">
                <a:lumMod val="75000"/>
              </a:schemeClr>
            </a:solidFill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732684" y="2965581"/>
            <a:ext cx="1119553" cy="93393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Input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482167" y="1178590"/>
            <a:ext cx="4248834" cy="452237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t" anchorCtr="0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762306" y="1543960"/>
            <a:ext cx="1734124" cy="389323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Computer system</a:t>
            </a:r>
          </a:p>
        </p:txBody>
      </p:sp>
      <p:sp>
        <p:nvSpPr>
          <p:cNvPr id="5" name="Rectangle 4"/>
          <p:cNvSpPr/>
          <p:nvPr/>
        </p:nvSpPr>
        <p:spPr>
          <a:xfrm>
            <a:off x="2714674" y="1549042"/>
            <a:ext cx="1349325" cy="390769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Memory</a:t>
            </a:r>
          </a:p>
        </p:txBody>
      </p:sp>
      <p:sp>
        <p:nvSpPr>
          <p:cNvPr id="10" name="Rectangle 9"/>
          <p:cNvSpPr/>
          <p:nvPr/>
        </p:nvSpPr>
        <p:spPr>
          <a:xfrm>
            <a:off x="7405076" y="3098442"/>
            <a:ext cx="1115646" cy="93393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schemeClr val="bg1">
                <a:lumMod val="75000"/>
                <a:alpha val="43000"/>
              </a:scheme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Output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338237" y="1590725"/>
            <a:ext cx="615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CPU</a:t>
            </a:r>
          </a:p>
        </p:txBody>
      </p:sp>
      <p:cxnSp>
        <p:nvCxnSpPr>
          <p:cNvPr id="16" name="Straight Connector 15"/>
          <p:cNvCxnSpPr/>
          <p:nvPr/>
        </p:nvCxnSpPr>
        <p:spPr>
          <a:xfrm flipV="1">
            <a:off x="4064001" y="3190274"/>
            <a:ext cx="713153" cy="2"/>
          </a:xfrm>
          <a:prstGeom prst="line">
            <a:avLst/>
          </a:prstGeom>
          <a:ln w="47625">
            <a:solidFill>
              <a:schemeClr val="bg1">
                <a:lumMod val="75000"/>
              </a:schemeClr>
            </a:solidFill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 flipV="1">
            <a:off x="4069863" y="3782290"/>
            <a:ext cx="677983" cy="13676"/>
          </a:xfrm>
          <a:prstGeom prst="line">
            <a:avLst/>
          </a:prstGeom>
          <a:ln w="47625">
            <a:solidFill>
              <a:schemeClr val="bg1">
                <a:lumMod val="75000"/>
              </a:schemeClr>
            </a:solidFill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6711462" y="3553103"/>
            <a:ext cx="670953" cy="18171"/>
          </a:xfrm>
          <a:prstGeom prst="line">
            <a:avLst/>
          </a:prstGeom>
          <a:ln w="47625">
            <a:solidFill>
              <a:schemeClr val="bg1">
                <a:lumMod val="75000"/>
              </a:schemeClr>
            </a:solidFill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E846BA9-7902-C447-8568-67C1A08A2E32}"/>
              </a:ext>
            </a:extLst>
          </p:cNvPr>
          <p:cNvGrpSpPr/>
          <p:nvPr/>
        </p:nvGrpSpPr>
        <p:grpSpPr>
          <a:xfrm>
            <a:off x="5232872" y="2094502"/>
            <a:ext cx="970488" cy="2110165"/>
            <a:chOff x="5045630" y="2266472"/>
            <a:chExt cx="970488" cy="2110165"/>
          </a:xfrm>
        </p:grpSpPr>
        <p:sp>
          <p:nvSpPr>
            <p:cNvPr id="22" name="Trapezoid 21">
              <a:extLst>
                <a:ext uri="{FF2B5EF4-FFF2-40B4-BE49-F238E27FC236}">
                  <a16:creationId xmlns:a16="http://schemas.microsoft.com/office/drawing/2014/main" id="{9827C086-E579-1640-939B-92531A56F0E8}"/>
                </a:ext>
              </a:extLst>
            </p:cNvPr>
            <p:cNvSpPr/>
            <p:nvPr/>
          </p:nvSpPr>
          <p:spPr>
            <a:xfrm rot="5400000">
              <a:off x="4528035" y="2906360"/>
              <a:ext cx="2110165" cy="830390"/>
            </a:xfrm>
            <a:prstGeom prst="trapezoid">
              <a:avLst>
                <a:gd name="adj" fmla="val 86866"/>
              </a:avLst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86B782F-07EE-1A46-BF42-5EE2852AB090}"/>
                </a:ext>
              </a:extLst>
            </p:cNvPr>
            <p:cNvSpPr txBox="1"/>
            <p:nvPr/>
          </p:nvSpPr>
          <p:spPr>
            <a:xfrm>
              <a:off x="5433325" y="3131038"/>
              <a:ext cx="5827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ALU</a:t>
              </a:r>
            </a:p>
          </p:txBody>
        </p:sp>
        <p:sp>
          <p:nvSpPr>
            <p:cNvPr id="25" name="Isosceles Triangle 34">
              <a:extLst>
                <a:ext uri="{FF2B5EF4-FFF2-40B4-BE49-F238E27FC236}">
                  <a16:creationId xmlns:a16="http://schemas.microsoft.com/office/drawing/2014/main" id="{010DD490-C8E7-D541-97E9-C809B52B791F}"/>
                </a:ext>
              </a:extLst>
            </p:cNvPr>
            <p:cNvSpPr/>
            <p:nvPr/>
          </p:nvSpPr>
          <p:spPr>
            <a:xfrm rot="5400000">
              <a:off x="5021595" y="3177590"/>
              <a:ext cx="547078" cy="294249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43F7DB9B-C7CA-E640-AA2B-B5979A6551E3}"/>
                </a:ext>
              </a:extLst>
            </p:cNvPr>
            <p:cNvSpPr/>
            <p:nvPr/>
          </p:nvSpPr>
          <p:spPr>
            <a:xfrm>
              <a:off x="5048805" y="3051175"/>
              <a:ext cx="115860" cy="527106"/>
            </a:xfrm>
            <a:prstGeom prst="rect">
              <a:avLst/>
            </a:prstGeom>
            <a:solidFill>
              <a:srgbClr val="FFE0B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E7A762DE-EB2C-9642-9F80-EC1C26025D48}"/>
                </a:ext>
              </a:extLst>
            </p:cNvPr>
            <p:cNvSpPr/>
            <p:nvPr/>
          </p:nvSpPr>
          <p:spPr>
            <a:xfrm>
              <a:off x="5045630" y="2819399"/>
              <a:ext cx="115860" cy="8477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F8FCC3F9-6F73-054E-8D4A-A2B69F40870D}"/>
              </a:ext>
            </a:extLst>
          </p:cNvPr>
          <p:cNvSpPr txBox="1"/>
          <p:nvPr/>
        </p:nvSpPr>
        <p:spPr>
          <a:xfrm>
            <a:off x="5064294" y="4657713"/>
            <a:ext cx="1137133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Registers</a:t>
            </a:r>
          </a:p>
        </p:txBody>
      </p:sp>
    </p:spTree>
    <p:extLst>
      <p:ext uri="{BB962C8B-B14F-4D97-AF65-F5344CB8AC3E}">
        <p14:creationId xmlns:p14="http://schemas.microsoft.com/office/powerpoint/2010/main" val="75156476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Hack ALU operation</a:t>
            </a:r>
            <a:endParaRPr lang="en-US" dirty="0">
              <a:latin typeface="Consolas"/>
              <a:cs typeface="Consolas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1267690" y="873892"/>
          <a:ext cx="5451762" cy="15242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20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57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574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9149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5898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0810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66597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pre-setting</a:t>
                      </a:r>
                      <a:br>
                        <a:rPr lang="en-US" sz="12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the </a:t>
                      </a:r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x</a:t>
                      </a:r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input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marL="0" marR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pre-setting</a:t>
                      </a:r>
                      <a:br>
                        <a:rPr lang="en-US" sz="12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the </a:t>
                      </a:r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y</a:t>
                      </a:r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input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kern="1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selecting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between computing 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+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or 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&amp;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post-setting the output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Resulting</a:t>
                      </a:r>
                      <a:br>
                        <a:rPr lang="en-US" sz="1200" b="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ALU output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1064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onsolas"/>
                          <a:cs typeface="Consolas"/>
                        </a:rPr>
                        <a:t>zx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onsolas"/>
                          <a:cs typeface="Consolas"/>
                        </a:rPr>
                        <a:t>nx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onsolas"/>
                          <a:cs typeface="Consolas"/>
                        </a:rPr>
                        <a:t>zy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onsolas"/>
                          <a:cs typeface="Consolas"/>
                        </a:rPr>
                        <a:t>ny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onsolas"/>
                          <a:cs typeface="Consolas"/>
                        </a:rPr>
                        <a:t>f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onsolas"/>
                          <a:cs typeface="Consolas"/>
                        </a:rPr>
                        <a:t>no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onsolas"/>
                          <a:cs typeface="Consolas"/>
                        </a:rPr>
                        <a:t>out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6555">
                <a:tc>
                  <a:txBody>
                    <a:bodyPr/>
                    <a:lstStyle/>
                    <a:p>
                      <a:pPr algn="l"/>
                      <a:r>
                        <a:rPr lang="he-IL" sz="1200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200" dirty="0">
                          <a:latin typeface="Consolas"/>
                          <a:cs typeface="Consolas"/>
                        </a:rPr>
                        <a:t>if zx</a:t>
                      </a:r>
                      <a:br>
                        <a:rPr lang="en-US" sz="1200" dirty="0">
                          <a:latin typeface="Consolas"/>
                          <a:cs typeface="Consolas"/>
                        </a:rPr>
                      </a:br>
                      <a:r>
                        <a:rPr lang="en-US" sz="1200" dirty="0">
                          <a:latin typeface="Consolas"/>
                          <a:cs typeface="Consolas"/>
                        </a:rPr>
                        <a:t> then</a:t>
                      </a:r>
                      <a:br>
                        <a:rPr lang="en-US" sz="1200" dirty="0">
                          <a:latin typeface="Consolas"/>
                          <a:cs typeface="Consolas"/>
                        </a:rPr>
                      </a:br>
                      <a:r>
                        <a:rPr lang="en-US" sz="1200" dirty="0">
                          <a:latin typeface="Consolas"/>
                          <a:cs typeface="Consolas"/>
                        </a:rPr>
                        <a:t> x=0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he-IL" sz="1200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200" dirty="0">
                          <a:latin typeface="Consolas"/>
                          <a:cs typeface="Consolas"/>
                        </a:rPr>
                        <a:t>if nx</a:t>
                      </a:r>
                      <a:br>
                        <a:rPr lang="en-US" sz="1200" dirty="0">
                          <a:latin typeface="Consolas"/>
                          <a:cs typeface="Consolas"/>
                        </a:rPr>
                      </a:br>
                      <a:r>
                        <a:rPr lang="he-IL" sz="1200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200" dirty="0">
                          <a:latin typeface="Consolas"/>
                          <a:cs typeface="Consolas"/>
                        </a:rPr>
                        <a:t>then</a:t>
                      </a:r>
                      <a:br>
                        <a:rPr lang="en-US" sz="1200" dirty="0">
                          <a:latin typeface="Consolas"/>
                          <a:cs typeface="Consolas"/>
                        </a:rPr>
                      </a:br>
                      <a:r>
                        <a:rPr lang="en-US" sz="1200" dirty="0">
                          <a:latin typeface="Consolas"/>
                          <a:cs typeface="Consolas"/>
                        </a:rPr>
                        <a:t> x=!x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he-IL" sz="1200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200" dirty="0">
                          <a:latin typeface="Consolas"/>
                          <a:cs typeface="Consolas"/>
                        </a:rPr>
                        <a:t>if zy</a:t>
                      </a:r>
                      <a:br>
                        <a:rPr lang="en-US" sz="1200" dirty="0">
                          <a:latin typeface="Consolas"/>
                          <a:cs typeface="Consolas"/>
                        </a:rPr>
                      </a:br>
                      <a:r>
                        <a:rPr lang="en-US" sz="1200" dirty="0">
                          <a:latin typeface="Consolas"/>
                          <a:cs typeface="Consolas"/>
                        </a:rPr>
                        <a:t> then</a:t>
                      </a:r>
                      <a:br>
                        <a:rPr lang="en-US" sz="1200" dirty="0">
                          <a:latin typeface="Consolas"/>
                          <a:cs typeface="Consolas"/>
                        </a:rPr>
                      </a:br>
                      <a:r>
                        <a:rPr lang="en-US" sz="1200" dirty="0">
                          <a:latin typeface="Consolas"/>
                          <a:cs typeface="Consolas"/>
                        </a:rPr>
                        <a:t> y=0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he-IL" sz="1200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200" dirty="0">
                          <a:latin typeface="Consolas"/>
                          <a:cs typeface="Consolas"/>
                        </a:rPr>
                        <a:t>if ny</a:t>
                      </a:r>
                      <a:br>
                        <a:rPr lang="en-US" sz="1200" dirty="0">
                          <a:latin typeface="Consolas"/>
                          <a:cs typeface="Consolas"/>
                        </a:rPr>
                      </a:br>
                      <a:r>
                        <a:rPr lang="he-IL" sz="1200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200" dirty="0">
                          <a:latin typeface="Consolas"/>
                          <a:cs typeface="Consolas"/>
                        </a:rPr>
                        <a:t>then</a:t>
                      </a:r>
                      <a:br>
                        <a:rPr lang="en-US" sz="1200" dirty="0">
                          <a:latin typeface="Consolas"/>
                          <a:cs typeface="Consolas"/>
                        </a:rPr>
                      </a:br>
                      <a:r>
                        <a:rPr lang="en-US" sz="1200" dirty="0">
                          <a:latin typeface="Consolas"/>
                          <a:cs typeface="Consolas"/>
                        </a:rPr>
                        <a:t> y=!y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he-IL" sz="1200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200" dirty="0">
                          <a:latin typeface="Consolas"/>
                          <a:cs typeface="Consolas"/>
                        </a:rPr>
                        <a:t>if</a:t>
                      </a:r>
                      <a:r>
                        <a:rPr lang="en-US" sz="1200" baseline="0" dirty="0">
                          <a:latin typeface="Consolas"/>
                          <a:cs typeface="Consolas"/>
                        </a:rPr>
                        <a:t> f</a:t>
                      </a:r>
                      <a:br>
                        <a:rPr lang="en-US" sz="1200" kern="1200" baseline="0" dirty="0">
                          <a:solidFill>
                            <a:schemeClr val="dk1"/>
                          </a:solidFill>
                          <a:latin typeface="Consolas"/>
                          <a:ea typeface="+mn-ea"/>
                          <a:cs typeface="Consolas"/>
                        </a:rPr>
                      </a:br>
                      <a:r>
                        <a:rPr lang="he-IL" sz="1200" kern="1200" baseline="0" dirty="0">
                          <a:solidFill>
                            <a:schemeClr val="dk1"/>
                          </a:solidFill>
                          <a:latin typeface="Consolas"/>
                          <a:ea typeface="+mn-ea"/>
                          <a:cs typeface="Consolas"/>
                        </a:rPr>
                        <a:t> </a:t>
                      </a:r>
                      <a:r>
                        <a:rPr lang="en-US" sz="1200" baseline="0" dirty="0">
                          <a:latin typeface="Consolas"/>
                          <a:cs typeface="Consolas"/>
                        </a:rPr>
                        <a:t>then out=x+y</a:t>
                      </a:r>
                      <a:br>
                        <a:rPr lang="en-US" sz="1200" baseline="0" dirty="0">
                          <a:latin typeface="Consolas"/>
                          <a:cs typeface="Consolas"/>
                        </a:rPr>
                      </a:br>
                      <a:r>
                        <a:rPr lang="en-US" sz="1200" baseline="0" dirty="0">
                          <a:latin typeface="Consolas"/>
                          <a:cs typeface="Consolas"/>
                        </a:rPr>
                        <a:t> else out=x&amp;y </a:t>
                      </a:r>
                      <a:endParaRPr lang="en-US" sz="120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latin typeface="Consolas"/>
                          <a:cs typeface="Consolas"/>
                        </a:rPr>
                        <a:t> if no</a:t>
                      </a:r>
                      <a:br>
                        <a:rPr lang="en-US" sz="1200" dirty="0">
                          <a:latin typeface="Consolas"/>
                          <a:cs typeface="Consolas"/>
                        </a:rPr>
                      </a:br>
                      <a:r>
                        <a:rPr lang="en-US" sz="1200" dirty="0">
                          <a:latin typeface="Consolas"/>
                          <a:cs typeface="Consolas"/>
                        </a:rPr>
                        <a:t> then</a:t>
                      </a:r>
                      <a:br>
                        <a:rPr lang="en-US" sz="1200" dirty="0">
                          <a:latin typeface="Consolas"/>
                          <a:cs typeface="Consolas"/>
                        </a:rPr>
                      </a:br>
                      <a:r>
                        <a:rPr lang="en-US" sz="1200" dirty="0">
                          <a:latin typeface="Consolas"/>
                          <a:cs typeface="Consolas"/>
                        </a:rPr>
                        <a:t> out=!out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br>
                        <a:rPr lang="en-US" sz="1200" dirty="0">
                          <a:latin typeface="Consolas"/>
                          <a:cs typeface="Consolas"/>
                        </a:rPr>
                      </a:br>
                      <a:br>
                        <a:rPr lang="en-US" sz="1200" dirty="0">
                          <a:latin typeface="Consolas"/>
                          <a:cs typeface="Consolas"/>
                        </a:rPr>
                      </a:br>
                      <a:r>
                        <a:rPr lang="en-US" sz="1200" dirty="0">
                          <a:latin typeface="Consolas"/>
                          <a:cs typeface="Consolas"/>
                        </a:rPr>
                        <a:t> out(x,y)=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C2DE5141-B31A-904F-983A-3E27A4EFD2B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759173" y="2866178"/>
          <a:ext cx="4468796" cy="30354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79" r:id="rId3" imgW="5448300" imgH="4381500" progId="Visio.Drawing.6">
                  <p:embed/>
                </p:oleObj>
              </mc:Choice>
              <mc:Fallback>
                <p:oleObj r:id="rId3" imgW="5448300" imgH="4381500" progId="Visio.Drawing.6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C2DE5141-B31A-904F-983A-3E27A4EFD2B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-862" t="20767" r="8040" b="818"/>
                      <a:stretch>
                        <a:fillRect/>
                      </a:stretch>
                    </p:blipFill>
                    <p:spPr bwMode="auto">
                      <a:xfrm>
                        <a:off x="1759173" y="2866178"/>
                        <a:ext cx="4468796" cy="303540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2FAB2836-08C5-8A47-9356-0779DFE95D24}"/>
              </a:ext>
            </a:extLst>
          </p:cNvPr>
          <p:cNvSpPr/>
          <p:nvPr/>
        </p:nvSpPr>
        <p:spPr>
          <a:xfrm>
            <a:off x="5716988" y="873892"/>
            <a:ext cx="1202334" cy="1617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112358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Hack ALU operation</a:t>
            </a:r>
            <a:endParaRPr lang="en-US" dirty="0">
              <a:latin typeface="Consolas"/>
              <a:cs typeface="Consolas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1267690" y="873892"/>
          <a:ext cx="5451762" cy="15242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20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57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574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9149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5898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0810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66597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pre-setting</a:t>
                      </a:r>
                      <a:br>
                        <a:rPr lang="en-US" sz="12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the </a:t>
                      </a:r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x</a:t>
                      </a:r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input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marL="0" marR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pre-setting</a:t>
                      </a:r>
                      <a:br>
                        <a:rPr lang="en-US" sz="12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the </a:t>
                      </a:r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y</a:t>
                      </a:r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input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kern="1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selecting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between computing 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+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or 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&amp;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post-setting the output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Resulting</a:t>
                      </a:r>
                      <a:br>
                        <a:rPr lang="en-US" sz="1200" b="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ALU output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1064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onsolas"/>
                          <a:cs typeface="Consolas"/>
                        </a:rPr>
                        <a:t>zx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onsolas"/>
                          <a:cs typeface="Consolas"/>
                        </a:rPr>
                        <a:t>nx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onsolas"/>
                          <a:cs typeface="Consolas"/>
                        </a:rPr>
                        <a:t>zy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onsolas"/>
                          <a:cs typeface="Consolas"/>
                        </a:rPr>
                        <a:t>ny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onsolas"/>
                          <a:cs typeface="Consolas"/>
                        </a:rPr>
                        <a:t>f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onsolas"/>
                          <a:cs typeface="Consolas"/>
                        </a:rPr>
                        <a:t>no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onsolas"/>
                          <a:cs typeface="Consolas"/>
                        </a:rPr>
                        <a:t>out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6555">
                <a:tc>
                  <a:txBody>
                    <a:bodyPr/>
                    <a:lstStyle/>
                    <a:p>
                      <a:pPr algn="l"/>
                      <a:r>
                        <a:rPr lang="he-IL" sz="1200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200" dirty="0">
                          <a:latin typeface="Consolas"/>
                          <a:cs typeface="Consolas"/>
                        </a:rPr>
                        <a:t>if zx</a:t>
                      </a:r>
                      <a:br>
                        <a:rPr lang="en-US" sz="1200" dirty="0">
                          <a:latin typeface="Consolas"/>
                          <a:cs typeface="Consolas"/>
                        </a:rPr>
                      </a:br>
                      <a:r>
                        <a:rPr lang="en-US" sz="1200" dirty="0">
                          <a:latin typeface="Consolas"/>
                          <a:cs typeface="Consolas"/>
                        </a:rPr>
                        <a:t> then</a:t>
                      </a:r>
                      <a:br>
                        <a:rPr lang="en-US" sz="1200" dirty="0">
                          <a:latin typeface="Consolas"/>
                          <a:cs typeface="Consolas"/>
                        </a:rPr>
                      </a:br>
                      <a:r>
                        <a:rPr lang="en-US" sz="1200" dirty="0">
                          <a:latin typeface="Consolas"/>
                          <a:cs typeface="Consolas"/>
                        </a:rPr>
                        <a:t> x=0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he-IL" sz="1200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200" dirty="0">
                          <a:latin typeface="Consolas"/>
                          <a:cs typeface="Consolas"/>
                        </a:rPr>
                        <a:t>if nx</a:t>
                      </a:r>
                      <a:br>
                        <a:rPr lang="en-US" sz="1200" dirty="0">
                          <a:latin typeface="Consolas"/>
                          <a:cs typeface="Consolas"/>
                        </a:rPr>
                      </a:br>
                      <a:r>
                        <a:rPr lang="he-IL" sz="1200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200" dirty="0">
                          <a:latin typeface="Consolas"/>
                          <a:cs typeface="Consolas"/>
                        </a:rPr>
                        <a:t>then</a:t>
                      </a:r>
                      <a:br>
                        <a:rPr lang="en-US" sz="1200" dirty="0">
                          <a:latin typeface="Consolas"/>
                          <a:cs typeface="Consolas"/>
                        </a:rPr>
                      </a:br>
                      <a:r>
                        <a:rPr lang="en-US" sz="1200" dirty="0">
                          <a:latin typeface="Consolas"/>
                          <a:cs typeface="Consolas"/>
                        </a:rPr>
                        <a:t> x=!x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he-IL" sz="1200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200" dirty="0">
                          <a:latin typeface="Consolas"/>
                          <a:cs typeface="Consolas"/>
                        </a:rPr>
                        <a:t>if zy</a:t>
                      </a:r>
                      <a:br>
                        <a:rPr lang="en-US" sz="1200" dirty="0">
                          <a:latin typeface="Consolas"/>
                          <a:cs typeface="Consolas"/>
                        </a:rPr>
                      </a:br>
                      <a:r>
                        <a:rPr lang="en-US" sz="1200" dirty="0">
                          <a:latin typeface="Consolas"/>
                          <a:cs typeface="Consolas"/>
                        </a:rPr>
                        <a:t> then</a:t>
                      </a:r>
                      <a:br>
                        <a:rPr lang="en-US" sz="1200" dirty="0">
                          <a:latin typeface="Consolas"/>
                          <a:cs typeface="Consolas"/>
                        </a:rPr>
                      </a:br>
                      <a:r>
                        <a:rPr lang="en-US" sz="1200" dirty="0">
                          <a:latin typeface="Consolas"/>
                          <a:cs typeface="Consolas"/>
                        </a:rPr>
                        <a:t> y=0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he-IL" sz="1200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200" dirty="0">
                          <a:latin typeface="Consolas"/>
                          <a:cs typeface="Consolas"/>
                        </a:rPr>
                        <a:t>if ny</a:t>
                      </a:r>
                      <a:br>
                        <a:rPr lang="en-US" sz="1200" dirty="0">
                          <a:latin typeface="Consolas"/>
                          <a:cs typeface="Consolas"/>
                        </a:rPr>
                      </a:br>
                      <a:r>
                        <a:rPr lang="he-IL" sz="1200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200" dirty="0">
                          <a:latin typeface="Consolas"/>
                          <a:cs typeface="Consolas"/>
                        </a:rPr>
                        <a:t>then</a:t>
                      </a:r>
                      <a:br>
                        <a:rPr lang="en-US" sz="1200" dirty="0">
                          <a:latin typeface="Consolas"/>
                          <a:cs typeface="Consolas"/>
                        </a:rPr>
                      </a:br>
                      <a:r>
                        <a:rPr lang="en-US" sz="1200" dirty="0">
                          <a:latin typeface="Consolas"/>
                          <a:cs typeface="Consolas"/>
                        </a:rPr>
                        <a:t> y=!y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he-IL" sz="1200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200" dirty="0">
                          <a:latin typeface="Consolas"/>
                          <a:cs typeface="Consolas"/>
                        </a:rPr>
                        <a:t>if</a:t>
                      </a:r>
                      <a:r>
                        <a:rPr lang="en-US" sz="1200" baseline="0" dirty="0">
                          <a:latin typeface="Consolas"/>
                          <a:cs typeface="Consolas"/>
                        </a:rPr>
                        <a:t> f</a:t>
                      </a:r>
                      <a:br>
                        <a:rPr lang="en-US" sz="1200" kern="1200" baseline="0" dirty="0">
                          <a:solidFill>
                            <a:schemeClr val="dk1"/>
                          </a:solidFill>
                          <a:latin typeface="Consolas"/>
                          <a:ea typeface="+mn-ea"/>
                          <a:cs typeface="Consolas"/>
                        </a:rPr>
                      </a:br>
                      <a:r>
                        <a:rPr lang="he-IL" sz="1200" kern="1200" baseline="0" dirty="0">
                          <a:solidFill>
                            <a:schemeClr val="dk1"/>
                          </a:solidFill>
                          <a:latin typeface="Consolas"/>
                          <a:ea typeface="+mn-ea"/>
                          <a:cs typeface="Consolas"/>
                        </a:rPr>
                        <a:t> </a:t>
                      </a:r>
                      <a:r>
                        <a:rPr lang="en-US" sz="1200" baseline="0" dirty="0">
                          <a:latin typeface="Consolas"/>
                          <a:cs typeface="Consolas"/>
                        </a:rPr>
                        <a:t>then out=x+y</a:t>
                      </a:r>
                      <a:br>
                        <a:rPr lang="en-US" sz="1200" baseline="0" dirty="0">
                          <a:latin typeface="Consolas"/>
                          <a:cs typeface="Consolas"/>
                        </a:rPr>
                      </a:br>
                      <a:r>
                        <a:rPr lang="en-US" sz="1200" baseline="0" dirty="0">
                          <a:latin typeface="Consolas"/>
                          <a:cs typeface="Consolas"/>
                        </a:rPr>
                        <a:t> else out=x&amp;y </a:t>
                      </a:r>
                      <a:endParaRPr lang="en-US" sz="120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latin typeface="Consolas"/>
                          <a:cs typeface="Consolas"/>
                        </a:rPr>
                        <a:t> if no</a:t>
                      </a:r>
                      <a:br>
                        <a:rPr lang="en-US" sz="1200" dirty="0">
                          <a:latin typeface="Consolas"/>
                          <a:cs typeface="Consolas"/>
                        </a:rPr>
                      </a:br>
                      <a:r>
                        <a:rPr lang="en-US" sz="1200" dirty="0">
                          <a:latin typeface="Consolas"/>
                          <a:cs typeface="Consolas"/>
                        </a:rPr>
                        <a:t> then</a:t>
                      </a:r>
                      <a:br>
                        <a:rPr lang="en-US" sz="1200" dirty="0">
                          <a:latin typeface="Consolas"/>
                          <a:cs typeface="Consolas"/>
                        </a:rPr>
                      </a:br>
                      <a:r>
                        <a:rPr lang="en-US" sz="1200" dirty="0">
                          <a:latin typeface="Consolas"/>
                          <a:cs typeface="Consolas"/>
                        </a:rPr>
                        <a:t> out=!out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br>
                        <a:rPr lang="en-US" sz="1200" dirty="0">
                          <a:latin typeface="Consolas"/>
                          <a:cs typeface="Consolas"/>
                        </a:rPr>
                      </a:br>
                      <a:br>
                        <a:rPr lang="en-US" sz="1200" dirty="0">
                          <a:latin typeface="Consolas"/>
                          <a:cs typeface="Consolas"/>
                        </a:rPr>
                      </a:br>
                      <a:r>
                        <a:rPr lang="en-US" sz="1200" dirty="0">
                          <a:latin typeface="Consolas"/>
                          <a:cs typeface="Consolas"/>
                        </a:rPr>
                        <a:t> out(x,y)=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C2DE5141-B31A-904F-983A-3E27A4EFD2B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759173" y="2866178"/>
          <a:ext cx="4468796" cy="30354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227" r:id="rId3" imgW="5448300" imgH="4381500" progId="Visio.Drawing.6">
                  <p:embed/>
                </p:oleObj>
              </mc:Choice>
              <mc:Fallback>
                <p:oleObj r:id="rId3" imgW="5448300" imgH="4381500" progId="Visio.Drawing.6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C2DE5141-B31A-904F-983A-3E27A4EFD2B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-862" t="20767" r="8040" b="818"/>
                      <a:stretch>
                        <a:fillRect/>
                      </a:stretch>
                    </p:blipFill>
                    <p:spPr bwMode="auto">
                      <a:xfrm>
                        <a:off x="1759173" y="2866178"/>
                        <a:ext cx="4468796" cy="303540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4684137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Hack ALU operation</a:t>
            </a:r>
            <a:endParaRPr lang="en-US" dirty="0">
              <a:latin typeface="Consolas"/>
              <a:cs typeface="Consolas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1267690" y="873892"/>
          <a:ext cx="5451762" cy="55784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20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57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574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9149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5898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0810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66597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pre-setting</a:t>
                      </a:r>
                      <a:br>
                        <a:rPr lang="en-US" sz="12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the </a:t>
                      </a:r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x</a:t>
                      </a:r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input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marL="0" marR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pre-setting</a:t>
                      </a:r>
                      <a:br>
                        <a:rPr lang="en-US" sz="12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the </a:t>
                      </a:r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y</a:t>
                      </a:r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input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kern="1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selecting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between computing 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+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or 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&amp;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post-setting the output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Resulting</a:t>
                      </a:r>
                      <a:br>
                        <a:rPr lang="en-US" sz="1200" b="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ALU output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1064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onsolas"/>
                          <a:cs typeface="Consolas"/>
                        </a:rPr>
                        <a:t>zx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onsolas"/>
                          <a:cs typeface="Consolas"/>
                        </a:rPr>
                        <a:t>nx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onsolas"/>
                          <a:cs typeface="Consolas"/>
                        </a:rPr>
                        <a:t>zy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onsolas"/>
                          <a:cs typeface="Consolas"/>
                        </a:rPr>
                        <a:t>ny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onsolas"/>
                          <a:cs typeface="Consolas"/>
                        </a:rPr>
                        <a:t>f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onsolas"/>
                          <a:cs typeface="Consolas"/>
                        </a:rPr>
                        <a:t>no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onsolas"/>
                          <a:cs typeface="Consolas"/>
                        </a:rPr>
                        <a:t>out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6555">
                <a:tc>
                  <a:txBody>
                    <a:bodyPr/>
                    <a:lstStyle/>
                    <a:p>
                      <a:pPr algn="l"/>
                      <a:r>
                        <a:rPr lang="he-IL" sz="1200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200" dirty="0">
                          <a:latin typeface="Consolas"/>
                          <a:cs typeface="Consolas"/>
                        </a:rPr>
                        <a:t>if zx</a:t>
                      </a:r>
                      <a:br>
                        <a:rPr lang="en-US" sz="1200" dirty="0">
                          <a:latin typeface="Consolas"/>
                          <a:cs typeface="Consolas"/>
                        </a:rPr>
                      </a:br>
                      <a:r>
                        <a:rPr lang="en-US" sz="1200" dirty="0">
                          <a:latin typeface="Consolas"/>
                          <a:cs typeface="Consolas"/>
                        </a:rPr>
                        <a:t> then</a:t>
                      </a:r>
                      <a:br>
                        <a:rPr lang="en-US" sz="1200" dirty="0">
                          <a:latin typeface="Consolas"/>
                          <a:cs typeface="Consolas"/>
                        </a:rPr>
                      </a:br>
                      <a:r>
                        <a:rPr lang="en-US" sz="1200" dirty="0">
                          <a:latin typeface="Consolas"/>
                          <a:cs typeface="Consolas"/>
                        </a:rPr>
                        <a:t> x=0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he-IL" sz="1200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200" dirty="0">
                          <a:latin typeface="Consolas"/>
                          <a:cs typeface="Consolas"/>
                        </a:rPr>
                        <a:t>if nx</a:t>
                      </a:r>
                      <a:br>
                        <a:rPr lang="en-US" sz="1200" dirty="0">
                          <a:latin typeface="Consolas"/>
                          <a:cs typeface="Consolas"/>
                        </a:rPr>
                      </a:br>
                      <a:r>
                        <a:rPr lang="he-IL" sz="1200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200" dirty="0">
                          <a:latin typeface="Consolas"/>
                          <a:cs typeface="Consolas"/>
                        </a:rPr>
                        <a:t>then</a:t>
                      </a:r>
                      <a:br>
                        <a:rPr lang="en-US" sz="1200" dirty="0">
                          <a:latin typeface="Consolas"/>
                          <a:cs typeface="Consolas"/>
                        </a:rPr>
                      </a:br>
                      <a:r>
                        <a:rPr lang="en-US" sz="1200" dirty="0">
                          <a:latin typeface="Consolas"/>
                          <a:cs typeface="Consolas"/>
                        </a:rPr>
                        <a:t> x=!x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he-IL" sz="1200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200" dirty="0">
                          <a:latin typeface="Consolas"/>
                          <a:cs typeface="Consolas"/>
                        </a:rPr>
                        <a:t>if zy</a:t>
                      </a:r>
                      <a:br>
                        <a:rPr lang="en-US" sz="1200" dirty="0">
                          <a:latin typeface="Consolas"/>
                          <a:cs typeface="Consolas"/>
                        </a:rPr>
                      </a:br>
                      <a:r>
                        <a:rPr lang="en-US" sz="1200" dirty="0">
                          <a:latin typeface="Consolas"/>
                          <a:cs typeface="Consolas"/>
                        </a:rPr>
                        <a:t> then</a:t>
                      </a:r>
                      <a:br>
                        <a:rPr lang="en-US" sz="1200" dirty="0">
                          <a:latin typeface="Consolas"/>
                          <a:cs typeface="Consolas"/>
                        </a:rPr>
                      </a:br>
                      <a:r>
                        <a:rPr lang="en-US" sz="1200" dirty="0">
                          <a:latin typeface="Consolas"/>
                          <a:cs typeface="Consolas"/>
                        </a:rPr>
                        <a:t> y=0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he-IL" sz="1200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200" dirty="0">
                          <a:latin typeface="Consolas"/>
                          <a:cs typeface="Consolas"/>
                        </a:rPr>
                        <a:t>if ny</a:t>
                      </a:r>
                      <a:br>
                        <a:rPr lang="en-US" sz="1200" dirty="0">
                          <a:latin typeface="Consolas"/>
                          <a:cs typeface="Consolas"/>
                        </a:rPr>
                      </a:br>
                      <a:r>
                        <a:rPr lang="he-IL" sz="1200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200" dirty="0">
                          <a:latin typeface="Consolas"/>
                          <a:cs typeface="Consolas"/>
                        </a:rPr>
                        <a:t>then</a:t>
                      </a:r>
                      <a:br>
                        <a:rPr lang="en-US" sz="1200" dirty="0">
                          <a:latin typeface="Consolas"/>
                          <a:cs typeface="Consolas"/>
                        </a:rPr>
                      </a:br>
                      <a:r>
                        <a:rPr lang="en-US" sz="1200" dirty="0">
                          <a:latin typeface="Consolas"/>
                          <a:cs typeface="Consolas"/>
                        </a:rPr>
                        <a:t> y=!y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he-IL" sz="1200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200" dirty="0">
                          <a:latin typeface="Consolas"/>
                          <a:cs typeface="Consolas"/>
                        </a:rPr>
                        <a:t>if</a:t>
                      </a:r>
                      <a:r>
                        <a:rPr lang="en-US" sz="1200" baseline="0" dirty="0">
                          <a:latin typeface="Consolas"/>
                          <a:cs typeface="Consolas"/>
                        </a:rPr>
                        <a:t> f</a:t>
                      </a:r>
                      <a:br>
                        <a:rPr lang="en-US" sz="1200" kern="1200" baseline="0" dirty="0">
                          <a:solidFill>
                            <a:schemeClr val="dk1"/>
                          </a:solidFill>
                          <a:latin typeface="Consolas"/>
                          <a:ea typeface="+mn-ea"/>
                          <a:cs typeface="Consolas"/>
                        </a:rPr>
                      </a:br>
                      <a:r>
                        <a:rPr lang="he-IL" sz="1200" kern="1200" baseline="0" dirty="0">
                          <a:solidFill>
                            <a:schemeClr val="dk1"/>
                          </a:solidFill>
                          <a:latin typeface="Consolas"/>
                          <a:ea typeface="+mn-ea"/>
                          <a:cs typeface="Consolas"/>
                        </a:rPr>
                        <a:t> </a:t>
                      </a:r>
                      <a:r>
                        <a:rPr lang="en-US" sz="1200" baseline="0" dirty="0">
                          <a:latin typeface="Consolas"/>
                          <a:cs typeface="Consolas"/>
                        </a:rPr>
                        <a:t>then out=x+y</a:t>
                      </a:r>
                      <a:br>
                        <a:rPr lang="en-US" sz="1200" baseline="0" dirty="0">
                          <a:latin typeface="Consolas"/>
                          <a:cs typeface="Consolas"/>
                        </a:rPr>
                      </a:br>
                      <a:r>
                        <a:rPr lang="en-US" sz="1200" baseline="0" dirty="0">
                          <a:latin typeface="Consolas"/>
                          <a:cs typeface="Consolas"/>
                        </a:rPr>
                        <a:t> else out=x&amp;y </a:t>
                      </a:r>
                      <a:endParaRPr lang="en-US" sz="120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latin typeface="Consolas"/>
                          <a:cs typeface="Consolas"/>
                        </a:rPr>
                        <a:t> if no</a:t>
                      </a:r>
                      <a:br>
                        <a:rPr lang="en-US" sz="1200" dirty="0">
                          <a:latin typeface="Consolas"/>
                          <a:cs typeface="Consolas"/>
                        </a:rPr>
                      </a:br>
                      <a:r>
                        <a:rPr lang="en-US" sz="1200" dirty="0">
                          <a:latin typeface="Consolas"/>
                          <a:cs typeface="Consolas"/>
                        </a:rPr>
                        <a:t> then</a:t>
                      </a:r>
                      <a:br>
                        <a:rPr lang="en-US" sz="1200" dirty="0">
                          <a:latin typeface="Consolas"/>
                          <a:cs typeface="Consolas"/>
                        </a:rPr>
                      </a:br>
                      <a:r>
                        <a:rPr lang="en-US" sz="1200" dirty="0">
                          <a:latin typeface="Consolas"/>
                          <a:cs typeface="Consolas"/>
                        </a:rPr>
                        <a:t> out=!out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br>
                        <a:rPr lang="en-US" sz="1200" dirty="0">
                          <a:latin typeface="Consolas"/>
                          <a:cs typeface="Consolas"/>
                        </a:rPr>
                      </a:br>
                      <a:br>
                        <a:rPr lang="en-US" sz="1200" dirty="0">
                          <a:latin typeface="Consolas"/>
                          <a:cs typeface="Consolas"/>
                        </a:rPr>
                      </a:br>
                      <a:r>
                        <a:rPr lang="en-US" sz="1200" dirty="0">
                          <a:latin typeface="Consolas"/>
                          <a:cs typeface="Consolas"/>
                        </a:rPr>
                        <a:t> out(x,y)=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5234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5234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5234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-1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5234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x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5234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y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25234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!x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25234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!y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25234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-x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25234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-y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25234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x+1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25234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y+1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25234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he-IL" sz="1200" b="0" dirty="0">
                          <a:latin typeface="Consolas"/>
                          <a:cs typeface="Consolas"/>
                        </a:rPr>
                        <a:t>0</a:t>
                      </a:r>
                      <a:endParaRPr lang="en-US" sz="12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he-IL" sz="1200" b="0" dirty="0">
                          <a:latin typeface="Consolas"/>
                          <a:cs typeface="Consolas"/>
                        </a:rPr>
                        <a:t>0</a:t>
                      </a:r>
                      <a:endParaRPr lang="en-US" sz="12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he-IL" sz="1200" b="0" dirty="0">
                          <a:latin typeface="Consolas"/>
                          <a:cs typeface="Consolas"/>
                        </a:rPr>
                        <a:t>1</a:t>
                      </a:r>
                      <a:endParaRPr lang="en-US" sz="12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he-IL" sz="1200" b="0" dirty="0">
                          <a:latin typeface="Consolas"/>
                          <a:cs typeface="Consolas"/>
                        </a:rPr>
                        <a:t>1</a:t>
                      </a:r>
                      <a:endParaRPr lang="en-US" sz="12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he-IL" sz="1200" b="0" dirty="0">
                          <a:latin typeface="Consolas"/>
                          <a:cs typeface="Consolas"/>
                        </a:rPr>
                        <a:t>1</a:t>
                      </a:r>
                      <a:endParaRPr lang="en-US" sz="12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he-IL" sz="1200" b="0" dirty="0">
                          <a:latin typeface="Consolas"/>
                          <a:cs typeface="Consolas"/>
                        </a:rPr>
                        <a:t>0</a:t>
                      </a:r>
                      <a:endParaRPr lang="en-US" sz="12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x-1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25234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y-1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25234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x+y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25234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x-y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25234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y-x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25234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x&amp;y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25234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x|y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2824247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Hack ALU operation: Compute </a:t>
            </a:r>
            <a:r>
              <a:rPr lang="en-US" sz="2000" dirty="0">
                <a:solidFill>
                  <a:srgbClr val="253FAB"/>
                </a:solidFill>
                <a:latin typeface="Consolas"/>
                <a:cs typeface="Consolas"/>
              </a:rPr>
              <a:t>!x</a:t>
            </a:r>
            <a:endParaRPr lang="en-US" dirty="0">
              <a:solidFill>
                <a:srgbClr val="253FAB"/>
              </a:solidFill>
              <a:latin typeface="Consolas"/>
              <a:cs typeface="Consolas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1267690" y="873892"/>
          <a:ext cx="5451762" cy="55784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20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57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574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9149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5898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0810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66597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pre-setting</a:t>
                      </a:r>
                      <a:br>
                        <a:rPr lang="en-US" sz="12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the </a:t>
                      </a:r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x</a:t>
                      </a:r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input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marL="0" marR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pre-setting</a:t>
                      </a:r>
                      <a:br>
                        <a:rPr lang="en-US" sz="12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the </a:t>
                      </a:r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y</a:t>
                      </a:r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input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kern="1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selecting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between computing 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+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or 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&amp;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post-setting the output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Resulting</a:t>
                      </a:r>
                      <a:br>
                        <a:rPr lang="en-US" sz="1200" b="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ALU output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1064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onsolas"/>
                          <a:cs typeface="Consolas"/>
                        </a:rPr>
                        <a:t>zx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onsolas"/>
                          <a:cs typeface="Consolas"/>
                        </a:rPr>
                        <a:t>nx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onsolas"/>
                          <a:cs typeface="Consolas"/>
                        </a:rPr>
                        <a:t>zy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onsolas"/>
                          <a:cs typeface="Consolas"/>
                        </a:rPr>
                        <a:t>ny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onsolas"/>
                          <a:cs typeface="Consolas"/>
                        </a:rPr>
                        <a:t>f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onsolas"/>
                          <a:cs typeface="Consolas"/>
                        </a:rPr>
                        <a:t>no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onsolas"/>
                          <a:cs typeface="Consolas"/>
                        </a:rPr>
                        <a:t>out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6555">
                <a:tc>
                  <a:txBody>
                    <a:bodyPr/>
                    <a:lstStyle/>
                    <a:p>
                      <a:pPr algn="l"/>
                      <a:r>
                        <a:rPr lang="he-IL" sz="1200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200" dirty="0">
                          <a:latin typeface="Consolas"/>
                          <a:cs typeface="Consolas"/>
                        </a:rPr>
                        <a:t>if zx</a:t>
                      </a:r>
                      <a:br>
                        <a:rPr lang="en-US" sz="1200" dirty="0">
                          <a:latin typeface="Consolas"/>
                          <a:cs typeface="Consolas"/>
                        </a:rPr>
                      </a:br>
                      <a:r>
                        <a:rPr lang="en-US" sz="1200" dirty="0">
                          <a:latin typeface="Consolas"/>
                          <a:cs typeface="Consolas"/>
                        </a:rPr>
                        <a:t> then</a:t>
                      </a:r>
                      <a:br>
                        <a:rPr lang="en-US" sz="1200" dirty="0">
                          <a:latin typeface="Consolas"/>
                          <a:cs typeface="Consolas"/>
                        </a:rPr>
                      </a:br>
                      <a:r>
                        <a:rPr lang="en-US" sz="1200" dirty="0">
                          <a:latin typeface="Consolas"/>
                          <a:cs typeface="Consolas"/>
                        </a:rPr>
                        <a:t> x=0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he-IL" sz="1200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200" dirty="0">
                          <a:latin typeface="Consolas"/>
                          <a:cs typeface="Consolas"/>
                        </a:rPr>
                        <a:t>if nx</a:t>
                      </a:r>
                      <a:br>
                        <a:rPr lang="en-US" sz="1200" dirty="0">
                          <a:latin typeface="Consolas"/>
                          <a:cs typeface="Consolas"/>
                        </a:rPr>
                      </a:br>
                      <a:r>
                        <a:rPr lang="he-IL" sz="1200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200" dirty="0">
                          <a:latin typeface="Consolas"/>
                          <a:cs typeface="Consolas"/>
                        </a:rPr>
                        <a:t>then</a:t>
                      </a:r>
                      <a:br>
                        <a:rPr lang="en-US" sz="1200" dirty="0">
                          <a:latin typeface="Consolas"/>
                          <a:cs typeface="Consolas"/>
                        </a:rPr>
                      </a:br>
                      <a:r>
                        <a:rPr lang="en-US" sz="1200" dirty="0">
                          <a:latin typeface="Consolas"/>
                          <a:cs typeface="Consolas"/>
                        </a:rPr>
                        <a:t> x=!x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he-IL" sz="1200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200" dirty="0">
                          <a:latin typeface="Consolas"/>
                          <a:cs typeface="Consolas"/>
                        </a:rPr>
                        <a:t>if zy</a:t>
                      </a:r>
                      <a:br>
                        <a:rPr lang="en-US" sz="1200" dirty="0">
                          <a:latin typeface="Consolas"/>
                          <a:cs typeface="Consolas"/>
                        </a:rPr>
                      </a:br>
                      <a:r>
                        <a:rPr lang="en-US" sz="1200" dirty="0">
                          <a:latin typeface="Consolas"/>
                          <a:cs typeface="Consolas"/>
                        </a:rPr>
                        <a:t> then</a:t>
                      </a:r>
                      <a:br>
                        <a:rPr lang="en-US" sz="1200" dirty="0">
                          <a:latin typeface="Consolas"/>
                          <a:cs typeface="Consolas"/>
                        </a:rPr>
                      </a:br>
                      <a:r>
                        <a:rPr lang="en-US" sz="1200" dirty="0">
                          <a:latin typeface="Consolas"/>
                          <a:cs typeface="Consolas"/>
                        </a:rPr>
                        <a:t> y=0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he-IL" sz="1200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200" dirty="0">
                          <a:latin typeface="Consolas"/>
                          <a:cs typeface="Consolas"/>
                        </a:rPr>
                        <a:t>if ny</a:t>
                      </a:r>
                      <a:br>
                        <a:rPr lang="en-US" sz="1200" dirty="0">
                          <a:latin typeface="Consolas"/>
                          <a:cs typeface="Consolas"/>
                        </a:rPr>
                      </a:br>
                      <a:r>
                        <a:rPr lang="he-IL" sz="1200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200" dirty="0">
                          <a:latin typeface="Consolas"/>
                          <a:cs typeface="Consolas"/>
                        </a:rPr>
                        <a:t>then</a:t>
                      </a:r>
                      <a:br>
                        <a:rPr lang="en-US" sz="1200" dirty="0">
                          <a:latin typeface="Consolas"/>
                          <a:cs typeface="Consolas"/>
                        </a:rPr>
                      </a:br>
                      <a:r>
                        <a:rPr lang="en-US" sz="1200" dirty="0">
                          <a:latin typeface="Consolas"/>
                          <a:cs typeface="Consolas"/>
                        </a:rPr>
                        <a:t> y=!y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he-IL" sz="1200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200" dirty="0">
                          <a:latin typeface="Consolas"/>
                          <a:cs typeface="Consolas"/>
                        </a:rPr>
                        <a:t>if</a:t>
                      </a:r>
                      <a:r>
                        <a:rPr lang="en-US" sz="1200" baseline="0" dirty="0">
                          <a:latin typeface="Consolas"/>
                          <a:cs typeface="Consolas"/>
                        </a:rPr>
                        <a:t> f</a:t>
                      </a:r>
                      <a:br>
                        <a:rPr lang="en-US" sz="1200" kern="1200" baseline="0" dirty="0">
                          <a:solidFill>
                            <a:schemeClr val="dk1"/>
                          </a:solidFill>
                          <a:latin typeface="Consolas"/>
                          <a:ea typeface="+mn-ea"/>
                          <a:cs typeface="Consolas"/>
                        </a:rPr>
                      </a:br>
                      <a:r>
                        <a:rPr lang="he-IL" sz="1200" kern="1200" baseline="0" dirty="0">
                          <a:solidFill>
                            <a:schemeClr val="dk1"/>
                          </a:solidFill>
                          <a:latin typeface="Consolas"/>
                          <a:ea typeface="+mn-ea"/>
                          <a:cs typeface="Consolas"/>
                        </a:rPr>
                        <a:t> </a:t>
                      </a:r>
                      <a:r>
                        <a:rPr lang="en-US" sz="1200" baseline="0" dirty="0">
                          <a:latin typeface="Consolas"/>
                          <a:cs typeface="Consolas"/>
                        </a:rPr>
                        <a:t>then out=x+y</a:t>
                      </a:r>
                      <a:br>
                        <a:rPr lang="en-US" sz="1200" baseline="0" dirty="0">
                          <a:latin typeface="Consolas"/>
                          <a:cs typeface="Consolas"/>
                        </a:rPr>
                      </a:br>
                      <a:r>
                        <a:rPr lang="en-US" sz="1200" baseline="0" dirty="0">
                          <a:latin typeface="Consolas"/>
                          <a:cs typeface="Consolas"/>
                        </a:rPr>
                        <a:t> else out=x&amp;y </a:t>
                      </a:r>
                      <a:endParaRPr lang="en-US" sz="120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latin typeface="Consolas"/>
                          <a:cs typeface="Consolas"/>
                        </a:rPr>
                        <a:t> if no</a:t>
                      </a:r>
                      <a:br>
                        <a:rPr lang="en-US" sz="1200" dirty="0">
                          <a:latin typeface="Consolas"/>
                          <a:cs typeface="Consolas"/>
                        </a:rPr>
                      </a:br>
                      <a:r>
                        <a:rPr lang="en-US" sz="1200" dirty="0">
                          <a:latin typeface="Consolas"/>
                          <a:cs typeface="Consolas"/>
                        </a:rPr>
                        <a:t> then</a:t>
                      </a:r>
                      <a:br>
                        <a:rPr lang="en-US" sz="1200" dirty="0">
                          <a:latin typeface="Consolas"/>
                          <a:cs typeface="Consolas"/>
                        </a:rPr>
                      </a:br>
                      <a:r>
                        <a:rPr lang="en-US" sz="1200" dirty="0">
                          <a:latin typeface="Consolas"/>
                          <a:cs typeface="Consolas"/>
                        </a:rPr>
                        <a:t> out=!out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br>
                        <a:rPr lang="en-US" sz="1200" dirty="0">
                          <a:latin typeface="Consolas"/>
                          <a:cs typeface="Consolas"/>
                        </a:rPr>
                      </a:br>
                      <a:br>
                        <a:rPr lang="en-US" sz="1200" dirty="0">
                          <a:latin typeface="Consolas"/>
                          <a:cs typeface="Consolas"/>
                        </a:rPr>
                      </a:br>
                      <a:r>
                        <a:rPr lang="en-US" sz="1200" dirty="0">
                          <a:latin typeface="Consolas"/>
                          <a:cs typeface="Consolas"/>
                        </a:rPr>
                        <a:t> out(x,y)=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5234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5234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5234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-1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5234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x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5234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y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25234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!x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25234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!y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25234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-x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25234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-y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25234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x+1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25234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y+1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25234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he-IL" sz="1200" b="0" dirty="0">
                          <a:latin typeface="Consolas"/>
                          <a:cs typeface="Consolas"/>
                        </a:rPr>
                        <a:t>0</a:t>
                      </a:r>
                      <a:endParaRPr lang="en-US" sz="12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he-IL" sz="1200" b="0" dirty="0">
                          <a:latin typeface="Consolas"/>
                          <a:cs typeface="Consolas"/>
                        </a:rPr>
                        <a:t>0</a:t>
                      </a:r>
                      <a:endParaRPr lang="en-US" sz="12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he-IL" sz="1200" b="0" dirty="0">
                          <a:latin typeface="Consolas"/>
                          <a:cs typeface="Consolas"/>
                        </a:rPr>
                        <a:t>1</a:t>
                      </a:r>
                      <a:endParaRPr lang="en-US" sz="12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he-IL" sz="1200" b="0" dirty="0">
                          <a:latin typeface="Consolas"/>
                          <a:cs typeface="Consolas"/>
                        </a:rPr>
                        <a:t>1</a:t>
                      </a:r>
                      <a:endParaRPr lang="en-US" sz="12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he-IL" sz="1200" b="0" dirty="0">
                          <a:latin typeface="Consolas"/>
                          <a:cs typeface="Consolas"/>
                        </a:rPr>
                        <a:t>1</a:t>
                      </a:r>
                      <a:endParaRPr lang="en-US" sz="12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he-IL" sz="1200" b="0" dirty="0">
                          <a:latin typeface="Consolas"/>
                          <a:cs typeface="Consolas"/>
                        </a:rPr>
                        <a:t>0</a:t>
                      </a:r>
                      <a:endParaRPr lang="en-US" sz="12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x-1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25234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y-1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25234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x+y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25234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x-y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25234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y-x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25234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x&amp;y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25234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x|y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</a:tbl>
          </a:graphicData>
        </a:graphic>
      </p:graphicFrame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F15F5B7-3D97-884A-9F58-3932A13173D6}"/>
              </a:ext>
            </a:extLst>
          </p:cNvPr>
          <p:cNvSpPr/>
          <p:nvPr/>
        </p:nvSpPr>
        <p:spPr>
          <a:xfrm>
            <a:off x="1056512" y="3531121"/>
            <a:ext cx="5776087" cy="22030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43000"/>
            </a:schemeClr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Rectangle 9">
            <a:extLst>
              <a:ext uri="{FF2B5EF4-FFF2-40B4-BE49-F238E27FC236}">
                <a16:creationId xmlns:a16="http://schemas.microsoft.com/office/drawing/2014/main" id="{3C975A33-73EE-3D46-B49C-E36699DC80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01225" y="3879249"/>
            <a:ext cx="2856299" cy="2665930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51999" tIns="108000" rIns="0" bIns="0" anchor="t" anchorCtr="0"/>
          <a:lstStyle/>
          <a:p>
            <a:pPr marL="342900" indent="-342900" algn="l">
              <a:buClr>
                <a:srgbClr val="006600"/>
              </a:buClr>
              <a:buSzPct val="100000"/>
              <a:buFont typeface="Wingdings" charset="0"/>
              <a:buNone/>
              <a:defRPr/>
            </a:pPr>
            <a:r>
              <a:rPr lang="en-US" sz="1600" b="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</a:t>
            </a:r>
            <a:r>
              <a:rPr lang="en-US" sz="16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compute </a:t>
            </a:r>
            <a:r>
              <a:rPr lang="en-US" sz="1400" b="0" dirty="0">
                <a:latin typeface="Consolas" panose="020B0609020204030204" pitchFamily="49" charset="0"/>
                <a:cs typeface="Consolas" panose="020B0609020204030204" pitchFamily="49" charset="0"/>
              </a:rPr>
              <a:t>!x</a:t>
            </a:r>
            <a:endParaRPr lang="en-US" sz="1600" b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indent="-342900" algn="l">
              <a:spcBef>
                <a:spcPts val="600"/>
              </a:spcBef>
              <a:buClr>
                <a:srgbClr val="006600"/>
              </a:buClr>
              <a:buSzPct val="100000"/>
              <a:buFont typeface="Wingdings" charset="0"/>
              <a:buNone/>
              <a:defRPr/>
            </a:pPr>
            <a:r>
              <a:rPr lang="en-US" sz="1400" b="0" dirty="0">
                <a:latin typeface="Consolas" charset="0"/>
                <a:cs typeface="Consolas" charset="0"/>
              </a:rPr>
              <a:t>x:       </a:t>
            </a:r>
            <a:r>
              <a:rPr lang="en-US" sz="1400" b="0" dirty="0">
                <a:solidFill>
                  <a:srgbClr val="231CFF"/>
                </a:solidFill>
                <a:latin typeface="Consolas" charset="0"/>
                <a:cs typeface="Consolas" charset="0"/>
              </a:rPr>
              <a:t>1 1 0 0</a:t>
            </a:r>
            <a:r>
              <a:rPr lang="en-US" sz="1400" b="0" dirty="0">
                <a:solidFill>
                  <a:srgbClr val="0000FF"/>
                </a:solidFill>
                <a:latin typeface="Consolas" charset="0"/>
                <a:cs typeface="Consolas" charset="0"/>
              </a:rPr>
              <a:t> </a:t>
            </a:r>
          </a:p>
          <a:p>
            <a:pPr marL="342900" indent="-342900" algn="l">
              <a:buClr>
                <a:srgbClr val="006600"/>
              </a:buClr>
              <a:buSzPct val="100000"/>
              <a:buFont typeface="Wingdings" charset="0"/>
              <a:buNone/>
              <a:defRPr/>
            </a:pPr>
            <a:r>
              <a:rPr lang="en-US" sz="1400" b="0" dirty="0">
                <a:latin typeface="Consolas" charset="0"/>
                <a:cs typeface="Consolas" charset="0"/>
              </a:rPr>
              <a:t>y:       </a:t>
            </a:r>
            <a:r>
              <a:rPr lang="en-US" sz="1400" dirty="0">
                <a:latin typeface="Consolas" charset="0"/>
                <a:cs typeface="Consolas" charset="0"/>
              </a:rPr>
              <a:t>1 0 1 1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(irrelevant)</a:t>
            </a:r>
          </a:p>
        </p:txBody>
      </p:sp>
    </p:spTree>
    <p:extLst>
      <p:ext uri="{BB962C8B-B14F-4D97-AF65-F5344CB8AC3E}">
        <p14:creationId xmlns:p14="http://schemas.microsoft.com/office/powerpoint/2010/main" val="2014881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Hack ALU operation: Compute </a:t>
            </a:r>
            <a:r>
              <a:rPr lang="en-US" sz="2000" dirty="0">
                <a:solidFill>
                  <a:srgbClr val="253FAB"/>
                </a:solidFill>
                <a:latin typeface="Consolas"/>
                <a:cs typeface="Consolas"/>
              </a:rPr>
              <a:t>!x</a:t>
            </a:r>
            <a:endParaRPr lang="en-US" dirty="0">
              <a:solidFill>
                <a:srgbClr val="253FAB"/>
              </a:solidFill>
              <a:latin typeface="Consolas"/>
              <a:cs typeface="Consolas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1267690" y="873892"/>
          <a:ext cx="5451762" cy="55784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20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57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574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9149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5898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0810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66597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pre-setting</a:t>
                      </a:r>
                      <a:br>
                        <a:rPr lang="en-US" sz="12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the </a:t>
                      </a:r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x</a:t>
                      </a:r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input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marL="0" marR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pre-setting</a:t>
                      </a:r>
                      <a:br>
                        <a:rPr lang="en-US" sz="12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the </a:t>
                      </a:r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y</a:t>
                      </a:r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input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kern="1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selecting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between computing 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+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or 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&amp;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post-setting the output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Resulting</a:t>
                      </a:r>
                      <a:br>
                        <a:rPr lang="en-US" sz="1200" b="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ALU output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1064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onsolas"/>
                          <a:cs typeface="Consolas"/>
                        </a:rPr>
                        <a:t>zx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onsolas"/>
                          <a:cs typeface="Consolas"/>
                        </a:rPr>
                        <a:t>nx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onsolas"/>
                          <a:cs typeface="Consolas"/>
                        </a:rPr>
                        <a:t>zy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onsolas"/>
                          <a:cs typeface="Consolas"/>
                        </a:rPr>
                        <a:t>ny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onsolas"/>
                          <a:cs typeface="Consolas"/>
                        </a:rPr>
                        <a:t>f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onsolas"/>
                          <a:cs typeface="Consolas"/>
                        </a:rPr>
                        <a:t>no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onsolas"/>
                          <a:cs typeface="Consolas"/>
                        </a:rPr>
                        <a:t>out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6555">
                <a:tc>
                  <a:txBody>
                    <a:bodyPr/>
                    <a:lstStyle/>
                    <a:p>
                      <a:pPr algn="l"/>
                      <a:r>
                        <a:rPr lang="he-IL" sz="1200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200" dirty="0">
                          <a:latin typeface="Consolas"/>
                          <a:cs typeface="Consolas"/>
                        </a:rPr>
                        <a:t>if zx</a:t>
                      </a:r>
                      <a:br>
                        <a:rPr lang="en-US" sz="1200" dirty="0">
                          <a:latin typeface="Consolas"/>
                          <a:cs typeface="Consolas"/>
                        </a:rPr>
                      </a:br>
                      <a:r>
                        <a:rPr lang="en-US" sz="1200" dirty="0">
                          <a:latin typeface="Consolas"/>
                          <a:cs typeface="Consolas"/>
                        </a:rPr>
                        <a:t> then</a:t>
                      </a:r>
                      <a:br>
                        <a:rPr lang="en-US" sz="1200" dirty="0">
                          <a:latin typeface="Consolas"/>
                          <a:cs typeface="Consolas"/>
                        </a:rPr>
                      </a:br>
                      <a:r>
                        <a:rPr lang="en-US" sz="1200" dirty="0">
                          <a:latin typeface="Consolas"/>
                          <a:cs typeface="Consolas"/>
                        </a:rPr>
                        <a:t> x=0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he-IL" sz="1200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200" dirty="0">
                          <a:latin typeface="Consolas"/>
                          <a:cs typeface="Consolas"/>
                        </a:rPr>
                        <a:t>if nx</a:t>
                      </a:r>
                      <a:br>
                        <a:rPr lang="en-US" sz="1200" dirty="0">
                          <a:latin typeface="Consolas"/>
                          <a:cs typeface="Consolas"/>
                        </a:rPr>
                      </a:br>
                      <a:r>
                        <a:rPr lang="he-IL" sz="1200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200" dirty="0">
                          <a:latin typeface="Consolas"/>
                          <a:cs typeface="Consolas"/>
                        </a:rPr>
                        <a:t>then</a:t>
                      </a:r>
                      <a:br>
                        <a:rPr lang="en-US" sz="1200" dirty="0">
                          <a:latin typeface="Consolas"/>
                          <a:cs typeface="Consolas"/>
                        </a:rPr>
                      </a:br>
                      <a:r>
                        <a:rPr lang="en-US" sz="1200" dirty="0">
                          <a:latin typeface="Consolas"/>
                          <a:cs typeface="Consolas"/>
                        </a:rPr>
                        <a:t> x=!x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he-IL" sz="1200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200" dirty="0">
                          <a:latin typeface="Consolas"/>
                          <a:cs typeface="Consolas"/>
                        </a:rPr>
                        <a:t>if zy</a:t>
                      </a:r>
                      <a:br>
                        <a:rPr lang="en-US" sz="1200" dirty="0">
                          <a:latin typeface="Consolas"/>
                          <a:cs typeface="Consolas"/>
                        </a:rPr>
                      </a:br>
                      <a:r>
                        <a:rPr lang="en-US" sz="1200" dirty="0">
                          <a:latin typeface="Consolas"/>
                          <a:cs typeface="Consolas"/>
                        </a:rPr>
                        <a:t> then</a:t>
                      </a:r>
                      <a:br>
                        <a:rPr lang="en-US" sz="1200" dirty="0">
                          <a:latin typeface="Consolas"/>
                          <a:cs typeface="Consolas"/>
                        </a:rPr>
                      </a:br>
                      <a:r>
                        <a:rPr lang="en-US" sz="1200" dirty="0">
                          <a:latin typeface="Consolas"/>
                          <a:cs typeface="Consolas"/>
                        </a:rPr>
                        <a:t> y=0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he-IL" sz="1200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200" dirty="0">
                          <a:latin typeface="Consolas"/>
                          <a:cs typeface="Consolas"/>
                        </a:rPr>
                        <a:t>if ny</a:t>
                      </a:r>
                      <a:br>
                        <a:rPr lang="en-US" sz="1200" dirty="0">
                          <a:latin typeface="Consolas"/>
                          <a:cs typeface="Consolas"/>
                        </a:rPr>
                      </a:br>
                      <a:r>
                        <a:rPr lang="he-IL" sz="1200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200" dirty="0">
                          <a:latin typeface="Consolas"/>
                          <a:cs typeface="Consolas"/>
                        </a:rPr>
                        <a:t>then</a:t>
                      </a:r>
                      <a:br>
                        <a:rPr lang="en-US" sz="1200" dirty="0">
                          <a:latin typeface="Consolas"/>
                          <a:cs typeface="Consolas"/>
                        </a:rPr>
                      </a:br>
                      <a:r>
                        <a:rPr lang="en-US" sz="1200" dirty="0">
                          <a:latin typeface="Consolas"/>
                          <a:cs typeface="Consolas"/>
                        </a:rPr>
                        <a:t> y=!y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he-IL" sz="1200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200" dirty="0">
                          <a:latin typeface="Consolas"/>
                          <a:cs typeface="Consolas"/>
                        </a:rPr>
                        <a:t>if</a:t>
                      </a:r>
                      <a:r>
                        <a:rPr lang="en-US" sz="1200" baseline="0" dirty="0">
                          <a:latin typeface="Consolas"/>
                          <a:cs typeface="Consolas"/>
                        </a:rPr>
                        <a:t> f</a:t>
                      </a:r>
                      <a:br>
                        <a:rPr lang="en-US" sz="1200" kern="1200" baseline="0" dirty="0">
                          <a:solidFill>
                            <a:schemeClr val="dk1"/>
                          </a:solidFill>
                          <a:latin typeface="Consolas"/>
                          <a:ea typeface="+mn-ea"/>
                          <a:cs typeface="Consolas"/>
                        </a:rPr>
                      </a:br>
                      <a:r>
                        <a:rPr lang="he-IL" sz="1200" kern="1200" baseline="0" dirty="0">
                          <a:solidFill>
                            <a:schemeClr val="dk1"/>
                          </a:solidFill>
                          <a:latin typeface="Consolas"/>
                          <a:ea typeface="+mn-ea"/>
                          <a:cs typeface="Consolas"/>
                        </a:rPr>
                        <a:t> </a:t>
                      </a:r>
                      <a:r>
                        <a:rPr lang="en-US" sz="1200" baseline="0" dirty="0">
                          <a:latin typeface="Consolas"/>
                          <a:cs typeface="Consolas"/>
                        </a:rPr>
                        <a:t>then out=x+y</a:t>
                      </a:r>
                      <a:br>
                        <a:rPr lang="en-US" sz="1200" baseline="0" dirty="0">
                          <a:latin typeface="Consolas"/>
                          <a:cs typeface="Consolas"/>
                        </a:rPr>
                      </a:br>
                      <a:r>
                        <a:rPr lang="en-US" sz="1200" baseline="0" dirty="0">
                          <a:latin typeface="Consolas"/>
                          <a:cs typeface="Consolas"/>
                        </a:rPr>
                        <a:t> else out=x&amp;y </a:t>
                      </a:r>
                      <a:endParaRPr lang="en-US" sz="120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latin typeface="Consolas"/>
                          <a:cs typeface="Consolas"/>
                        </a:rPr>
                        <a:t> if no</a:t>
                      </a:r>
                      <a:br>
                        <a:rPr lang="en-US" sz="1200" dirty="0">
                          <a:latin typeface="Consolas"/>
                          <a:cs typeface="Consolas"/>
                        </a:rPr>
                      </a:br>
                      <a:r>
                        <a:rPr lang="en-US" sz="1200" dirty="0">
                          <a:latin typeface="Consolas"/>
                          <a:cs typeface="Consolas"/>
                        </a:rPr>
                        <a:t> then</a:t>
                      </a:r>
                      <a:br>
                        <a:rPr lang="en-US" sz="1200" dirty="0">
                          <a:latin typeface="Consolas"/>
                          <a:cs typeface="Consolas"/>
                        </a:rPr>
                      </a:br>
                      <a:r>
                        <a:rPr lang="en-US" sz="1200" dirty="0">
                          <a:latin typeface="Consolas"/>
                          <a:cs typeface="Consolas"/>
                        </a:rPr>
                        <a:t> out=!out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br>
                        <a:rPr lang="en-US" sz="1200" dirty="0">
                          <a:latin typeface="Consolas"/>
                          <a:cs typeface="Consolas"/>
                        </a:rPr>
                      </a:br>
                      <a:br>
                        <a:rPr lang="en-US" sz="1200" dirty="0">
                          <a:latin typeface="Consolas"/>
                          <a:cs typeface="Consolas"/>
                        </a:rPr>
                      </a:br>
                      <a:r>
                        <a:rPr lang="en-US" sz="1200" dirty="0">
                          <a:latin typeface="Consolas"/>
                          <a:cs typeface="Consolas"/>
                        </a:rPr>
                        <a:t> out(x,y)=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5234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5234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5234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-1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5234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x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5234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y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25234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!x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25234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!y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25234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-x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25234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-y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25234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x+1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25234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y+1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25234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he-IL" sz="1200" b="0" dirty="0">
                          <a:latin typeface="Consolas"/>
                          <a:cs typeface="Consolas"/>
                        </a:rPr>
                        <a:t>0</a:t>
                      </a:r>
                      <a:endParaRPr lang="en-US" sz="12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he-IL" sz="1200" b="0" dirty="0">
                          <a:latin typeface="Consolas"/>
                          <a:cs typeface="Consolas"/>
                        </a:rPr>
                        <a:t>0</a:t>
                      </a:r>
                      <a:endParaRPr lang="en-US" sz="12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he-IL" sz="1200" b="0" dirty="0">
                          <a:latin typeface="Consolas"/>
                          <a:cs typeface="Consolas"/>
                        </a:rPr>
                        <a:t>1</a:t>
                      </a:r>
                      <a:endParaRPr lang="en-US" sz="12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he-IL" sz="1200" b="0" dirty="0">
                          <a:latin typeface="Consolas"/>
                          <a:cs typeface="Consolas"/>
                        </a:rPr>
                        <a:t>1</a:t>
                      </a:r>
                      <a:endParaRPr lang="en-US" sz="12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he-IL" sz="1200" b="0" dirty="0">
                          <a:latin typeface="Consolas"/>
                          <a:cs typeface="Consolas"/>
                        </a:rPr>
                        <a:t>1</a:t>
                      </a:r>
                      <a:endParaRPr lang="en-US" sz="12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he-IL" sz="1200" b="0" dirty="0">
                          <a:latin typeface="Consolas"/>
                          <a:cs typeface="Consolas"/>
                        </a:rPr>
                        <a:t>0</a:t>
                      </a:r>
                      <a:endParaRPr lang="en-US" sz="12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x-1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25234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y-1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25234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x+y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25234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x-y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25234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y-x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25234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x&amp;y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25234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x|y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</a:tbl>
          </a:graphicData>
        </a:graphic>
      </p:graphicFrame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F15F5B7-3D97-884A-9F58-3932A13173D6}"/>
              </a:ext>
            </a:extLst>
          </p:cNvPr>
          <p:cNvSpPr/>
          <p:nvPr/>
        </p:nvSpPr>
        <p:spPr>
          <a:xfrm>
            <a:off x="1056512" y="3531121"/>
            <a:ext cx="5776087" cy="22030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43000"/>
            </a:schemeClr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Rectangle 9">
            <a:extLst>
              <a:ext uri="{FF2B5EF4-FFF2-40B4-BE49-F238E27FC236}">
                <a16:creationId xmlns:a16="http://schemas.microsoft.com/office/drawing/2014/main" id="{3C975A33-73EE-3D46-B49C-E36699DC80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01225" y="3879249"/>
            <a:ext cx="2856299" cy="2665930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51999" tIns="108000" rIns="0" bIns="0" anchor="t" anchorCtr="0"/>
          <a:lstStyle/>
          <a:p>
            <a:pPr marL="342900" indent="-342900" algn="l">
              <a:buClr>
                <a:srgbClr val="006600"/>
              </a:buClr>
              <a:buSzPct val="100000"/>
              <a:buFont typeface="Wingdings" charset="0"/>
              <a:buNone/>
              <a:defRPr/>
            </a:pPr>
            <a:r>
              <a:rPr lang="en-US" sz="1600" b="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</a:t>
            </a:r>
            <a:r>
              <a:rPr lang="en-US" sz="16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compute </a:t>
            </a:r>
            <a:r>
              <a:rPr lang="en-US" sz="1400" b="0" dirty="0">
                <a:latin typeface="Consolas" panose="020B0609020204030204" pitchFamily="49" charset="0"/>
                <a:cs typeface="Consolas" panose="020B0609020204030204" pitchFamily="49" charset="0"/>
              </a:rPr>
              <a:t>!x</a:t>
            </a:r>
            <a:endParaRPr lang="en-US" sz="1600" b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indent="-342900" algn="l">
              <a:spcBef>
                <a:spcPts val="600"/>
              </a:spcBef>
              <a:buClr>
                <a:srgbClr val="006600"/>
              </a:buClr>
              <a:buSzPct val="100000"/>
              <a:buFont typeface="Wingdings" charset="0"/>
              <a:buNone/>
              <a:defRPr/>
            </a:pPr>
            <a:r>
              <a:rPr lang="en-US" sz="1400" b="0" dirty="0">
                <a:latin typeface="Consolas" charset="0"/>
                <a:cs typeface="Consolas" charset="0"/>
              </a:rPr>
              <a:t>x:       </a:t>
            </a:r>
            <a:r>
              <a:rPr lang="en-US" sz="1400" b="0" dirty="0">
                <a:solidFill>
                  <a:srgbClr val="231CFF"/>
                </a:solidFill>
                <a:latin typeface="Consolas" charset="0"/>
                <a:cs typeface="Consolas" charset="0"/>
              </a:rPr>
              <a:t>1 1 0 0</a:t>
            </a:r>
            <a:r>
              <a:rPr lang="en-US" sz="1400" b="0" dirty="0">
                <a:solidFill>
                  <a:srgbClr val="0000FF"/>
                </a:solidFill>
                <a:latin typeface="Consolas" charset="0"/>
                <a:cs typeface="Consolas" charset="0"/>
              </a:rPr>
              <a:t> </a:t>
            </a:r>
          </a:p>
          <a:p>
            <a:pPr marL="342900" indent="-342900">
              <a:buClr>
                <a:srgbClr val="006600"/>
              </a:buClr>
              <a:buSzPct val="100000"/>
              <a:defRPr/>
            </a:pPr>
            <a:r>
              <a:rPr lang="en-US" sz="1400" dirty="0">
                <a:latin typeface="Consolas" charset="0"/>
                <a:cs typeface="Consolas" charset="0"/>
              </a:rPr>
              <a:t>y:       1 0 1 1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(irrelevant)</a:t>
            </a:r>
          </a:p>
          <a:p>
            <a:pPr marL="342900" indent="-342900" algn="l">
              <a:spcBef>
                <a:spcPts val="600"/>
              </a:spcBef>
              <a:buClr>
                <a:srgbClr val="006600"/>
              </a:buClr>
              <a:buSzPct val="100000"/>
              <a:buFont typeface="Wingdings" charset="0"/>
              <a:buNone/>
              <a:defRPr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Following pre-setting:</a:t>
            </a:r>
          </a:p>
          <a:p>
            <a:pPr marL="342900" indent="-342900" algn="l">
              <a:spcBef>
                <a:spcPts val="600"/>
              </a:spcBef>
              <a:buClr>
                <a:srgbClr val="006600"/>
              </a:buClr>
              <a:buSzPct val="100000"/>
              <a:buFont typeface="Wingdings" charset="0"/>
              <a:buNone/>
              <a:defRPr/>
            </a:pPr>
            <a:r>
              <a:rPr lang="en-US" sz="1400" b="0" dirty="0">
                <a:latin typeface="Consolas" charset="0"/>
                <a:cs typeface="Consolas" charset="0"/>
              </a:rPr>
              <a:t>x:       </a:t>
            </a:r>
            <a:r>
              <a:rPr lang="en-US" sz="1400" dirty="0">
                <a:latin typeface="Consolas" charset="0"/>
                <a:cs typeface="Consolas" charset="0"/>
              </a:rPr>
              <a:t>1 1 0 0</a:t>
            </a:r>
          </a:p>
          <a:p>
            <a:pPr marL="342900" indent="-342900" algn="l">
              <a:buClr>
                <a:srgbClr val="006600"/>
              </a:buClr>
              <a:buSzPct val="100000"/>
              <a:buFont typeface="Wingdings" charset="0"/>
              <a:buNone/>
              <a:defRPr/>
            </a:pPr>
            <a:r>
              <a:rPr lang="en-US" sz="1400" b="0" dirty="0">
                <a:latin typeface="Consolas" charset="0"/>
                <a:cs typeface="Consolas" charset="0"/>
              </a:rPr>
              <a:t>y:       </a:t>
            </a:r>
            <a:r>
              <a:rPr lang="en-US" sz="1400" dirty="0">
                <a:latin typeface="Consolas" charset="0"/>
                <a:cs typeface="Consolas" charset="0"/>
              </a:rPr>
              <a:t>1 1 1 1 </a:t>
            </a:r>
            <a:endParaRPr lang="en-US" sz="1400" b="0" dirty="0">
              <a:latin typeface="Consolas" charset="0"/>
              <a:cs typeface="Consolas" charset="0"/>
            </a:endParaRPr>
          </a:p>
          <a:p>
            <a:pPr marL="342900" indent="-342900">
              <a:spcBef>
                <a:spcPts val="600"/>
              </a:spcBef>
              <a:buClr>
                <a:srgbClr val="006600"/>
              </a:buClr>
              <a:buSzPct val="100000"/>
              <a:defRPr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Computation and post-setting:</a:t>
            </a:r>
          </a:p>
          <a:p>
            <a:pPr marL="342900" indent="-342900" algn="l">
              <a:spcBef>
                <a:spcPts val="600"/>
              </a:spcBef>
              <a:buClr>
                <a:srgbClr val="006600"/>
              </a:buClr>
              <a:buSzPct val="100000"/>
              <a:buFont typeface="Wingdings" charset="0"/>
              <a:buNone/>
              <a:defRPr/>
            </a:pPr>
            <a:r>
              <a:rPr lang="en-US" sz="1400" b="0" dirty="0">
                <a:latin typeface="Consolas" charset="0"/>
                <a:cs typeface="Consolas" charset="0"/>
              </a:rPr>
              <a:t>x&amp;y:     </a:t>
            </a:r>
            <a:r>
              <a:rPr lang="en-US" sz="1400" dirty="0">
                <a:latin typeface="Consolas" charset="0"/>
                <a:cs typeface="Consolas" charset="0"/>
              </a:rPr>
              <a:t>1 1 0 0 </a:t>
            </a:r>
          </a:p>
          <a:p>
            <a:pPr marL="342900" indent="-342900" algn="l">
              <a:buClr>
                <a:srgbClr val="006600"/>
              </a:buClr>
              <a:buSzPct val="100000"/>
              <a:buFont typeface="Wingdings" charset="0"/>
              <a:buNone/>
              <a:defRPr/>
            </a:pPr>
            <a:r>
              <a:rPr lang="en-US" sz="1400" b="0" dirty="0">
                <a:latin typeface="Consolas" charset="0"/>
                <a:cs typeface="Consolas" charset="0"/>
              </a:rPr>
              <a:t>!(x&amp;y):  </a:t>
            </a:r>
            <a:r>
              <a:rPr lang="en-US" sz="1400" dirty="0">
                <a:solidFill>
                  <a:srgbClr val="231CFF"/>
                </a:solidFill>
                <a:latin typeface="Consolas" charset="0"/>
                <a:cs typeface="Consolas" charset="0"/>
              </a:rPr>
              <a:t>0 0 1 1  </a:t>
            </a:r>
            <a:r>
              <a:rPr lang="en-US" sz="1400" b="0" dirty="0">
                <a:latin typeface="Consolas" charset="0"/>
                <a:cs typeface="Consolas" charset="0"/>
              </a:rPr>
              <a:t>(!x)</a:t>
            </a:r>
          </a:p>
        </p:txBody>
      </p:sp>
    </p:spTree>
    <p:extLst>
      <p:ext uri="{BB962C8B-B14F-4D97-AF65-F5344CB8AC3E}">
        <p14:creationId xmlns:p14="http://schemas.microsoft.com/office/powerpoint/2010/main" val="666027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Hack ALU operation</a:t>
            </a:r>
            <a:endParaRPr lang="en-US" dirty="0">
              <a:solidFill>
                <a:srgbClr val="253FAB"/>
              </a:solidFill>
              <a:latin typeface="Consolas"/>
              <a:cs typeface="Consolas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1267690" y="873892"/>
          <a:ext cx="5451762" cy="55784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20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57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574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9149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5898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0810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66597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pre-setting</a:t>
                      </a:r>
                      <a:br>
                        <a:rPr lang="en-US" sz="12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the </a:t>
                      </a:r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x</a:t>
                      </a:r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input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marL="0" marR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pre-setting</a:t>
                      </a:r>
                      <a:br>
                        <a:rPr lang="en-US" sz="12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the </a:t>
                      </a:r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y</a:t>
                      </a:r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input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kern="1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selecting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between computing 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+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or 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&amp;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post-setting the output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Resulting</a:t>
                      </a:r>
                      <a:br>
                        <a:rPr lang="en-US" sz="1200" b="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ALU output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1064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onsolas"/>
                          <a:cs typeface="Consolas"/>
                        </a:rPr>
                        <a:t>zx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onsolas"/>
                          <a:cs typeface="Consolas"/>
                        </a:rPr>
                        <a:t>nx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onsolas"/>
                          <a:cs typeface="Consolas"/>
                        </a:rPr>
                        <a:t>zy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onsolas"/>
                          <a:cs typeface="Consolas"/>
                        </a:rPr>
                        <a:t>ny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onsolas"/>
                          <a:cs typeface="Consolas"/>
                        </a:rPr>
                        <a:t>f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onsolas"/>
                          <a:cs typeface="Consolas"/>
                        </a:rPr>
                        <a:t>no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onsolas"/>
                          <a:cs typeface="Consolas"/>
                        </a:rPr>
                        <a:t>out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6555">
                <a:tc>
                  <a:txBody>
                    <a:bodyPr/>
                    <a:lstStyle/>
                    <a:p>
                      <a:pPr algn="l"/>
                      <a:r>
                        <a:rPr lang="he-IL" sz="1200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200" dirty="0">
                          <a:latin typeface="Consolas"/>
                          <a:cs typeface="Consolas"/>
                        </a:rPr>
                        <a:t>if zx</a:t>
                      </a:r>
                      <a:br>
                        <a:rPr lang="en-US" sz="1200" dirty="0">
                          <a:latin typeface="Consolas"/>
                          <a:cs typeface="Consolas"/>
                        </a:rPr>
                      </a:br>
                      <a:r>
                        <a:rPr lang="en-US" sz="1200" dirty="0">
                          <a:latin typeface="Consolas"/>
                          <a:cs typeface="Consolas"/>
                        </a:rPr>
                        <a:t> then</a:t>
                      </a:r>
                      <a:br>
                        <a:rPr lang="en-US" sz="1200" dirty="0">
                          <a:latin typeface="Consolas"/>
                          <a:cs typeface="Consolas"/>
                        </a:rPr>
                      </a:br>
                      <a:r>
                        <a:rPr lang="en-US" sz="1200" dirty="0">
                          <a:latin typeface="Consolas"/>
                          <a:cs typeface="Consolas"/>
                        </a:rPr>
                        <a:t> x=0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he-IL" sz="1200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200" dirty="0">
                          <a:latin typeface="Consolas"/>
                          <a:cs typeface="Consolas"/>
                        </a:rPr>
                        <a:t>if nx</a:t>
                      </a:r>
                      <a:br>
                        <a:rPr lang="en-US" sz="1200" dirty="0">
                          <a:latin typeface="Consolas"/>
                          <a:cs typeface="Consolas"/>
                        </a:rPr>
                      </a:br>
                      <a:r>
                        <a:rPr lang="he-IL" sz="1200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200" dirty="0">
                          <a:latin typeface="Consolas"/>
                          <a:cs typeface="Consolas"/>
                        </a:rPr>
                        <a:t>then</a:t>
                      </a:r>
                      <a:br>
                        <a:rPr lang="en-US" sz="1200" dirty="0">
                          <a:latin typeface="Consolas"/>
                          <a:cs typeface="Consolas"/>
                        </a:rPr>
                      </a:br>
                      <a:r>
                        <a:rPr lang="en-US" sz="1200" dirty="0">
                          <a:latin typeface="Consolas"/>
                          <a:cs typeface="Consolas"/>
                        </a:rPr>
                        <a:t> x=!x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he-IL" sz="1200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200" dirty="0">
                          <a:latin typeface="Consolas"/>
                          <a:cs typeface="Consolas"/>
                        </a:rPr>
                        <a:t>if zy</a:t>
                      </a:r>
                      <a:br>
                        <a:rPr lang="en-US" sz="1200" dirty="0">
                          <a:latin typeface="Consolas"/>
                          <a:cs typeface="Consolas"/>
                        </a:rPr>
                      </a:br>
                      <a:r>
                        <a:rPr lang="en-US" sz="1200" dirty="0">
                          <a:latin typeface="Consolas"/>
                          <a:cs typeface="Consolas"/>
                        </a:rPr>
                        <a:t> then</a:t>
                      </a:r>
                      <a:br>
                        <a:rPr lang="en-US" sz="1200" dirty="0">
                          <a:latin typeface="Consolas"/>
                          <a:cs typeface="Consolas"/>
                        </a:rPr>
                      </a:br>
                      <a:r>
                        <a:rPr lang="en-US" sz="1200" dirty="0">
                          <a:latin typeface="Consolas"/>
                          <a:cs typeface="Consolas"/>
                        </a:rPr>
                        <a:t> y=0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he-IL" sz="1200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200" dirty="0">
                          <a:latin typeface="Consolas"/>
                          <a:cs typeface="Consolas"/>
                        </a:rPr>
                        <a:t>if ny</a:t>
                      </a:r>
                      <a:br>
                        <a:rPr lang="en-US" sz="1200" dirty="0">
                          <a:latin typeface="Consolas"/>
                          <a:cs typeface="Consolas"/>
                        </a:rPr>
                      </a:br>
                      <a:r>
                        <a:rPr lang="he-IL" sz="1200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200" dirty="0">
                          <a:latin typeface="Consolas"/>
                          <a:cs typeface="Consolas"/>
                        </a:rPr>
                        <a:t>then</a:t>
                      </a:r>
                      <a:br>
                        <a:rPr lang="en-US" sz="1200" dirty="0">
                          <a:latin typeface="Consolas"/>
                          <a:cs typeface="Consolas"/>
                        </a:rPr>
                      </a:br>
                      <a:r>
                        <a:rPr lang="en-US" sz="1200" dirty="0">
                          <a:latin typeface="Consolas"/>
                          <a:cs typeface="Consolas"/>
                        </a:rPr>
                        <a:t> y=!y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he-IL" sz="1200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200" dirty="0">
                          <a:latin typeface="Consolas"/>
                          <a:cs typeface="Consolas"/>
                        </a:rPr>
                        <a:t>if</a:t>
                      </a:r>
                      <a:r>
                        <a:rPr lang="en-US" sz="1200" baseline="0" dirty="0">
                          <a:latin typeface="Consolas"/>
                          <a:cs typeface="Consolas"/>
                        </a:rPr>
                        <a:t> f</a:t>
                      </a:r>
                      <a:br>
                        <a:rPr lang="en-US" sz="1200" kern="1200" baseline="0" dirty="0">
                          <a:solidFill>
                            <a:schemeClr val="dk1"/>
                          </a:solidFill>
                          <a:latin typeface="Consolas"/>
                          <a:ea typeface="+mn-ea"/>
                          <a:cs typeface="Consolas"/>
                        </a:rPr>
                      </a:br>
                      <a:r>
                        <a:rPr lang="he-IL" sz="1200" kern="1200" baseline="0" dirty="0">
                          <a:solidFill>
                            <a:schemeClr val="dk1"/>
                          </a:solidFill>
                          <a:latin typeface="Consolas"/>
                          <a:ea typeface="+mn-ea"/>
                          <a:cs typeface="Consolas"/>
                        </a:rPr>
                        <a:t> </a:t>
                      </a:r>
                      <a:r>
                        <a:rPr lang="en-US" sz="1200" baseline="0" dirty="0">
                          <a:latin typeface="Consolas"/>
                          <a:cs typeface="Consolas"/>
                        </a:rPr>
                        <a:t>then out=x+y</a:t>
                      </a:r>
                      <a:br>
                        <a:rPr lang="en-US" sz="1200" baseline="0" dirty="0">
                          <a:latin typeface="Consolas"/>
                          <a:cs typeface="Consolas"/>
                        </a:rPr>
                      </a:br>
                      <a:r>
                        <a:rPr lang="en-US" sz="1200" baseline="0" dirty="0">
                          <a:latin typeface="Consolas"/>
                          <a:cs typeface="Consolas"/>
                        </a:rPr>
                        <a:t> else out=x&amp;y </a:t>
                      </a:r>
                      <a:endParaRPr lang="en-US" sz="120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latin typeface="Consolas"/>
                          <a:cs typeface="Consolas"/>
                        </a:rPr>
                        <a:t> if no</a:t>
                      </a:r>
                      <a:br>
                        <a:rPr lang="en-US" sz="1200" dirty="0">
                          <a:latin typeface="Consolas"/>
                          <a:cs typeface="Consolas"/>
                        </a:rPr>
                      </a:br>
                      <a:r>
                        <a:rPr lang="en-US" sz="1200" dirty="0">
                          <a:latin typeface="Consolas"/>
                          <a:cs typeface="Consolas"/>
                        </a:rPr>
                        <a:t> then</a:t>
                      </a:r>
                      <a:br>
                        <a:rPr lang="en-US" sz="1200" dirty="0">
                          <a:latin typeface="Consolas"/>
                          <a:cs typeface="Consolas"/>
                        </a:rPr>
                      </a:br>
                      <a:r>
                        <a:rPr lang="en-US" sz="1200" dirty="0">
                          <a:latin typeface="Consolas"/>
                          <a:cs typeface="Consolas"/>
                        </a:rPr>
                        <a:t> out=!out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br>
                        <a:rPr lang="en-US" sz="1200" dirty="0">
                          <a:latin typeface="Consolas"/>
                          <a:cs typeface="Consolas"/>
                        </a:rPr>
                      </a:br>
                      <a:br>
                        <a:rPr lang="en-US" sz="1200" dirty="0">
                          <a:latin typeface="Consolas"/>
                          <a:cs typeface="Consolas"/>
                        </a:rPr>
                      </a:br>
                      <a:r>
                        <a:rPr lang="en-US" sz="1200" dirty="0">
                          <a:latin typeface="Consolas"/>
                          <a:cs typeface="Consolas"/>
                        </a:rPr>
                        <a:t> out(x,y)=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5234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5234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5234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-1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5234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x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5234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y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25234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!x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25234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!y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25234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-x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25234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-y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25234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x+1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25234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y+1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25234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he-IL" sz="1200" b="0" dirty="0">
                          <a:latin typeface="Consolas"/>
                          <a:cs typeface="Consolas"/>
                        </a:rPr>
                        <a:t>0</a:t>
                      </a:r>
                      <a:endParaRPr lang="en-US" sz="12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he-IL" sz="1200" b="0" dirty="0">
                          <a:latin typeface="Consolas"/>
                          <a:cs typeface="Consolas"/>
                        </a:rPr>
                        <a:t>0</a:t>
                      </a:r>
                      <a:endParaRPr lang="en-US" sz="12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he-IL" sz="1200" b="0" dirty="0">
                          <a:latin typeface="Consolas"/>
                          <a:cs typeface="Consolas"/>
                        </a:rPr>
                        <a:t>1</a:t>
                      </a:r>
                      <a:endParaRPr lang="en-US" sz="12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he-IL" sz="1200" b="0" dirty="0">
                          <a:latin typeface="Consolas"/>
                          <a:cs typeface="Consolas"/>
                        </a:rPr>
                        <a:t>1</a:t>
                      </a:r>
                      <a:endParaRPr lang="en-US" sz="12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he-IL" sz="1200" b="0" dirty="0">
                          <a:latin typeface="Consolas"/>
                          <a:cs typeface="Consolas"/>
                        </a:rPr>
                        <a:t>1</a:t>
                      </a:r>
                      <a:endParaRPr lang="en-US" sz="12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he-IL" sz="1200" b="0" dirty="0">
                          <a:latin typeface="Consolas"/>
                          <a:cs typeface="Consolas"/>
                        </a:rPr>
                        <a:t>0</a:t>
                      </a:r>
                      <a:endParaRPr lang="en-US" sz="12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x-1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25234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y-1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25234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x+y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25234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x-y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25234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y-x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25234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x&amp;y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25234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x|y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6464589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Hack ALU operation: Compute </a:t>
            </a:r>
            <a:r>
              <a:rPr lang="en-US" sz="2000" dirty="0">
                <a:solidFill>
                  <a:srgbClr val="253FAB"/>
                </a:solidFill>
                <a:latin typeface="Consolas"/>
                <a:cs typeface="Consolas"/>
              </a:rPr>
              <a:t>y-x</a:t>
            </a:r>
            <a:endParaRPr lang="en-US" dirty="0">
              <a:solidFill>
                <a:srgbClr val="253FAB"/>
              </a:solidFill>
              <a:latin typeface="Consolas"/>
              <a:cs typeface="Consolas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1267690" y="873892"/>
          <a:ext cx="5451762" cy="55784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20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57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574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9149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5898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0810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66597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pre-setting</a:t>
                      </a:r>
                      <a:br>
                        <a:rPr lang="en-US" sz="12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the </a:t>
                      </a:r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x</a:t>
                      </a:r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input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marL="0" marR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pre-setting</a:t>
                      </a:r>
                      <a:br>
                        <a:rPr lang="en-US" sz="12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the </a:t>
                      </a:r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y</a:t>
                      </a:r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input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kern="1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selecting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between computing 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+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or 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&amp;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post-setting the output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Resulting</a:t>
                      </a:r>
                      <a:br>
                        <a:rPr lang="en-US" sz="1200" b="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ALU output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1064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onsolas"/>
                          <a:cs typeface="Consolas"/>
                        </a:rPr>
                        <a:t>zx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onsolas"/>
                          <a:cs typeface="Consolas"/>
                        </a:rPr>
                        <a:t>nx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onsolas"/>
                          <a:cs typeface="Consolas"/>
                        </a:rPr>
                        <a:t>zy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onsolas"/>
                          <a:cs typeface="Consolas"/>
                        </a:rPr>
                        <a:t>ny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onsolas"/>
                          <a:cs typeface="Consolas"/>
                        </a:rPr>
                        <a:t>f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onsolas"/>
                          <a:cs typeface="Consolas"/>
                        </a:rPr>
                        <a:t>no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onsolas"/>
                          <a:cs typeface="Consolas"/>
                        </a:rPr>
                        <a:t>out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6555">
                <a:tc>
                  <a:txBody>
                    <a:bodyPr/>
                    <a:lstStyle/>
                    <a:p>
                      <a:pPr algn="l"/>
                      <a:r>
                        <a:rPr lang="he-IL" sz="1200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200" dirty="0">
                          <a:latin typeface="Consolas"/>
                          <a:cs typeface="Consolas"/>
                        </a:rPr>
                        <a:t>if zx</a:t>
                      </a:r>
                      <a:br>
                        <a:rPr lang="en-US" sz="1200" dirty="0">
                          <a:latin typeface="Consolas"/>
                          <a:cs typeface="Consolas"/>
                        </a:rPr>
                      </a:br>
                      <a:r>
                        <a:rPr lang="en-US" sz="1200" dirty="0">
                          <a:latin typeface="Consolas"/>
                          <a:cs typeface="Consolas"/>
                        </a:rPr>
                        <a:t> then</a:t>
                      </a:r>
                      <a:br>
                        <a:rPr lang="en-US" sz="1200" dirty="0">
                          <a:latin typeface="Consolas"/>
                          <a:cs typeface="Consolas"/>
                        </a:rPr>
                      </a:br>
                      <a:r>
                        <a:rPr lang="en-US" sz="1200" dirty="0">
                          <a:latin typeface="Consolas"/>
                          <a:cs typeface="Consolas"/>
                        </a:rPr>
                        <a:t> x=0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he-IL" sz="1200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200" dirty="0">
                          <a:latin typeface="Consolas"/>
                          <a:cs typeface="Consolas"/>
                        </a:rPr>
                        <a:t>if nx</a:t>
                      </a:r>
                      <a:br>
                        <a:rPr lang="en-US" sz="1200" dirty="0">
                          <a:latin typeface="Consolas"/>
                          <a:cs typeface="Consolas"/>
                        </a:rPr>
                      </a:br>
                      <a:r>
                        <a:rPr lang="he-IL" sz="1200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200" dirty="0">
                          <a:latin typeface="Consolas"/>
                          <a:cs typeface="Consolas"/>
                        </a:rPr>
                        <a:t>then</a:t>
                      </a:r>
                      <a:br>
                        <a:rPr lang="en-US" sz="1200" dirty="0">
                          <a:latin typeface="Consolas"/>
                          <a:cs typeface="Consolas"/>
                        </a:rPr>
                      </a:br>
                      <a:r>
                        <a:rPr lang="en-US" sz="1200" dirty="0">
                          <a:latin typeface="Consolas"/>
                          <a:cs typeface="Consolas"/>
                        </a:rPr>
                        <a:t> x=!x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he-IL" sz="1200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200" dirty="0">
                          <a:latin typeface="Consolas"/>
                          <a:cs typeface="Consolas"/>
                        </a:rPr>
                        <a:t>if zy</a:t>
                      </a:r>
                      <a:br>
                        <a:rPr lang="en-US" sz="1200" dirty="0">
                          <a:latin typeface="Consolas"/>
                          <a:cs typeface="Consolas"/>
                        </a:rPr>
                      </a:br>
                      <a:r>
                        <a:rPr lang="en-US" sz="1200" dirty="0">
                          <a:latin typeface="Consolas"/>
                          <a:cs typeface="Consolas"/>
                        </a:rPr>
                        <a:t> then</a:t>
                      </a:r>
                      <a:br>
                        <a:rPr lang="en-US" sz="1200" dirty="0">
                          <a:latin typeface="Consolas"/>
                          <a:cs typeface="Consolas"/>
                        </a:rPr>
                      </a:br>
                      <a:r>
                        <a:rPr lang="en-US" sz="1200" dirty="0">
                          <a:latin typeface="Consolas"/>
                          <a:cs typeface="Consolas"/>
                        </a:rPr>
                        <a:t> y=0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he-IL" sz="1200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200" dirty="0">
                          <a:latin typeface="Consolas"/>
                          <a:cs typeface="Consolas"/>
                        </a:rPr>
                        <a:t>if ny</a:t>
                      </a:r>
                      <a:br>
                        <a:rPr lang="en-US" sz="1200" dirty="0">
                          <a:latin typeface="Consolas"/>
                          <a:cs typeface="Consolas"/>
                        </a:rPr>
                      </a:br>
                      <a:r>
                        <a:rPr lang="he-IL" sz="1200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200" dirty="0">
                          <a:latin typeface="Consolas"/>
                          <a:cs typeface="Consolas"/>
                        </a:rPr>
                        <a:t>then</a:t>
                      </a:r>
                      <a:br>
                        <a:rPr lang="en-US" sz="1200" dirty="0">
                          <a:latin typeface="Consolas"/>
                          <a:cs typeface="Consolas"/>
                        </a:rPr>
                      </a:br>
                      <a:r>
                        <a:rPr lang="en-US" sz="1200" dirty="0">
                          <a:latin typeface="Consolas"/>
                          <a:cs typeface="Consolas"/>
                        </a:rPr>
                        <a:t> y=!y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he-IL" sz="1200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200" dirty="0">
                          <a:latin typeface="Consolas"/>
                          <a:cs typeface="Consolas"/>
                        </a:rPr>
                        <a:t>if</a:t>
                      </a:r>
                      <a:r>
                        <a:rPr lang="en-US" sz="1200" baseline="0" dirty="0">
                          <a:latin typeface="Consolas"/>
                          <a:cs typeface="Consolas"/>
                        </a:rPr>
                        <a:t> f</a:t>
                      </a:r>
                      <a:br>
                        <a:rPr lang="en-US" sz="1200" kern="1200" baseline="0" dirty="0">
                          <a:solidFill>
                            <a:schemeClr val="dk1"/>
                          </a:solidFill>
                          <a:latin typeface="Consolas"/>
                          <a:ea typeface="+mn-ea"/>
                          <a:cs typeface="Consolas"/>
                        </a:rPr>
                      </a:br>
                      <a:r>
                        <a:rPr lang="he-IL" sz="1200" kern="1200" baseline="0" dirty="0">
                          <a:solidFill>
                            <a:schemeClr val="dk1"/>
                          </a:solidFill>
                          <a:latin typeface="Consolas"/>
                          <a:ea typeface="+mn-ea"/>
                          <a:cs typeface="Consolas"/>
                        </a:rPr>
                        <a:t> </a:t>
                      </a:r>
                      <a:r>
                        <a:rPr lang="en-US" sz="1200" baseline="0" dirty="0">
                          <a:latin typeface="Consolas"/>
                          <a:cs typeface="Consolas"/>
                        </a:rPr>
                        <a:t>then out=x+y</a:t>
                      </a:r>
                      <a:br>
                        <a:rPr lang="en-US" sz="1200" baseline="0" dirty="0">
                          <a:latin typeface="Consolas"/>
                          <a:cs typeface="Consolas"/>
                        </a:rPr>
                      </a:br>
                      <a:r>
                        <a:rPr lang="en-US" sz="1200" baseline="0" dirty="0">
                          <a:latin typeface="Consolas"/>
                          <a:cs typeface="Consolas"/>
                        </a:rPr>
                        <a:t> else out=x&amp;y </a:t>
                      </a:r>
                      <a:endParaRPr lang="en-US" sz="120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latin typeface="Consolas"/>
                          <a:cs typeface="Consolas"/>
                        </a:rPr>
                        <a:t> if no</a:t>
                      </a:r>
                      <a:br>
                        <a:rPr lang="en-US" sz="1200" dirty="0">
                          <a:latin typeface="Consolas"/>
                          <a:cs typeface="Consolas"/>
                        </a:rPr>
                      </a:br>
                      <a:r>
                        <a:rPr lang="en-US" sz="1200" dirty="0">
                          <a:latin typeface="Consolas"/>
                          <a:cs typeface="Consolas"/>
                        </a:rPr>
                        <a:t> then</a:t>
                      </a:r>
                      <a:br>
                        <a:rPr lang="en-US" sz="1200" dirty="0">
                          <a:latin typeface="Consolas"/>
                          <a:cs typeface="Consolas"/>
                        </a:rPr>
                      </a:br>
                      <a:r>
                        <a:rPr lang="en-US" sz="1200" dirty="0">
                          <a:latin typeface="Consolas"/>
                          <a:cs typeface="Consolas"/>
                        </a:rPr>
                        <a:t> out=!out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br>
                        <a:rPr lang="en-US" sz="1200" dirty="0">
                          <a:latin typeface="Consolas"/>
                          <a:cs typeface="Consolas"/>
                        </a:rPr>
                      </a:br>
                      <a:br>
                        <a:rPr lang="en-US" sz="1200" dirty="0">
                          <a:latin typeface="Consolas"/>
                          <a:cs typeface="Consolas"/>
                        </a:rPr>
                      </a:br>
                      <a:r>
                        <a:rPr lang="en-US" sz="1200" dirty="0">
                          <a:latin typeface="Consolas"/>
                          <a:cs typeface="Consolas"/>
                        </a:rPr>
                        <a:t> out(x,y)=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5234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5234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5234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-1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5234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x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5234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y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25234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!x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25234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!y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25234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-x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25234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-y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25234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x+1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25234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y+1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25234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he-IL" sz="1200" b="0" dirty="0">
                          <a:latin typeface="Consolas"/>
                          <a:cs typeface="Consolas"/>
                        </a:rPr>
                        <a:t>0</a:t>
                      </a:r>
                      <a:endParaRPr lang="en-US" sz="12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he-IL" sz="1200" b="0" dirty="0">
                          <a:latin typeface="Consolas"/>
                          <a:cs typeface="Consolas"/>
                        </a:rPr>
                        <a:t>0</a:t>
                      </a:r>
                      <a:endParaRPr lang="en-US" sz="12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he-IL" sz="1200" b="0" dirty="0">
                          <a:latin typeface="Consolas"/>
                          <a:cs typeface="Consolas"/>
                        </a:rPr>
                        <a:t>1</a:t>
                      </a:r>
                      <a:endParaRPr lang="en-US" sz="12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he-IL" sz="1200" b="0" dirty="0">
                          <a:latin typeface="Consolas"/>
                          <a:cs typeface="Consolas"/>
                        </a:rPr>
                        <a:t>1</a:t>
                      </a:r>
                      <a:endParaRPr lang="en-US" sz="12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he-IL" sz="1200" b="0" dirty="0">
                          <a:latin typeface="Consolas"/>
                          <a:cs typeface="Consolas"/>
                        </a:rPr>
                        <a:t>1</a:t>
                      </a:r>
                      <a:endParaRPr lang="en-US" sz="12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he-IL" sz="1200" b="0" dirty="0">
                          <a:latin typeface="Consolas"/>
                          <a:cs typeface="Consolas"/>
                        </a:rPr>
                        <a:t>0</a:t>
                      </a:r>
                      <a:endParaRPr lang="en-US" sz="12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x-1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25234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y-1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25234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x+y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25234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x-y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25234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y-x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25234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x&amp;y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25234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x|y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</a:tbl>
          </a:graphicData>
        </a:graphic>
      </p:graphicFrame>
      <p:grpSp>
        <p:nvGrpSpPr>
          <p:cNvPr id="3" name="Group 2">
            <a:extLst>
              <a:ext uri="{FF2B5EF4-FFF2-40B4-BE49-F238E27FC236}">
                <a16:creationId xmlns:a16="http://schemas.microsoft.com/office/drawing/2014/main" id="{87E0B19D-B8E8-5443-9001-CCBD99F019D5}"/>
              </a:ext>
            </a:extLst>
          </p:cNvPr>
          <p:cNvGrpSpPr/>
          <p:nvPr/>
        </p:nvGrpSpPr>
        <p:grpSpPr>
          <a:xfrm>
            <a:off x="1141330" y="2897472"/>
            <a:ext cx="5776087" cy="3096337"/>
            <a:chOff x="1141330" y="2897472"/>
            <a:chExt cx="5776087" cy="3096337"/>
          </a:xfrm>
        </p:grpSpPr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9F15F5B7-3D97-884A-9F58-3932A13173D6}"/>
                </a:ext>
              </a:extLst>
            </p:cNvPr>
            <p:cNvSpPr/>
            <p:nvPr/>
          </p:nvSpPr>
          <p:spPr>
            <a:xfrm>
              <a:off x="1141330" y="5773502"/>
              <a:ext cx="5776087" cy="220307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  <a:alpha val="43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Rectangle 9">
              <a:extLst>
                <a:ext uri="{FF2B5EF4-FFF2-40B4-BE49-F238E27FC236}">
                  <a16:creationId xmlns:a16="http://schemas.microsoft.com/office/drawing/2014/main" id="{3C975A33-73EE-3D46-B49C-E36699DC80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4020" y="2897472"/>
              <a:ext cx="2856299" cy="266593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251999" tIns="108000" rIns="0" bIns="0" anchor="t" anchorCtr="0"/>
            <a:lstStyle/>
            <a:p>
              <a:pPr marL="342900" indent="-342900" algn="l">
                <a:buClr>
                  <a:srgbClr val="006600"/>
                </a:buClr>
                <a:buSzPct val="100000"/>
                <a:buFont typeface="Wingdings" charset="0"/>
                <a:buNone/>
                <a:defRPr/>
              </a:pPr>
              <a:r>
                <a:rPr lang="en-US" sz="1600" b="0" u="sng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Example</a:t>
              </a:r>
              <a:r>
                <a:rPr lang="en-US" sz="1600" b="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: compute </a:t>
              </a:r>
              <a:r>
                <a:rPr 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y-x</a:t>
              </a:r>
              <a:endParaRPr lang="en-US" sz="1600" b="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342900" indent="-342900" algn="l">
                <a:spcBef>
                  <a:spcPts val="600"/>
                </a:spcBef>
                <a:buClr>
                  <a:srgbClr val="006600"/>
                </a:buClr>
                <a:buSzPct val="100000"/>
                <a:buFont typeface="Wingdings" charset="0"/>
                <a:buNone/>
                <a:defRPr/>
              </a:pPr>
              <a:r>
                <a:rPr lang="en-US" sz="1400" b="0" dirty="0">
                  <a:latin typeface="Consolas" charset="0"/>
                  <a:cs typeface="Consolas" charset="0"/>
                </a:rPr>
                <a:t>x:       </a:t>
              </a:r>
              <a:r>
                <a:rPr lang="en-US" sz="1400" dirty="0">
                  <a:solidFill>
                    <a:srgbClr val="231CFF"/>
                  </a:solidFill>
                  <a:latin typeface="Consolas" charset="0"/>
                  <a:cs typeface="Consolas" charset="0"/>
                </a:rPr>
                <a:t>0</a:t>
              </a:r>
              <a:r>
                <a:rPr lang="en-US" sz="1400" b="0" dirty="0">
                  <a:solidFill>
                    <a:srgbClr val="231CFF"/>
                  </a:solidFill>
                  <a:latin typeface="Consolas" charset="0"/>
                  <a:cs typeface="Consolas" charset="0"/>
                </a:rPr>
                <a:t> 0 </a:t>
              </a:r>
              <a:r>
                <a:rPr lang="en-US" sz="1400" dirty="0">
                  <a:solidFill>
                    <a:srgbClr val="231CFF"/>
                  </a:solidFill>
                  <a:latin typeface="Consolas" charset="0"/>
                  <a:cs typeface="Consolas" charset="0"/>
                </a:rPr>
                <a:t>1</a:t>
              </a:r>
              <a:r>
                <a:rPr lang="en-US" sz="1400" b="0" dirty="0">
                  <a:solidFill>
                    <a:srgbClr val="231CFF"/>
                  </a:solidFill>
                  <a:latin typeface="Consolas" charset="0"/>
                  <a:cs typeface="Consolas" charset="0"/>
                </a:rPr>
                <a:t> 0 </a:t>
              </a:r>
              <a:r>
                <a:rPr lang="en-US" sz="1400" b="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(2)</a:t>
              </a:r>
              <a:r>
                <a:rPr lang="en-US" sz="1400" b="0" dirty="0">
                  <a:solidFill>
                    <a:srgbClr val="0000FF"/>
                  </a:solidFill>
                  <a:latin typeface="Consolas" charset="0"/>
                  <a:cs typeface="Consolas" charset="0"/>
                </a:rPr>
                <a:t> </a:t>
              </a:r>
            </a:p>
            <a:p>
              <a:pPr marL="342900" indent="-342900" algn="l">
                <a:buClr>
                  <a:srgbClr val="006600"/>
                </a:buClr>
                <a:buSzPct val="100000"/>
                <a:buFont typeface="Wingdings" charset="0"/>
                <a:buNone/>
                <a:defRPr/>
              </a:pPr>
              <a:r>
                <a:rPr lang="en-US" sz="1400" b="0" dirty="0">
                  <a:latin typeface="Consolas" charset="0"/>
                  <a:cs typeface="Consolas" charset="0"/>
                </a:rPr>
                <a:t>y:       </a:t>
              </a:r>
              <a:r>
                <a:rPr lang="en-US" sz="1400" dirty="0">
                  <a:solidFill>
                    <a:srgbClr val="231CFF"/>
                  </a:solidFill>
                  <a:latin typeface="Consolas" charset="0"/>
                  <a:cs typeface="Consolas" charset="0"/>
                </a:rPr>
                <a:t>0 1 1 1 </a:t>
              </a: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(7)</a:t>
              </a:r>
              <a:r>
                <a:rPr lang="en-US" sz="1400" dirty="0">
                  <a:solidFill>
                    <a:srgbClr val="231CFF"/>
                  </a:solidFill>
                  <a:latin typeface="Consolas" charset="0"/>
                  <a:cs typeface="Consolas" charset="0"/>
                </a:rPr>
                <a:t>  </a:t>
              </a:r>
              <a:endParaRPr lang="en-US" sz="1400" dirty="0">
                <a:latin typeface="Consolas" charset="0"/>
                <a:cs typeface="Consolas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48835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Hack ALU operation: Compute </a:t>
            </a:r>
            <a:r>
              <a:rPr lang="en-US" sz="2000" dirty="0">
                <a:solidFill>
                  <a:srgbClr val="253FAB"/>
                </a:solidFill>
                <a:latin typeface="Consolas"/>
                <a:cs typeface="Consolas"/>
              </a:rPr>
              <a:t>y-x</a:t>
            </a:r>
            <a:endParaRPr lang="en-US" dirty="0">
              <a:solidFill>
                <a:srgbClr val="253FAB"/>
              </a:solidFill>
              <a:latin typeface="Consolas"/>
              <a:cs typeface="Consolas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1267690" y="873892"/>
          <a:ext cx="5451762" cy="55784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20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57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574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9149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5898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0810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66597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pre-setting</a:t>
                      </a:r>
                      <a:br>
                        <a:rPr lang="en-US" sz="12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the </a:t>
                      </a:r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x</a:t>
                      </a:r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input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marL="0" marR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pre-setting</a:t>
                      </a:r>
                      <a:br>
                        <a:rPr lang="en-US" sz="12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the </a:t>
                      </a:r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y</a:t>
                      </a:r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input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kern="1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selecting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between computing 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+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or 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&amp;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post-setting the output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Resulting</a:t>
                      </a:r>
                      <a:br>
                        <a:rPr lang="en-US" sz="1200" b="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ALU output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1064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onsolas"/>
                          <a:cs typeface="Consolas"/>
                        </a:rPr>
                        <a:t>zx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onsolas"/>
                          <a:cs typeface="Consolas"/>
                        </a:rPr>
                        <a:t>nx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onsolas"/>
                          <a:cs typeface="Consolas"/>
                        </a:rPr>
                        <a:t>zy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onsolas"/>
                          <a:cs typeface="Consolas"/>
                        </a:rPr>
                        <a:t>ny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onsolas"/>
                          <a:cs typeface="Consolas"/>
                        </a:rPr>
                        <a:t>f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onsolas"/>
                          <a:cs typeface="Consolas"/>
                        </a:rPr>
                        <a:t>no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onsolas"/>
                          <a:cs typeface="Consolas"/>
                        </a:rPr>
                        <a:t>out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6555">
                <a:tc>
                  <a:txBody>
                    <a:bodyPr/>
                    <a:lstStyle/>
                    <a:p>
                      <a:pPr algn="l"/>
                      <a:r>
                        <a:rPr lang="he-IL" sz="1200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200" dirty="0">
                          <a:latin typeface="Consolas"/>
                          <a:cs typeface="Consolas"/>
                        </a:rPr>
                        <a:t>if zx</a:t>
                      </a:r>
                      <a:br>
                        <a:rPr lang="en-US" sz="1200" dirty="0">
                          <a:latin typeface="Consolas"/>
                          <a:cs typeface="Consolas"/>
                        </a:rPr>
                      </a:br>
                      <a:r>
                        <a:rPr lang="en-US" sz="1200" dirty="0">
                          <a:latin typeface="Consolas"/>
                          <a:cs typeface="Consolas"/>
                        </a:rPr>
                        <a:t> then</a:t>
                      </a:r>
                      <a:br>
                        <a:rPr lang="en-US" sz="1200" dirty="0">
                          <a:latin typeface="Consolas"/>
                          <a:cs typeface="Consolas"/>
                        </a:rPr>
                      </a:br>
                      <a:r>
                        <a:rPr lang="en-US" sz="1200" dirty="0">
                          <a:latin typeface="Consolas"/>
                          <a:cs typeface="Consolas"/>
                        </a:rPr>
                        <a:t> x=0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he-IL" sz="1200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200" dirty="0">
                          <a:latin typeface="Consolas"/>
                          <a:cs typeface="Consolas"/>
                        </a:rPr>
                        <a:t>if nx</a:t>
                      </a:r>
                      <a:br>
                        <a:rPr lang="en-US" sz="1200" dirty="0">
                          <a:latin typeface="Consolas"/>
                          <a:cs typeface="Consolas"/>
                        </a:rPr>
                      </a:br>
                      <a:r>
                        <a:rPr lang="he-IL" sz="1200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200" dirty="0">
                          <a:latin typeface="Consolas"/>
                          <a:cs typeface="Consolas"/>
                        </a:rPr>
                        <a:t>then</a:t>
                      </a:r>
                      <a:br>
                        <a:rPr lang="en-US" sz="1200" dirty="0">
                          <a:latin typeface="Consolas"/>
                          <a:cs typeface="Consolas"/>
                        </a:rPr>
                      </a:br>
                      <a:r>
                        <a:rPr lang="en-US" sz="1200" dirty="0">
                          <a:latin typeface="Consolas"/>
                          <a:cs typeface="Consolas"/>
                        </a:rPr>
                        <a:t> x=!x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he-IL" sz="1200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200" dirty="0">
                          <a:latin typeface="Consolas"/>
                          <a:cs typeface="Consolas"/>
                        </a:rPr>
                        <a:t>if zy</a:t>
                      </a:r>
                      <a:br>
                        <a:rPr lang="en-US" sz="1200" dirty="0">
                          <a:latin typeface="Consolas"/>
                          <a:cs typeface="Consolas"/>
                        </a:rPr>
                      </a:br>
                      <a:r>
                        <a:rPr lang="en-US" sz="1200" dirty="0">
                          <a:latin typeface="Consolas"/>
                          <a:cs typeface="Consolas"/>
                        </a:rPr>
                        <a:t> then</a:t>
                      </a:r>
                      <a:br>
                        <a:rPr lang="en-US" sz="1200" dirty="0">
                          <a:latin typeface="Consolas"/>
                          <a:cs typeface="Consolas"/>
                        </a:rPr>
                      </a:br>
                      <a:r>
                        <a:rPr lang="en-US" sz="1200" dirty="0">
                          <a:latin typeface="Consolas"/>
                          <a:cs typeface="Consolas"/>
                        </a:rPr>
                        <a:t> y=0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he-IL" sz="1200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200" dirty="0">
                          <a:latin typeface="Consolas"/>
                          <a:cs typeface="Consolas"/>
                        </a:rPr>
                        <a:t>if ny</a:t>
                      </a:r>
                      <a:br>
                        <a:rPr lang="en-US" sz="1200" dirty="0">
                          <a:latin typeface="Consolas"/>
                          <a:cs typeface="Consolas"/>
                        </a:rPr>
                      </a:br>
                      <a:r>
                        <a:rPr lang="he-IL" sz="1200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200" dirty="0">
                          <a:latin typeface="Consolas"/>
                          <a:cs typeface="Consolas"/>
                        </a:rPr>
                        <a:t>then</a:t>
                      </a:r>
                      <a:br>
                        <a:rPr lang="en-US" sz="1200" dirty="0">
                          <a:latin typeface="Consolas"/>
                          <a:cs typeface="Consolas"/>
                        </a:rPr>
                      </a:br>
                      <a:r>
                        <a:rPr lang="en-US" sz="1200" dirty="0">
                          <a:latin typeface="Consolas"/>
                          <a:cs typeface="Consolas"/>
                        </a:rPr>
                        <a:t> y=!y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he-IL" sz="1200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200" dirty="0">
                          <a:latin typeface="Consolas"/>
                          <a:cs typeface="Consolas"/>
                        </a:rPr>
                        <a:t>if</a:t>
                      </a:r>
                      <a:r>
                        <a:rPr lang="en-US" sz="1200" baseline="0" dirty="0">
                          <a:latin typeface="Consolas"/>
                          <a:cs typeface="Consolas"/>
                        </a:rPr>
                        <a:t> f</a:t>
                      </a:r>
                      <a:br>
                        <a:rPr lang="en-US" sz="1200" kern="1200" baseline="0" dirty="0">
                          <a:solidFill>
                            <a:schemeClr val="dk1"/>
                          </a:solidFill>
                          <a:latin typeface="Consolas"/>
                          <a:ea typeface="+mn-ea"/>
                          <a:cs typeface="Consolas"/>
                        </a:rPr>
                      </a:br>
                      <a:r>
                        <a:rPr lang="he-IL" sz="1200" kern="1200" baseline="0" dirty="0">
                          <a:solidFill>
                            <a:schemeClr val="dk1"/>
                          </a:solidFill>
                          <a:latin typeface="Consolas"/>
                          <a:ea typeface="+mn-ea"/>
                          <a:cs typeface="Consolas"/>
                        </a:rPr>
                        <a:t> </a:t>
                      </a:r>
                      <a:r>
                        <a:rPr lang="en-US" sz="1200" baseline="0" dirty="0">
                          <a:latin typeface="Consolas"/>
                          <a:cs typeface="Consolas"/>
                        </a:rPr>
                        <a:t>then out=x+y</a:t>
                      </a:r>
                      <a:br>
                        <a:rPr lang="en-US" sz="1200" baseline="0" dirty="0">
                          <a:latin typeface="Consolas"/>
                          <a:cs typeface="Consolas"/>
                        </a:rPr>
                      </a:br>
                      <a:r>
                        <a:rPr lang="en-US" sz="1200" baseline="0" dirty="0">
                          <a:latin typeface="Consolas"/>
                          <a:cs typeface="Consolas"/>
                        </a:rPr>
                        <a:t> else out=x&amp;y </a:t>
                      </a:r>
                      <a:endParaRPr lang="en-US" sz="120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latin typeface="Consolas"/>
                          <a:cs typeface="Consolas"/>
                        </a:rPr>
                        <a:t> if no</a:t>
                      </a:r>
                      <a:br>
                        <a:rPr lang="en-US" sz="1200" dirty="0">
                          <a:latin typeface="Consolas"/>
                          <a:cs typeface="Consolas"/>
                        </a:rPr>
                      </a:br>
                      <a:r>
                        <a:rPr lang="en-US" sz="1200" dirty="0">
                          <a:latin typeface="Consolas"/>
                          <a:cs typeface="Consolas"/>
                        </a:rPr>
                        <a:t> then</a:t>
                      </a:r>
                      <a:br>
                        <a:rPr lang="en-US" sz="1200" dirty="0">
                          <a:latin typeface="Consolas"/>
                          <a:cs typeface="Consolas"/>
                        </a:rPr>
                      </a:br>
                      <a:r>
                        <a:rPr lang="en-US" sz="1200" dirty="0">
                          <a:latin typeface="Consolas"/>
                          <a:cs typeface="Consolas"/>
                        </a:rPr>
                        <a:t> out=!out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br>
                        <a:rPr lang="en-US" sz="1200" dirty="0">
                          <a:latin typeface="Consolas"/>
                          <a:cs typeface="Consolas"/>
                        </a:rPr>
                      </a:br>
                      <a:br>
                        <a:rPr lang="en-US" sz="1200" dirty="0">
                          <a:latin typeface="Consolas"/>
                          <a:cs typeface="Consolas"/>
                        </a:rPr>
                      </a:br>
                      <a:r>
                        <a:rPr lang="en-US" sz="1200" dirty="0">
                          <a:latin typeface="Consolas"/>
                          <a:cs typeface="Consolas"/>
                        </a:rPr>
                        <a:t> out(x,y)=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5234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5234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5234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-1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5234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x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5234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y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25234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!x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25234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!y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25234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-x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25234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-y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25234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x+1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25234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y+1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25234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he-IL" sz="1200" b="0" dirty="0">
                          <a:latin typeface="Consolas"/>
                          <a:cs typeface="Consolas"/>
                        </a:rPr>
                        <a:t>0</a:t>
                      </a:r>
                      <a:endParaRPr lang="en-US" sz="12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he-IL" sz="1200" b="0" dirty="0">
                          <a:latin typeface="Consolas"/>
                          <a:cs typeface="Consolas"/>
                        </a:rPr>
                        <a:t>0</a:t>
                      </a:r>
                      <a:endParaRPr lang="en-US" sz="12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he-IL" sz="1200" b="0" dirty="0">
                          <a:latin typeface="Consolas"/>
                          <a:cs typeface="Consolas"/>
                        </a:rPr>
                        <a:t>1</a:t>
                      </a:r>
                      <a:endParaRPr lang="en-US" sz="12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he-IL" sz="1200" b="0" dirty="0">
                          <a:latin typeface="Consolas"/>
                          <a:cs typeface="Consolas"/>
                        </a:rPr>
                        <a:t>1</a:t>
                      </a:r>
                      <a:endParaRPr lang="en-US" sz="12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he-IL" sz="1200" b="0" dirty="0">
                          <a:latin typeface="Consolas"/>
                          <a:cs typeface="Consolas"/>
                        </a:rPr>
                        <a:t>1</a:t>
                      </a:r>
                      <a:endParaRPr lang="en-US" sz="12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he-IL" sz="1200" b="0" dirty="0">
                          <a:latin typeface="Consolas"/>
                          <a:cs typeface="Consolas"/>
                        </a:rPr>
                        <a:t>0</a:t>
                      </a:r>
                      <a:endParaRPr lang="en-US" sz="12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x-1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25234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y-1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25234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x+y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25234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x-y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25234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y-x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25234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x&amp;y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25234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x|y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</a:tbl>
          </a:graphicData>
        </a:graphic>
      </p:graphicFrame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F15F5B7-3D97-884A-9F58-3932A13173D6}"/>
              </a:ext>
            </a:extLst>
          </p:cNvPr>
          <p:cNvSpPr/>
          <p:nvPr/>
        </p:nvSpPr>
        <p:spPr>
          <a:xfrm>
            <a:off x="1141330" y="5773502"/>
            <a:ext cx="5776087" cy="22030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43000"/>
            </a:schemeClr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Rectangle 9">
            <a:extLst>
              <a:ext uri="{FF2B5EF4-FFF2-40B4-BE49-F238E27FC236}">
                <a16:creationId xmlns:a16="http://schemas.microsoft.com/office/drawing/2014/main" id="{3C975A33-73EE-3D46-B49C-E36699DC80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94020" y="2897472"/>
            <a:ext cx="2856299" cy="2665930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51999" tIns="108000" rIns="0" bIns="0" anchor="t" anchorCtr="0"/>
          <a:lstStyle/>
          <a:p>
            <a:pPr marL="342900" indent="-342900" algn="l">
              <a:buClr>
                <a:srgbClr val="006600"/>
              </a:buClr>
              <a:buSzPct val="100000"/>
              <a:buFont typeface="Wingdings" charset="0"/>
              <a:buNone/>
              <a:defRPr/>
            </a:pPr>
            <a:r>
              <a:rPr lang="en-US" sz="1600" b="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</a:t>
            </a:r>
            <a:r>
              <a:rPr lang="en-US" sz="16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compute 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y-x</a:t>
            </a:r>
            <a:endParaRPr lang="en-US" sz="1600" b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indent="-342900" algn="l">
              <a:spcBef>
                <a:spcPts val="600"/>
              </a:spcBef>
              <a:buClr>
                <a:srgbClr val="006600"/>
              </a:buClr>
              <a:buSzPct val="100000"/>
              <a:buFont typeface="Wingdings" charset="0"/>
              <a:buNone/>
              <a:defRPr/>
            </a:pPr>
            <a:r>
              <a:rPr lang="en-US" sz="1400" b="0" dirty="0">
                <a:latin typeface="Consolas" charset="0"/>
                <a:cs typeface="Consolas" charset="0"/>
              </a:rPr>
              <a:t>x:       </a:t>
            </a:r>
            <a:r>
              <a:rPr lang="en-US" sz="1400" dirty="0">
                <a:solidFill>
                  <a:srgbClr val="231CFF"/>
                </a:solidFill>
                <a:latin typeface="Consolas" charset="0"/>
                <a:cs typeface="Consolas" charset="0"/>
              </a:rPr>
              <a:t>0</a:t>
            </a:r>
            <a:r>
              <a:rPr lang="en-US" sz="1400" b="0" dirty="0">
                <a:solidFill>
                  <a:srgbClr val="231CFF"/>
                </a:solidFill>
                <a:latin typeface="Consolas" charset="0"/>
                <a:cs typeface="Consolas" charset="0"/>
              </a:rPr>
              <a:t> 0 </a:t>
            </a:r>
            <a:r>
              <a:rPr lang="en-US" sz="1400" dirty="0">
                <a:solidFill>
                  <a:srgbClr val="231CFF"/>
                </a:solidFill>
                <a:latin typeface="Consolas" charset="0"/>
                <a:cs typeface="Consolas" charset="0"/>
              </a:rPr>
              <a:t>1</a:t>
            </a:r>
            <a:r>
              <a:rPr lang="en-US" sz="1400" b="0" dirty="0">
                <a:solidFill>
                  <a:srgbClr val="231CFF"/>
                </a:solidFill>
                <a:latin typeface="Consolas" charset="0"/>
                <a:cs typeface="Consolas" charset="0"/>
              </a:rPr>
              <a:t> 0 </a:t>
            </a:r>
            <a:r>
              <a:rPr lang="en-US" sz="1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(2)</a:t>
            </a:r>
            <a:r>
              <a:rPr lang="en-US" sz="1400" b="0" dirty="0">
                <a:solidFill>
                  <a:srgbClr val="0000FF"/>
                </a:solidFill>
                <a:latin typeface="Consolas" charset="0"/>
                <a:cs typeface="Consolas" charset="0"/>
              </a:rPr>
              <a:t> </a:t>
            </a:r>
          </a:p>
          <a:p>
            <a:pPr marL="342900" indent="-342900" algn="l">
              <a:buClr>
                <a:srgbClr val="006600"/>
              </a:buClr>
              <a:buSzPct val="100000"/>
              <a:buFont typeface="Wingdings" charset="0"/>
              <a:buNone/>
              <a:defRPr/>
            </a:pPr>
            <a:r>
              <a:rPr lang="en-US" sz="1400" b="0" dirty="0">
                <a:latin typeface="Consolas" charset="0"/>
                <a:cs typeface="Consolas" charset="0"/>
              </a:rPr>
              <a:t>y:       </a:t>
            </a:r>
            <a:r>
              <a:rPr lang="en-US" sz="1400" dirty="0">
                <a:solidFill>
                  <a:srgbClr val="231CFF"/>
                </a:solidFill>
                <a:latin typeface="Consolas" charset="0"/>
                <a:cs typeface="Consolas" charset="0"/>
              </a:rPr>
              <a:t>0 1 1 1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(7)</a:t>
            </a:r>
            <a:r>
              <a:rPr lang="en-US" sz="1400" dirty="0">
                <a:solidFill>
                  <a:srgbClr val="231CFF"/>
                </a:solidFill>
                <a:latin typeface="Consolas" charset="0"/>
                <a:cs typeface="Consolas" charset="0"/>
              </a:rPr>
              <a:t>  </a:t>
            </a:r>
            <a:endParaRPr lang="en-US" sz="1400" dirty="0">
              <a:latin typeface="Consolas" charset="0"/>
              <a:cs typeface="Consolas" charset="0"/>
            </a:endParaRPr>
          </a:p>
          <a:p>
            <a:pPr marL="342900" indent="-342900" algn="l">
              <a:spcBef>
                <a:spcPts val="600"/>
              </a:spcBef>
              <a:buClr>
                <a:srgbClr val="006600"/>
              </a:buClr>
              <a:buSzPct val="100000"/>
              <a:buFont typeface="Wingdings" charset="0"/>
              <a:buNone/>
              <a:defRPr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Following pre-setting:</a:t>
            </a:r>
          </a:p>
          <a:p>
            <a:pPr marL="342900" indent="-342900" algn="l">
              <a:spcBef>
                <a:spcPts val="600"/>
              </a:spcBef>
              <a:buClr>
                <a:srgbClr val="006600"/>
              </a:buClr>
              <a:buSzPct val="100000"/>
              <a:buFont typeface="Wingdings" charset="0"/>
              <a:buNone/>
              <a:defRPr/>
            </a:pPr>
            <a:r>
              <a:rPr lang="en-US" sz="1400" b="0" dirty="0">
                <a:latin typeface="Consolas" charset="0"/>
                <a:cs typeface="Consolas" charset="0"/>
              </a:rPr>
              <a:t>x:       </a:t>
            </a:r>
            <a:r>
              <a:rPr lang="en-US" sz="1400" dirty="0">
                <a:latin typeface="Consolas" charset="0"/>
                <a:cs typeface="Consolas" charset="0"/>
              </a:rPr>
              <a:t>0 0 1 0</a:t>
            </a:r>
          </a:p>
          <a:p>
            <a:pPr marL="342900" indent="-342900" algn="l">
              <a:buClr>
                <a:srgbClr val="006600"/>
              </a:buClr>
              <a:buSzPct val="100000"/>
              <a:buFont typeface="Wingdings" charset="0"/>
              <a:buNone/>
              <a:defRPr/>
            </a:pPr>
            <a:r>
              <a:rPr lang="en-US" sz="1400" b="0" dirty="0">
                <a:latin typeface="Consolas" charset="0"/>
                <a:cs typeface="Consolas" charset="0"/>
              </a:rPr>
              <a:t>y:       </a:t>
            </a:r>
            <a:r>
              <a:rPr lang="en-US" sz="1400" dirty="0">
                <a:latin typeface="Consolas" charset="0"/>
                <a:cs typeface="Consolas" charset="0"/>
              </a:rPr>
              <a:t>1 0 0 0 </a:t>
            </a:r>
            <a:endParaRPr lang="en-US" sz="1400" b="0" dirty="0">
              <a:latin typeface="Consolas" charset="0"/>
              <a:cs typeface="Consolas" charset="0"/>
            </a:endParaRPr>
          </a:p>
          <a:p>
            <a:pPr marL="342900" indent="-342900">
              <a:spcBef>
                <a:spcPts val="600"/>
              </a:spcBef>
              <a:buClr>
                <a:srgbClr val="006600"/>
              </a:buClr>
              <a:buSzPct val="100000"/>
              <a:defRPr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Computation and post-setting:</a:t>
            </a:r>
          </a:p>
          <a:p>
            <a:pPr marL="342900" indent="-342900" algn="l">
              <a:spcBef>
                <a:spcPts val="600"/>
              </a:spcBef>
              <a:buClr>
                <a:srgbClr val="006600"/>
              </a:buClr>
              <a:buSzPct val="100000"/>
              <a:buFont typeface="Wingdings" charset="0"/>
              <a:buNone/>
              <a:defRPr/>
            </a:pPr>
            <a:r>
              <a:rPr lang="en-US" sz="1400" dirty="0">
                <a:latin typeface="Consolas" charset="0"/>
                <a:cs typeface="Consolas" charset="0"/>
              </a:rPr>
              <a:t>x</a:t>
            </a:r>
            <a:r>
              <a:rPr lang="en-US" sz="1400" b="0" dirty="0">
                <a:latin typeface="Consolas" charset="0"/>
                <a:cs typeface="Consolas" charset="0"/>
              </a:rPr>
              <a:t>+y:     </a:t>
            </a:r>
            <a:r>
              <a:rPr lang="en-US" sz="1400" dirty="0">
                <a:latin typeface="Consolas" charset="0"/>
                <a:cs typeface="Consolas" charset="0"/>
              </a:rPr>
              <a:t>1 0 1 0 </a:t>
            </a:r>
          </a:p>
          <a:p>
            <a:pPr marL="342900" indent="-342900" algn="l">
              <a:buClr>
                <a:srgbClr val="006600"/>
              </a:buClr>
              <a:buSzPct val="100000"/>
              <a:buFont typeface="Wingdings" charset="0"/>
              <a:buNone/>
              <a:defRPr/>
            </a:pPr>
            <a:r>
              <a:rPr lang="en-US" sz="1400" b="0" dirty="0">
                <a:latin typeface="Consolas" charset="0"/>
                <a:cs typeface="Consolas" charset="0"/>
              </a:rPr>
              <a:t>!(x+y):  </a:t>
            </a:r>
            <a:r>
              <a:rPr lang="en-US" sz="1400" dirty="0">
                <a:solidFill>
                  <a:srgbClr val="231CFF"/>
                </a:solidFill>
                <a:latin typeface="Consolas" charset="0"/>
                <a:cs typeface="Consolas" charset="0"/>
              </a:rPr>
              <a:t>0 1 0 1 </a:t>
            </a:r>
            <a:r>
              <a:rPr lang="en-US" sz="1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(5)</a:t>
            </a:r>
          </a:p>
        </p:txBody>
      </p:sp>
    </p:spTree>
    <p:extLst>
      <p:ext uri="{BB962C8B-B14F-4D97-AF65-F5344CB8AC3E}">
        <p14:creationId xmlns:p14="http://schemas.microsoft.com/office/powerpoint/2010/main" val="4067750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Hack ALU operation</a:t>
            </a:r>
            <a:endParaRPr lang="en-US" dirty="0">
              <a:solidFill>
                <a:srgbClr val="253FAB"/>
              </a:solidFill>
              <a:latin typeface="Consolas"/>
              <a:cs typeface="Consolas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1267690" y="873892"/>
          <a:ext cx="5451762" cy="55784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20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57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574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9149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5898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0810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66597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pre-setting</a:t>
                      </a:r>
                      <a:br>
                        <a:rPr lang="en-US" sz="12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the </a:t>
                      </a:r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x</a:t>
                      </a:r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input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marL="0" marR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pre-setting</a:t>
                      </a:r>
                      <a:br>
                        <a:rPr lang="en-US" sz="12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the </a:t>
                      </a:r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y</a:t>
                      </a:r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input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kern="1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selecting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between computing 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+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or 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&amp;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post-setting the output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Resulting</a:t>
                      </a:r>
                      <a:br>
                        <a:rPr lang="en-US" sz="1200" b="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ALU output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1064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onsolas"/>
                          <a:cs typeface="Consolas"/>
                        </a:rPr>
                        <a:t>zx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onsolas"/>
                          <a:cs typeface="Consolas"/>
                        </a:rPr>
                        <a:t>nx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onsolas"/>
                          <a:cs typeface="Consolas"/>
                        </a:rPr>
                        <a:t>zy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onsolas"/>
                          <a:cs typeface="Consolas"/>
                        </a:rPr>
                        <a:t>ny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onsolas"/>
                          <a:cs typeface="Consolas"/>
                        </a:rPr>
                        <a:t>f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onsolas"/>
                          <a:cs typeface="Consolas"/>
                        </a:rPr>
                        <a:t>no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onsolas"/>
                          <a:cs typeface="Consolas"/>
                        </a:rPr>
                        <a:t>out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6555">
                <a:tc>
                  <a:txBody>
                    <a:bodyPr/>
                    <a:lstStyle/>
                    <a:p>
                      <a:pPr algn="l"/>
                      <a:r>
                        <a:rPr lang="he-IL" sz="1200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200" dirty="0">
                          <a:latin typeface="Consolas"/>
                          <a:cs typeface="Consolas"/>
                        </a:rPr>
                        <a:t>if zx</a:t>
                      </a:r>
                      <a:br>
                        <a:rPr lang="en-US" sz="1200" dirty="0">
                          <a:latin typeface="Consolas"/>
                          <a:cs typeface="Consolas"/>
                        </a:rPr>
                      </a:br>
                      <a:r>
                        <a:rPr lang="en-US" sz="1200" dirty="0">
                          <a:latin typeface="Consolas"/>
                          <a:cs typeface="Consolas"/>
                        </a:rPr>
                        <a:t> then</a:t>
                      </a:r>
                      <a:br>
                        <a:rPr lang="en-US" sz="1200" dirty="0">
                          <a:latin typeface="Consolas"/>
                          <a:cs typeface="Consolas"/>
                        </a:rPr>
                      </a:br>
                      <a:r>
                        <a:rPr lang="en-US" sz="1200" dirty="0">
                          <a:latin typeface="Consolas"/>
                          <a:cs typeface="Consolas"/>
                        </a:rPr>
                        <a:t> x=0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he-IL" sz="1200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200" dirty="0">
                          <a:latin typeface="Consolas"/>
                          <a:cs typeface="Consolas"/>
                        </a:rPr>
                        <a:t>if nx</a:t>
                      </a:r>
                      <a:br>
                        <a:rPr lang="en-US" sz="1200" dirty="0">
                          <a:latin typeface="Consolas"/>
                          <a:cs typeface="Consolas"/>
                        </a:rPr>
                      </a:br>
                      <a:r>
                        <a:rPr lang="he-IL" sz="1200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200" dirty="0">
                          <a:latin typeface="Consolas"/>
                          <a:cs typeface="Consolas"/>
                        </a:rPr>
                        <a:t>then</a:t>
                      </a:r>
                      <a:br>
                        <a:rPr lang="en-US" sz="1200" dirty="0">
                          <a:latin typeface="Consolas"/>
                          <a:cs typeface="Consolas"/>
                        </a:rPr>
                      </a:br>
                      <a:r>
                        <a:rPr lang="en-US" sz="1200" dirty="0">
                          <a:latin typeface="Consolas"/>
                          <a:cs typeface="Consolas"/>
                        </a:rPr>
                        <a:t> x=!x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he-IL" sz="1200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200" dirty="0">
                          <a:latin typeface="Consolas"/>
                          <a:cs typeface="Consolas"/>
                        </a:rPr>
                        <a:t>if zy</a:t>
                      </a:r>
                      <a:br>
                        <a:rPr lang="en-US" sz="1200" dirty="0">
                          <a:latin typeface="Consolas"/>
                          <a:cs typeface="Consolas"/>
                        </a:rPr>
                      </a:br>
                      <a:r>
                        <a:rPr lang="en-US" sz="1200" dirty="0">
                          <a:latin typeface="Consolas"/>
                          <a:cs typeface="Consolas"/>
                        </a:rPr>
                        <a:t> then</a:t>
                      </a:r>
                      <a:br>
                        <a:rPr lang="en-US" sz="1200" dirty="0">
                          <a:latin typeface="Consolas"/>
                          <a:cs typeface="Consolas"/>
                        </a:rPr>
                      </a:br>
                      <a:r>
                        <a:rPr lang="en-US" sz="1200" dirty="0">
                          <a:latin typeface="Consolas"/>
                          <a:cs typeface="Consolas"/>
                        </a:rPr>
                        <a:t> y=0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he-IL" sz="1200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200" dirty="0">
                          <a:latin typeface="Consolas"/>
                          <a:cs typeface="Consolas"/>
                        </a:rPr>
                        <a:t>if ny</a:t>
                      </a:r>
                      <a:br>
                        <a:rPr lang="en-US" sz="1200" dirty="0">
                          <a:latin typeface="Consolas"/>
                          <a:cs typeface="Consolas"/>
                        </a:rPr>
                      </a:br>
                      <a:r>
                        <a:rPr lang="he-IL" sz="1200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200" dirty="0">
                          <a:latin typeface="Consolas"/>
                          <a:cs typeface="Consolas"/>
                        </a:rPr>
                        <a:t>then</a:t>
                      </a:r>
                      <a:br>
                        <a:rPr lang="en-US" sz="1200" dirty="0">
                          <a:latin typeface="Consolas"/>
                          <a:cs typeface="Consolas"/>
                        </a:rPr>
                      </a:br>
                      <a:r>
                        <a:rPr lang="en-US" sz="1200" dirty="0">
                          <a:latin typeface="Consolas"/>
                          <a:cs typeface="Consolas"/>
                        </a:rPr>
                        <a:t> y=!y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he-IL" sz="1200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200" dirty="0">
                          <a:latin typeface="Consolas"/>
                          <a:cs typeface="Consolas"/>
                        </a:rPr>
                        <a:t>if</a:t>
                      </a:r>
                      <a:r>
                        <a:rPr lang="en-US" sz="1200" baseline="0" dirty="0">
                          <a:latin typeface="Consolas"/>
                          <a:cs typeface="Consolas"/>
                        </a:rPr>
                        <a:t> f</a:t>
                      </a:r>
                      <a:br>
                        <a:rPr lang="en-US" sz="1200" kern="1200" baseline="0" dirty="0">
                          <a:solidFill>
                            <a:schemeClr val="dk1"/>
                          </a:solidFill>
                          <a:latin typeface="Consolas"/>
                          <a:ea typeface="+mn-ea"/>
                          <a:cs typeface="Consolas"/>
                        </a:rPr>
                      </a:br>
                      <a:r>
                        <a:rPr lang="he-IL" sz="1200" kern="1200" baseline="0" dirty="0">
                          <a:solidFill>
                            <a:schemeClr val="dk1"/>
                          </a:solidFill>
                          <a:latin typeface="Consolas"/>
                          <a:ea typeface="+mn-ea"/>
                          <a:cs typeface="Consolas"/>
                        </a:rPr>
                        <a:t> </a:t>
                      </a:r>
                      <a:r>
                        <a:rPr lang="en-US" sz="1200" baseline="0" dirty="0">
                          <a:latin typeface="Consolas"/>
                          <a:cs typeface="Consolas"/>
                        </a:rPr>
                        <a:t>then out=x+y</a:t>
                      </a:r>
                      <a:br>
                        <a:rPr lang="en-US" sz="1200" baseline="0" dirty="0">
                          <a:latin typeface="Consolas"/>
                          <a:cs typeface="Consolas"/>
                        </a:rPr>
                      </a:br>
                      <a:r>
                        <a:rPr lang="en-US" sz="1200" baseline="0" dirty="0">
                          <a:latin typeface="Consolas"/>
                          <a:cs typeface="Consolas"/>
                        </a:rPr>
                        <a:t> else out=x&amp;y </a:t>
                      </a:r>
                      <a:endParaRPr lang="en-US" sz="120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latin typeface="Consolas"/>
                          <a:cs typeface="Consolas"/>
                        </a:rPr>
                        <a:t> if no</a:t>
                      </a:r>
                      <a:br>
                        <a:rPr lang="en-US" sz="1200" dirty="0">
                          <a:latin typeface="Consolas"/>
                          <a:cs typeface="Consolas"/>
                        </a:rPr>
                      </a:br>
                      <a:r>
                        <a:rPr lang="en-US" sz="1200" dirty="0">
                          <a:latin typeface="Consolas"/>
                          <a:cs typeface="Consolas"/>
                        </a:rPr>
                        <a:t> then</a:t>
                      </a:r>
                      <a:br>
                        <a:rPr lang="en-US" sz="1200" dirty="0">
                          <a:latin typeface="Consolas"/>
                          <a:cs typeface="Consolas"/>
                        </a:rPr>
                      </a:br>
                      <a:r>
                        <a:rPr lang="en-US" sz="1200" dirty="0">
                          <a:latin typeface="Consolas"/>
                          <a:cs typeface="Consolas"/>
                        </a:rPr>
                        <a:t> out=!out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br>
                        <a:rPr lang="en-US" sz="1200" dirty="0">
                          <a:latin typeface="Consolas"/>
                          <a:cs typeface="Consolas"/>
                        </a:rPr>
                      </a:br>
                      <a:br>
                        <a:rPr lang="en-US" sz="1200" dirty="0">
                          <a:latin typeface="Consolas"/>
                          <a:cs typeface="Consolas"/>
                        </a:rPr>
                      </a:br>
                      <a:r>
                        <a:rPr lang="en-US" sz="1200" dirty="0">
                          <a:latin typeface="Consolas"/>
                          <a:cs typeface="Consolas"/>
                        </a:rPr>
                        <a:t> out(x,y)=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5234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5234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5234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-1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5234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x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5234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y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25234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!x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25234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!y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25234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-x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25234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-y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25234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x+1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25234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y+1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25234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he-IL" sz="1200" b="0" dirty="0">
                          <a:latin typeface="Consolas"/>
                          <a:cs typeface="Consolas"/>
                        </a:rPr>
                        <a:t>0</a:t>
                      </a:r>
                      <a:endParaRPr lang="en-US" sz="12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he-IL" sz="1200" b="0" dirty="0">
                          <a:latin typeface="Consolas"/>
                          <a:cs typeface="Consolas"/>
                        </a:rPr>
                        <a:t>0</a:t>
                      </a:r>
                      <a:endParaRPr lang="en-US" sz="12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he-IL" sz="1200" b="0" dirty="0">
                          <a:latin typeface="Consolas"/>
                          <a:cs typeface="Consolas"/>
                        </a:rPr>
                        <a:t>1</a:t>
                      </a:r>
                      <a:endParaRPr lang="en-US" sz="12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he-IL" sz="1200" b="0" dirty="0">
                          <a:latin typeface="Consolas"/>
                          <a:cs typeface="Consolas"/>
                        </a:rPr>
                        <a:t>1</a:t>
                      </a:r>
                      <a:endParaRPr lang="en-US" sz="12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he-IL" sz="1200" b="0" dirty="0">
                          <a:latin typeface="Consolas"/>
                          <a:cs typeface="Consolas"/>
                        </a:rPr>
                        <a:t>1</a:t>
                      </a:r>
                      <a:endParaRPr lang="en-US" sz="12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he-IL" sz="1200" b="0" dirty="0">
                          <a:latin typeface="Consolas"/>
                          <a:cs typeface="Consolas"/>
                        </a:rPr>
                        <a:t>0</a:t>
                      </a:r>
                      <a:endParaRPr lang="en-US" sz="12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x-1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25234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y-1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25234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x+y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25234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x-y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25234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y-x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25234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x&amp;y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25234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x|y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3782517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Hack ALU operation: Compute </a:t>
            </a:r>
            <a:r>
              <a:rPr lang="en-US" sz="2000" dirty="0">
                <a:solidFill>
                  <a:srgbClr val="253FAB"/>
                </a:solidFill>
                <a:latin typeface="Consolas"/>
                <a:cs typeface="Consolas"/>
              </a:rPr>
              <a:t>x|y</a:t>
            </a:r>
            <a:endParaRPr lang="en-US" dirty="0">
              <a:solidFill>
                <a:srgbClr val="253FAB"/>
              </a:solidFill>
              <a:latin typeface="Consolas"/>
              <a:cs typeface="Consolas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1267690" y="873892"/>
          <a:ext cx="5451762" cy="55784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20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57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574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9149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5898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0810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66597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pre-setting</a:t>
                      </a:r>
                      <a:br>
                        <a:rPr lang="en-US" sz="12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the </a:t>
                      </a:r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x</a:t>
                      </a:r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input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marL="0" marR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pre-setting</a:t>
                      </a:r>
                      <a:br>
                        <a:rPr lang="en-US" sz="12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the </a:t>
                      </a:r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y</a:t>
                      </a:r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input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kern="1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selecting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between computing 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+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or 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&amp;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post-setting the output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Resulting</a:t>
                      </a:r>
                      <a:br>
                        <a:rPr lang="en-US" sz="1200" b="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ALU output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1064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onsolas"/>
                          <a:cs typeface="Consolas"/>
                        </a:rPr>
                        <a:t>zx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onsolas"/>
                          <a:cs typeface="Consolas"/>
                        </a:rPr>
                        <a:t>nx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onsolas"/>
                          <a:cs typeface="Consolas"/>
                        </a:rPr>
                        <a:t>zy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onsolas"/>
                          <a:cs typeface="Consolas"/>
                        </a:rPr>
                        <a:t>ny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onsolas"/>
                          <a:cs typeface="Consolas"/>
                        </a:rPr>
                        <a:t>f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onsolas"/>
                          <a:cs typeface="Consolas"/>
                        </a:rPr>
                        <a:t>no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onsolas"/>
                          <a:cs typeface="Consolas"/>
                        </a:rPr>
                        <a:t>out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6555">
                <a:tc>
                  <a:txBody>
                    <a:bodyPr/>
                    <a:lstStyle/>
                    <a:p>
                      <a:pPr algn="l"/>
                      <a:r>
                        <a:rPr lang="he-IL" sz="1200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200" dirty="0">
                          <a:latin typeface="Consolas"/>
                          <a:cs typeface="Consolas"/>
                        </a:rPr>
                        <a:t>if zx</a:t>
                      </a:r>
                      <a:br>
                        <a:rPr lang="en-US" sz="1200" dirty="0">
                          <a:latin typeface="Consolas"/>
                          <a:cs typeface="Consolas"/>
                        </a:rPr>
                      </a:br>
                      <a:r>
                        <a:rPr lang="en-US" sz="1200" dirty="0">
                          <a:latin typeface="Consolas"/>
                          <a:cs typeface="Consolas"/>
                        </a:rPr>
                        <a:t> then</a:t>
                      </a:r>
                      <a:br>
                        <a:rPr lang="en-US" sz="1200" dirty="0">
                          <a:latin typeface="Consolas"/>
                          <a:cs typeface="Consolas"/>
                        </a:rPr>
                      </a:br>
                      <a:r>
                        <a:rPr lang="en-US" sz="1200" dirty="0">
                          <a:latin typeface="Consolas"/>
                          <a:cs typeface="Consolas"/>
                        </a:rPr>
                        <a:t> x=0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he-IL" sz="1200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200" dirty="0">
                          <a:latin typeface="Consolas"/>
                          <a:cs typeface="Consolas"/>
                        </a:rPr>
                        <a:t>if nx</a:t>
                      </a:r>
                      <a:br>
                        <a:rPr lang="en-US" sz="1200" dirty="0">
                          <a:latin typeface="Consolas"/>
                          <a:cs typeface="Consolas"/>
                        </a:rPr>
                      </a:br>
                      <a:r>
                        <a:rPr lang="he-IL" sz="1200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200" dirty="0">
                          <a:latin typeface="Consolas"/>
                          <a:cs typeface="Consolas"/>
                        </a:rPr>
                        <a:t>then</a:t>
                      </a:r>
                      <a:br>
                        <a:rPr lang="en-US" sz="1200" dirty="0">
                          <a:latin typeface="Consolas"/>
                          <a:cs typeface="Consolas"/>
                        </a:rPr>
                      </a:br>
                      <a:r>
                        <a:rPr lang="en-US" sz="1200" dirty="0">
                          <a:latin typeface="Consolas"/>
                          <a:cs typeface="Consolas"/>
                        </a:rPr>
                        <a:t> x=!x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he-IL" sz="1200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200" dirty="0">
                          <a:latin typeface="Consolas"/>
                          <a:cs typeface="Consolas"/>
                        </a:rPr>
                        <a:t>if zy</a:t>
                      </a:r>
                      <a:br>
                        <a:rPr lang="en-US" sz="1200" dirty="0">
                          <a:latin typeface="Consolas"/>
                          <a:cs typeface="Consolas"/>
                        </a:rPr>
                      </a:br>
                      <a:r>
                        <a:rPr lang="en-US" sz="1200" dirty="0">
                          <a:latin typeface="Consolas"/>
                          <a:cs typeface="Consolas"/>
                        </a:rPr>
                        <a:t> then</a:t>
                      </a:r>
                      <a:br>
                        <a:rPr lang="en-US" sz="1200" dirty="0">
                          <a:latin typeface="Consolas"/>
                          <a:cs typeface="Consolas"/>
                        </a:rPr>
                      </a:br>
                      <a:r>
                        <a:rPr lang="en-US" sz="1200" dirty="0">
                          <a:latin typeface="Consolas"/>
                          <a:cs typeface="Consolas"/>
                        </a:rPr>
                        <a:t> y=0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he-IL" sz="1200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200" dirty="0">
                          <a:latin typeface="Consolas"/>
                          <a:cs typeface="Consolas"/>
                        </a:rPr>
                        <a:t>if ny</a:t>
                      </a:r>
                      <a:br>
                        <a:rPr lang="en-US" sz="1200" dirty="0">
                          <a:latin typeface="Consolas"/>
                          <a:cs typeface="Consolas"/>
                        </a:rPr>
                      </a:br>
                      <a:r>
                        <a:rPr lang="he-IL" sz="1200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200" dirty="0">
                          <a:latin typeface="Consolas"/>
                          <a:cs typeface="Consolas"/>
                        </a:rPr>
                        <a:t>then</a:t>
                      </a:r>
                      <a:br>
                        <a:rPr lang="en-US" sz="1200" dirty="0">
                          <a:latin typeface="Consolas"/>
                          <a:cs typeface="Consolas"/>
                        </a:rPr>
                      </a:br>
                      <a:r>
                        <a:rPr lang="en-US" sz="1200" dirty="0">
                          <a:latin typeface="Consolas"/>
                          <a:cs typeface="Consolas"/>
                        </a:rPr>
                        <a:t> y=!y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he-IL" sz="1200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200" dirty="0">
                          <a:latin typeface="Consolas"/>
                          <a:cs typeface="Consolas"/>
                        </a:rPr>
                        <a:t>if</a:t>
                      </a:r>
                      <a:r>
                        <a:rPr lang="en-US" sz="1200" baseline="0" dirty="0">
                          <a:latin typeface="Consolas"/>
                          <a:cs typeface="Consolas"/>
                        </a:rPr>
                        <a:t> f</a:t>
                      </a:r>
                      <a:br>
                        <a:rPr lang="en-US" sz="1200" kern="1200" baseline="0" dirty="0">
                          <a:solidFill>
                            <a:schemeClr val="dk1"/>
                          </a:solidFill>
                          <a:latin typeface="Consolas"/>
                          <a:ea typeface="+mn-ea"/>
                          <a:cs typeface="Consolas"/>
                        </a:rPr>
                      </a:br>
                      <a:r>
                        <a:rPr lang="he-IL" sz="1200" kern="1200" baseline="0" dirty="0">
                          <a:solidFill>
                            <a:schemeClr val="dk1"/>
                          </a:solidFill>
                          <a:latin typeface="Consolas"/>
                          <a:ea typeface="+mn-ea"/>
                          <a:cs typeface="Consolas"/>
                        </a:rPr>
                        <a:t> </a:t>
                      </a:r>
                      <a:r>
                        <a:rPr lang="en-US" sz="1200" baseline="0" dirty="0">
                          <a:latin typeface="Consolas"/>
                          <a:cs typeface="Consolas"/>
                        </a:rPr>
                        <a:t>then out=x+y</a:t>
                      </a:r>
                      <a:br>
                        <a:rPr lang="en-US" sz="1200" baseline="0" dirty="0">
                          <a:latin typeface="Consolas"/>
                          <a:cs typeface="Consolas"/>
                        </a:rPr>
                      </a:br>
                      <a:r>
                        <a:rPr lang="en-US" sz="1200" baseline="0" dirty="0">
                          <a:latin typeface="Consolas"/>
                          <a:cs typeface="Consolas"/>
                        </a:rPr>
                        <a:t> else out=x&amp;y </a:t>
                      </a:r>
                      <a:endParaRPr lang="en-US" sz="120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latin typeface="Consolas"/>
                          <a:cs typeface="Consolas"/>
                        </a:rPr>
                        <a:t> if no</a:t>
                      </a:r>
                      <a:br>
                        <a:rPr lang="en-US" sz="1200" dirty="0">
                          <a:latin typeface="Consolas"/>
                          <a:cs typeface="Consolas"/>
                        </a:rPr>
                      </a:br>
                      <a:r>
                        <a:rPr lang="en-US" sz="1200" dirty="0">
                          <a:latin typeface="Consolas"/>
                          <a:cs typeface="Consolas"/>
                        </a:rPr>
                        <a:t> then</a:t>
                      </a:r>
                      <a:br>
                        <a:rPr lang="en-US" sz="1200" dirty="0">
                          <a:latin typeface="Consolas"/>
                          <a:cs typeface="Consolas"/>
                        </a:rPr>
                      </a:br>
                      <a:r>
                        <a:rPr lang="en-US" sz="1200" dirty="0">
                          <a:latin typeface="Consolas"/>
                          <a:cs typeface="Consolas"/>
                        </a:rPr>
                        <a:t> out=!out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br>
                        <a:rPr lang="en-US" sz="1200" dirty="0">
                          <a:latin typeface="Consolas"/>
                          <a:cs typeface="Consolas"/>
                        </a:rPr>
                      </a:br>
                      <a:br>
                        <a:rPr lang="en-US" sz="1200" dirty="0">
                          <a:latin typeface="Consolas"/>
                          <a:cs typeface="Consolas"/>
                        </a:rPr>
                      </a:br>
                      <a:r>
                        <a:rPr lang="en-US" sz="1200" dirty="0">
                          <a:latin typeface="Consolas"/>
                          <a:cs typeface="Consolas"/>
                        </a:rPr>
                        <a:t> out(x,y)=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5234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5234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5234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-1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5234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x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5234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y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25234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!x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25234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!y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25234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-x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25234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-y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25234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x+1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25234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y+1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25234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he-IL" sz="1200" b="0" dirty="0">
                          <a:latin typeface="Consolas"/>
                          <a:cs typeface="Consolas"/>
                        </a:rPr>
                        <a:t>0</a:t>
                      </a:r>
                      <a:endParaRPr lang="en-US" sz="12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he-IL" sz="1200" b="0" dirty="0">
                          <a:latin typeface="Consolas"/>
                          <a:cs typeface="Consolas"/>
                        </a:rPr>
                        <a:t>0</a:t>
                      </a:r>
                      <a:endParaRPr lang="en-US" sz="12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he-IL" sz="1200" b="0" dirty="0">
                          <a:latin typeface="Consolas"/>
                          <a:cs typeface="Consolas"/>
                        </a:rPr>
                        <a:t>1</a:t>
                      </a:r>
                      <a:endParaRPr lang="en-US" sz="12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he-IL" sz="1200" b="0" dirty="0">
                          <a:latin typeface="Consolas"/>
                          <a:cs typeface="Consolas"/>
                        </a:rPr>
                        <a:t>1</a:t>
                      </a:r>
                      <a:endParaRPr lang="en-US" sz="12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he-IL" sz="1200" b="0" dirty="0">
                          <a:latin typeface="Consolas"/>
                          <a:cs typeface="Consolas"/>
                        </a:rPr>
                        <a:t>1</a:t>
                      </a:r>
                      <a:endParaRPr lang="en-US" sz="12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he-IL" sz="1200" b="0" dirty="0">
                          <a:latin typeface="Consolas"/>
                          <a:cs typeface="Consolas"/>
                        </a:rPr>
                        <a:t>0</a:t>
                      </a:r>
                      <a:endParaRPr lang="en-US" sz="12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x-1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25234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y-1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25234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x+y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25234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x-y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25234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y-x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25234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x&amp;y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25234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x|y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</a:tbl>
          </a:graphicData>
        </a:graphic>
      </p:graphicFrame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CD334D5-70B9-AF4D-915E-04CBA5F93659}"/>
              </a:ext>
            </a:extLst>
          </p:cNvPr>
          <p:cNvSpPr txBox="1">
            <a:spLocks/>
          </p:cNvSpPr>
          <p:nvPr/>
        </p:nvSpPr>
        <p:spPr>
          <a:xfrm>
            <a:off x="6921500" y="2728015"/>
            <a:ext cx="4475416" cy="165596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000" u="sng" dirty="0"/>
              <a:t>Practice: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000" dirty="0"/>
              <a:t>See if you get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400" dirty="0">
                <a:solidFill>
                  <a:srgbClr val="231CFF"/>
                </a:solidFill>
                <a:latin typeface="Consolas" charset="0"/>
                <a:cs typeface="Consolas" charset="0"/>
              </a:rPr>
              <a:t>0 1 1 1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(bitwise Or)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B9F9E41-47CA-1141-98E1-5690B28B66D1}"/>
              </a:ext>
            </a:extLst>
          </p:cNvPr>
          <p:cNvGrpSpPr/>
          <p:nvPr/>
        </p:nvGrpSpPr>
        <p:grpSpPr>
          <a:xfrm>
            <a:off x="1141330" y="2818933"/>
            <a:ext cx="5776087" cy="3627262"/>
            <a:chOff x="1141330" y="2818933"/>
            <a:chExt cx="5776087" cy="3627262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7A37862-B1F6-E948-AC1D-2405EFEA41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01223" y="2818933"/>
              <a:ext cx="2856299" cy="266593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251999" tIns="0" rIns="0" bIns="0" anchor="ctr"/>
            <a:lstStyle/>
            <a:p>
              <a:pPr marL="342900" indent="-342900" algn="l">
                <a:buClr>
                  <a:srgbClr val="006600"/>
                </a:buClr>
                <a:buSzPct val="100000"/>
                <a:buFont typeface="Wingdings" charset="0"/>
                <a:buNone/>
                <a:defRPr/>
              </a:pPr>
              <a:r>
                <a:rPr lang="en-US" sz="1600" b="0" u="sng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Example</a:t>
              </a:r>
              <a:r>
                <a:rPr lang="en-US" sz="1600" b="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: compute </a:t>
              </a:r>
              <a:r>
                <a:rPr 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x|y</a:t>
              </a:r>
              <a:endParaRPr lang="en-US" sz="1600" b="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342900" indent="-342900" algn="l">
                <a:spcBef>
                  <a:spcPts val="600"/>
                </a:spcBef>
                <a:buClr>
                  <a:srgbClr val="006600"/>
                </a:buClr>
                <a:buSzPct val="100000"/>
                <a:buFont typeface="Wingdings" charset="0"/>
                <a:buNone/>
                <a:defRPr/>
              </a:pPr>
              <a:r>
                <a:rPr lang="en-US" sz="1400" b="0" dirty="0">
                  <a:latin typeface="Consolas" charset="0"/>
                  <a:cs typeface="Consolas" charset="0"/>
                </a:rPr>
                <a:t>x:       </a:t>
              </a:r>
              <a:r>
                <a:rPr lang="en-US" sz="1400" dirty="0">
                  <a:solidFill>
                    <a:srgbClr val="231CFF"/>
                  </a:solidFill>
                  <a:latin typeface="Consolas" charset="0"/>
                  <a:cs typeface="Consolas" charset="0"/>
                </a:rPr>
                <a:t>0</a:t>
              </a:r>
              <a:r>
                <a:rPr lang="en-US" sz="1400" b="0" dirty="0">
                  <a:solidFill>
                    <a:srgbClr val="231CFF"/>
                  </a:solidFill>
                  <a:latin typeface="Consolas" charset="0"/>
                  <a:cs typeface="Consolas" charset="0"/>
                </a:rPr>
                <a:t> </a:t>
              </a:r>
              <a:r>
                <a:rPr lang="en-US" sz="1400" dirty="0">
                  <a:solidFill>
                    <a:srgbClr val="231CFF"/>
                  </a:solidFill>
                  <a:latin typeface="Consolas" charset="0"/>
                  <a:cs typeface="Consolas" charset="0"/>
                </a:rPr>
                <a:t>1</a:t>
              </a:r>
              <a:r>
                <a:rPr lang="en-US" sz="1400" b="0" dirty="0">
                  <a:solidFill>
                    <a:srgbClr val="231CFF"/>
                  </a:solidFill>
                  <a:latin typeface="Consolas" charset="0"/>
                  <a:cs typeface="Consolas" charset="0"/>
                </a:rPr>
                <a:t> </a:t>
              </a:r>
              <a:r>
                <a:rPr lang="en-US" sz="1400" dirty="0">
                  <a:solidFill>
                    <a:srgbClr val="231CFF"/>
                  </a:solidFill>
                  <a:latin typeface="Consolas" charset="0"/>
                  <a:cs typeface="Consolas" charset="0"/>
                </a:rPr>
                <a:t>0</a:t>
              </a:r>
              <a:r>
                <a:rPr lang="en-US" sz="1400" b="0" dirty="0">
                  <a:solidFill>
                    <a:srgbClr val="231CFF"/>
                  </a:solidFill>
                  <a:latin typeface="Consolas" charset="0"/>
                  <a:cs typeface="Consolas" charset="0"/>
                </a:rPr>
                <a:t> 1</a:t>
              </a:r>
              <a:r>
                <a:rPr lang="en-US" sz="1400" b="0" dirty="0">
                  <a:solidFill>
                    <a:srgbClr val="0000FF"/>
                  </a:solidFill>
                  <a:latin typeface="Consolas" charset="0"/>
                  <a:cs typeface="Consolas" charset="0"/>
                </a:rPr>
                <a:t> </a:t>
              </a:r>
            </a:p>
            <a:p>
              <a:pPr marL="342900" indent="-342900" algn="l">
                <a:buClr>
                  <a:srgbClr val="006600"/>
                </a:buClr>
                <a:buSzPct val="100000"/>
                <a:buFont typeface="Wingdings" charset="0"/>
                <a:buNone/>
                <a:defRPr/>
              </a:pPr>
              <a:r>
                <a:rPr lang="en-US" sz="1400" b="0" dirty="0">
                  <a:latin typeface="Consolas" charset="0"/>
                  <a:cs typeface="Consolas" charset="0"/>
                </a:rPr>
                <a:t>y:       </a:t>
              </a:r>
              <a:r>
                <a:rPr lang="en-US" sz="1400" dirty="0">
                  <a:solidFill>
                    <a:srgbClr val="231CFF"/>
                  </a:solidFill>
                  <a:latin typeface="Consolas" charset="0"/>
                  <a:cs typeface="Consolas" charset="0"/>
                </a:rPr>
                <a:t>0 0 1 1  </a:t>
              </a:r>
            </a:p>
            <a:p>
              <a:pPr marL="342900" indent="-342900" algn="l">
                <a:spcBef>
                  <a:spcPts val="600"/>
                </a:spcBef>
                <a:buClr>
                  <a:srgbClr val="006600"/>
                </a:buClr>
                <a:buSzPct val="100000"/>
                <a:buFont typeface="Wingdings" charset="0"/>
                <a:buNone/>
                <a:defRPr/>
              </a:pPr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</a:t>
              </a:r>
            </a:p>
            <a:p>
              <a:pPr marL="342900" indent="-342900" algn="l">
                <a:spcBef>
                  <a:spcPts val="600"/>
                </a:spcBef>
                <a:buClr>
                  <a:srgbClr val="006600"/>
                </a:buClr>
                <a:buSzPct val="100000"/>
                <a:buFont typeface="Wingdings" charset="0"/>
                <a:buNone/>
                <a:defRPr/>
              </a:pPr>
              <a:r>
                <a:rPr lang="en-US" sz="1400" b="0" dirty="0">
                  <a:latin typeface="Consolas" charset="0"/>
                  <a:cs typeface="Consolas" charset="0"/>
                </a:rPr>
                <a:t>  </a:t>
              </a:r>
              <a:endParaRPr lang="en-US" sz="1400" dirty="0">
                <a:latin typeface="Consolas" charset="0"/>
                <a:cs typeface="Consolas" charset="0"/>
              </a:endParaRPr>
            </a:p>
            <a:p>
              <a:pPr marL="342900" indent="-342900" algn="l">
                <a:buClr>
                  <a:srgbClr val="006600"/>
                </a:buClr>
                <a:buSzPct val="100000"/>
                <a:buFont typeface="Wingdings" charset="0"/>
                <a:buNone/>
                <a:defRPr/>
              </a:pPr>
              <a:r>
                <a:rPr lang="en-US" sz="1400" b="0" dirty="0">
                  <a:latin typeface="Consolas" charset="0"/>
                  <a:cs typeface="Consolas" charset="0"/>
                </a:rPr>
                <a:t>  </a:t>
              </a:r>
            </a:p>
            <a:p>
              <a:pPr marL="342900" indent="-342900">
                <a:spcBef>
                  <a:spcPts val="600"/>
                </a:spcBef>
                <a:buClr>
                  <a:srgbClr val="006600"/>
                </a:buClr>
                <a:buSzPct val="100000"/>
                <a:defRPr/>
              </a:pPr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</a:t>
              </a:r>
            </a:p>
            <a:p>
              <a:pPr marL="342900" indent="-342900" algn="l">
                <a:spcBef>
                  <a:spcPts val="600"/>
                </a:spcBef>
                <a:buClr>
                  <a:srgbClr val="006600"/>
                </a:buClr>
                <a:buSzPct val="100000"/>
                <a:buFont typeface="Wingdings" charset="0"/>
                <a:buNone/>
                <a:defRPr/>
              </a:pPr>
              <a:r>
                <a:rPr lang="en-US" sz="1400" b="0" dirty="0">
                  <a:latin typeface="Consolas" charset="0"/>
                  <a:cs typeface="Consolas" charset="0"/>
                </a:rPr>
                <a:t>  </a:t>
              </a:r>
              <a:endParaRPr lang="en-US" sz="1400" dirty="0">
                <a:latin typeface="Consolas" charset="0"/>
                <a:cs typeface="Consolas" charset="0"/>
              </a:endParaRPr>
            </a:p>
            <a:p>
              <a:pPr marL="342900" indent="-342900" algn="l">
                <a:buClr>
                  <a:srgbClr val="006600"/>
                </a:buClr>
                <a:buSzPct val="100000"/>
                <a:buFont typeface="Wingdings" charset="0"/>
                <a:buNone/>
                <a:defRPr/>
              </a:pPr>
              <a:r>
                <a:rPr lang="en-US" sz="1400" b="0" dirty="0">
                  <a:latin typeface="Consolas" charset="0"/>
                  <a:cs typeface="Consolas" charset="0"/>
                </a:rPr>
                <a:t>  </a:t>
              </a:r>
            </a:p>
          </p:txBody>
        </p: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139D8B01-C226-5C47-A0E9-746162FDBE43}"/>
                </a:ext>
              </a:extLst>
            </p:cNvPr>
            <p:cNvSpPr/>
            <p:nvPr/>
          </p:nvSpPr>
          <p:spPr>
            <a:xfrm>
              <a:off x="1141330" y="6225888"/>
              <a:ext cx="5776087" cy="220307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  <a:alpha val="43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785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Arithmetic Logical Unit 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49A4BB6-A22F-1B42-9298-6CC4C4480373}"/>
              </a:ext>
            </a:extLst>
          </p:cNvPr>
          <p:cNvGrpSpPr/>
          <p:nvPr/>
        </p:nvGrpSpPr>
        <p:grpSpPr>
          <a:xfrm>
            <a:off x="1776687" y="974955"/>
            <a:ext cx="3942947" cy="2495363"/>
            <a:chOff x="1776687" y="974955"/>
            <a:chExt cx="3942947" cy="2495363"/>
          </a:xfrm>
        </p:grpSpPr>
        <p:sp>
          <p:nvSpPr>
            <p:cNvPr id="3" name="Trapezoid 2"/>
            <p:cNvSpPr/>
            <p:nvPr/>
          </p:nvSpPr>
          <p:spPr>
            <a:xfrm rot="5400000">
              <a:off x="1922784" y="2000041"/>
              <a:ext cx="2110165" cy="830390"/>
            </a:xfrm>
            <a:prstGeom prst="trapezoid">
              <a:avLst>
                <a:gd name="adj" fmla="val 86866"/>
              </a:avLst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828074" y="2224719"/>
              <a:ext cx="5827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ALU</a:t>
              </a:r>
            </a:p>
          </p:txBody>
        </p:sp>
        <p:sp>
          <p:nvSpPr>
            <p:cNvPr id="35" name="Isosceles Triangle 34"/>
            <p:cNvSpPr/>
            <p:nvPr/>
          </p:nvSpPr>
          <p:spPr>
            <a:xfrm rot="5400000">
              <a:off x="2425316" y="2268096"/>
              <a:ext cx="547078" cy="294249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443554" y="2144856"/>
              <a:ext cx="115860" cy="527106"/>
            </a:xfrm>
            <a:prstGeom prst="rect">
              <a:avLst/>
            </a:prstGeom>
            <a:solidFill>
              <a:srgbClr val="FFE0B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2440379" y="1913080"/>
              <a:ext cx="115860" cy="8477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3554202" y="1871862"/>
              <a:ext cx="2165432" cy="461665"/>
              <a:chOff x="6603219" y="3060600"/>
              <a:chExt cx="2165432" cy="461665"/>
            </a:xfrm>
          </p:grpSpPr>
          <p:sp>
            <p:nvSpPr>
              <p:cNvPr id="22" name="TextBox 21"/>
              <p:cNvSpPr txBox="1"/>
              <p:nvPr/>
            </p:nvSpPr>
            <p:spPr>
              <a:xfrm>
                <a:off x="6603219" y="3060600"/>
                <a:ext cx="51455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i="1" dirty="0">
                    <a:latin typeface="Times New Roman"/>
                    <a:cs typeface="Times New Roman"/>
                  </a:rPr>
                  <a:t>f</a:t>
                </a:r>
              </a:p>
            </p:txBody>
          </p:sp>
          <p:sp>
            <p:nvSpPr>
              <p:cNvPr id="4" name="TextBox 3"/>
              <p:cNvSpPr txBox="1"/>
              <p:nvPr/>
            </p:nvSpPr>
            <p:spPr>
              <a:xfrm>
                <a:off x="6725287" y="3135745"/>
                <a:ext cx="204336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US" sz="16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x</a:t>
                </a:r>
                <a:r>
                  <a:rPr lang="en-US" dirty="0"/>
                  <a:t>, </a:t>
                </a:r>
                <a:r>
                  <a:rPr lang="en-US" sz="16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y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</a:p>
            </p:txBody>
          </p:sp>
        </p:grpSp>
        <p:sp>
          <p:nvSpPr>
            <p:cNvPr id="24" name="TextBox 23"/>
            <p:cNvSpPr txBox="1"/>
            <p:nvPr/>
          </p:nvSpPr>
          <p:spPr>
            <a:xfrm>
              <a:off x="1811133" y="1425115"/>
              <a:ext cx="91405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x</a:t>
              </a:r>
            </a:p>
          </p:txBody>
        </p:sp>
        <p:cxnSp>
          <p:nvCxnSpPr>
            <p:cNvPr id="27" name="Straight Connector 26"/>
            <p:cNvCxnSpPr>
              <a:cxnSpLocks/>
            </p:cNvCxnSpPr>
            <p:nvPr/>
          </p:nvCxnSpPr>
          <p:spPr>
            <a:xfrm>
              <a:off x="1945169" y="1772159"/>
              <a:ext cx="602762" cy="0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 w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/>
            <p:cNvSpPr txBox="1"/>
            <p:nvPr/>
          </p:nvSpPr>
          <p:spPr>
            <a:xfrm>
              <a:off x="1776687" y="2650624"/>
              <a:ext cx="91405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y</a:t>
              </a:r>
            </a:p>
          </p:txBody>
        </p:sp>
        <p:cxnSp>
          <p:nvCxnSpPr>
            <p:cNvPr id="32" name="Straight Connector 31"/>
            <p:cNvCxnSpPr>
              <a:cxnSpLocks/>
            </p:cNvCxnSpPr>
            <p:nvPr/>
          </p:nvCxnSpPr>
          <p:spPr>
            <a:xfrm>
              <a:off x="1945169" y="2974748"/>
              <a:ext cx="608624" cy="0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 w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/>
            <p:cNvSpPr txBox="1"/>
            <p:nvPr/>
          </p:nvSpPr>
          <p:spPr>
            <a:xfrm>
              <a:off x="2825992" y="974955"/>
              <a:ext cx="51455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i="1" dirty="0">
                  <a:latin typeface="Times New Roman"/>
                  <a:cs typeface="Times New Roman"/>
                </a:rPr>
                <a:t>f</a:t>
              </a:r>
            </a:p>
          </p:txBody>
        </p:sp>
        <p:cxnSp>
          <p:nvCxnSpPr>
            <p:cNvPr id="39" name="Straight Connector 38"/>
            <p:cNvCxnSpPr>
              <a:cxnSpLocks/>
            </p:cNvCxnSpPr>
            <p:nvPr/>
          </p:nvCxnSpPr>
          <p:spPr>
            <a:xfrm>
              <a:off x="3036384" y="1425115"/>
              <a:ext cx="0" cy="330761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 w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57D65420-90BD-5245-A4B3-B47EFCD2B7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47931" y="2171691"/>
              <a:ext cx="8308" cy="492030"/>
            </a:xfrm>
            <a:prstGeom prst="line">
              <a:avLst/>
            </a:prstGeom>
            <a:ln w="508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5025A8AD-9261-D74B-B8C1-E8DA2FECCE55}"/>
              </a:ext>
            </a:extLst>
          </p:cNvPr>
          <p:cNvCxnSpPr>
            <a:cxnSpLocks/>
          </p:cNvCxnSpPr>
          <p:nvPr/>
        </p:nvCxnSpPr>
        <p:spPr>
          <a:xfrm>
            <a:off x="3392306" y="2421176"/>
            <a:ext cx="923829" cy="0"/>
          </a:xfrm>
          <a:prstGeom prst="line">
            <a:avLst/>
          </a:prstGeom>
          <a:ln w="19050">
            <a:solidFill>
              <a:schemeClr val="tx1"/>
            </a:solidFill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9402D2C9-5088-484B-B115-ACA68CE0DD84}"/>
              </a:ext>
            </a:extLst>
          </p:cNvPr>
          <p:cNvSpPr txBox="1">
            <a:spLocks/>
          </p:cNvSpPr>
          <p:nvPr/>
        </p:nvSpPr>
        <p:spPr>
          <a:xfrm>
            <a:off x="5439372" y="1975739"/>
            <a:ext cx="3550249" cy="131330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/>
              <a:t>The ALU computes a given function on two given </a:t>
            </a:r>
            <a:r>
              <a:rPr lang="en-US" sz="1800" i="1" dirty="0"/>
              <a:t>n</a:t>
            </a:r>
            <a:r>
              <a:rPr lang="en-US" sz="1800" dirty="0"/>
              <a:t>-bit values, and outputs an </a:t>
            </a:r>
            <a:r>
              <a:rPr lang="en-US" sz="1800" i="1" dirty="0"/>
              <a:t>n</a:t>
            </a:r>
            <a:r>
              <a:rPr lang="en-US" sz="1800" dirty="0"/>
              <a:t>-bit value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88FF1BF7-7D70-1541-9681-9F7E01E881D6}"/>
              </a:ext>
            </a:extLst>
          </p:cNvPr>
          <p:cNvSpPr txBox="1">
            <a:spLocks/>
          </p:cNvSpPr>
          <p:nvPr/>
        </p:nvSpPr>
        <p:spPr>
          <a:xfrm>
            <a:off x="999266" y="3645936"/>
            <a:ext cx="7571934" cy="145872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en-US" sz="2000" u="sng" dirty="0"/>
              <a:t>ALU functions</a:t>
            </a:r>
            <a:r>
              <a:rPr lang="en-US" sz="2000" dirty="0"/>
              <a:t> </a:t>
            </a:r>
            <a:r>
              <a:rPr lang="en-US" sz="2000" spc="500" dirty="0"/>
              <a:t>(</a:t>
            </a:r>
            <a:r>
              <a:rPr lang="en-US" sz="2000" i="1" spc="500" dirty="0"/>
              <a:t>f</a:t>
            </a:r>
            <a:r>
              <a:rPr lang="en-US" sz="2000" spc="500" dirty="0"/>
              <a:t>)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2000" dirty="0"/>
              <a:t>Arithmetic:   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2000" dirty="0"/>
              <a:t> + 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y</a:t>
            </a:r>
            <a:r>
              <a:rPr lang="en-US" sz="2000" dirty="0"/>
              <a:t>, 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2000" dirty="0"/>
              <a:t> – 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y</a:t>
            </a:r>
            <a:r>
              <a:rPr lang="en-US" sz="2000" dirty="0"/>
              <a:t>, 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2000" dirty="0"/>
              <a:t> + 1, 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2000" dirty="0"/>
              <a:t> – 1,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...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2000" dirty="0"/>
              <a:t>Logical:        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2000" dirty="0"/>
              <a:t> &amp; 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y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2000" dirty="0"/>
              <a:t> | 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y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!x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,  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418803767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Hack ALU operation: Compute </a:t>
            </a:r>
            <a:r>
              <a:rPr lang="en-US" sz="2000" dirty="0">
                <a:solidFill>
                  <a:srgbClr val="253FAB"/>
                </a:solidFill>
                <a:latin typeface="Consolas"/>
                <a:cs typeface="Consolas"/>
              </a:rPr>
              <a:t>x|y</a:t>
            </a:r>
            <a:endParaRPr lang="en-US" dirty="0">
              <a:solidFill>
                <a:srgbClr val="253FAB"/>
              </a:solidFill>
              <a:latin typeface="Consolas"/>
              <a:cs typeface="Consolas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1267690" y="873892"/>
          <a:ext cx="5451762" cy="55784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20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57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574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9149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5898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0810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66597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pre-setting</a:t>
                      </a:r>
                      <a:br>
                        <a:rPr lang="en-US" sz="12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the </a:t>
                      </a:r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x</a:t>
                      </a:r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input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marL="0" marR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pre-setting</a:t>
                      </a:r>
                      <a:br>
                        <a:rPr lang="en-US" sz="12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the </a:t>
                      </a:r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y</a:t>
                      </a:r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input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kern="1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selecting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between computing 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+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or 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&amp;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post-setting the output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Resulting</a:t>
                      </a:r>
                      <a:br>
                        <a:rPr lang="en-US" sz="1200" b="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ALU output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1064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onsolas"/>
                          <a:cs typeface="Consolas"/>
                        </a:rPr>
                        <a:t>zx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onsolas"/>
                          <a:cs typeface="Consolas"/>
                        </a:rPr>
                        <a:t>nx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onsolas"/>
                          <a:cs typeface="Consolas"/>
                        </a:rPr>
                        <a:t>zy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onsolas"/>
                          <a:cs typeface="Consolas"/>
                        </a:rPr>
                        <a:t>ny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onsolas"/>
                          <a:cs typeface="Consolas"/>
                        </a:rPr>
                        <a:t>f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onsolas"/>
                          <a:cs typeface="Consolas"/>
                        </a:rPr>
                        <a:t>no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onsolas"/>
                          <a:cs typeface="Consolas"/>
                        </a:rPr>
                        <a:t>out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6555">
                <a:tc>
                  <a:txBody>
                    <a:bodyPr/>
                    <a:lstStyle/>
                    <a:p>
                      <a:pPr algn="l"/>
                      <a:r>
                        <a:rPr lang="he-IL" sz="1200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200" dirty="0">
                          <a:latin typeface="Consolas"/>
                          <a:cs typeface="Consolas"/>
                        </a:rPr>
                        <a:t>if zx</a:t>
                      </a:r>
                      <a:br>
                        <a:rPr lang="en-US" sz="1200" dirty="0">
                          <a:latin typeface="Consolas"/>
                          <a:cs typeface="Consolas"/>
                        </a:rPr>
                      </a:br>
                      <a:r>
                        <a:rPr lang="en-US" sz="1200" dirty="0">
                          <a:latin typeface="Consolas"/>
                          <a:cs typeface="Consolas"/>
                        </a:rPr>
                        <a:t> then</a:t>
                      </a:r>
                      <a:br>
                        <a:rPr lang="en-US" sz="1200" dirty="0">
                          <a:latin typeface="Consolas"/>
                          <a:cs typeface="Consolas"/>
                        </a:rPr>
                      </a:br>
                      <a:r>
                        <a:rPr lang="en-US" sz="1200" dirty="0">
                          <a:latin typeface="Consolas"/>
                          <a:cs typeface="Consolas"/>
                        </a:rPr>
                        <a:t> x=0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he-IL" sz="1200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200" dirty="0">
                          <a:latin typeface="Consolas"/>
                          <a:cs typeface="Consolas"/>
                        </a:rPr>
                        <a:t>if nx</a:t>
                      </a:r>
                      <a:br>
                        <a:rPr lang="en-US" sz="1200" dirty="0">
                          <a:latin typeface="Consolas"/>
                          <a:cs typeface="Consolas"/>
                        </a:rPr>
                      </a:br>
                      <a:r>
                        <a:rPr lang="he-IL" sz="1200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200" dirty="0">
                          <a:latin typeface="Consolas"/>
                          <a:cs typeface="Consolas"/>
                        </a:rPr>
                        <a:t>then</a:t>
                      </a:r>
                      <a:br>
                        <a:rPr lang="en-US" sz="1200" dirty="0">
                          <a:latin typeface="Consolas"/>
                          <a:cs typeface="Consolas"/>
                        </a:rPr>
                      </a:br>
                      <a:r>
                        <a:rPr lang="en-US" sz="1200" dirty="0">
                          <a:latin typeface="Consolas"/>
                          <a:cs typeface="Consolas"/>
                        </a:rPr>
                        <a:t> x=!x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he-IL" sz="1200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200" dirty="0">
                          <a:latin typeface="Consolas"/>
                          <a:cs typeface="Consolas"/>
                        </a:rPr>
                        <a:t>if zy</a:t>
                      </a:r>
                      <a:br>
                        <a:rPr lang="en-US" sz="1200" dirty="0">
                          <a:latin typeface="Consolas"/>
                          <a:cs typeface="Consolas"/>
                        </a:rPr>
                      </a:br>
                      <a:r>
                        <a:rPr lang="en-US" sz="1200" dirty="0">
                          <a:latin typeface="Consolas"/>
                          <a:cs typeface="Consolas"/>
                        </a:rPr>
                        <a:t> then</a:t>
                      </a:r>
                      <a:br>
                        <a:rPr lang="en-US" sz="1200" dirty="0">
                          <a:latin typeface="Consolas"/>
                          <a:cs typeface="Consolas"/>
                        </a:rPr>
                      </a:br>
                      <a:r>
                        <a:rPr lang="en-US" sz="1200" dirty="0">
                          <a:latin typeface="Consolas"/>
                          <a:cs typeface="Consolas"/>
                        </a:rPr>
                        <a:t> y=0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he-IL" sz="1200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200" dirty="0">
                          <a:latin typeface="Consolas"/>
                          <a:cs typeface="Consolas"/>
                        </a:rPr>
                        <a:t>if ny</a:t>
                      </a:r>
                      <a:br>
                        <a:rPr lang="en-US" sz="1200" dirty="0">
                          <a:latin typeface="Consolas"/>
                          <a:cs typeface="Consolas"/>
                        </a:rPr>
                      </a:br>
                      <a:r>
                        <a:rPr lang="he-IL" sz="1200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200" dirty="0">
                          <a:latin typeface="Consolas"/>
                          <a:cs typeface="Consolas"/>
                        </a:rPr>
                        <a:t>then</a:t>
                      </a:r>
                      <a:br>
                        <a:rPr lang="en-US" sz="1200" dirty="0">
                          <a:latin typeface="Consolas"/>
                          <a:cs typeface="Consolas"/>
                        </a:rPr>
                      </a:br>
                      <a:r>
                        <a:rPr lang="en-US" sz="1200" dirty="0">
                          <a:latin typeface="Consolas"/>
                          <a:cs typeface="Consolas"/>
                        </a:rPr>
                        <a:t> y=!y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he-IL" sz="1200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200" dirty="0">
                          <a:latin typeface="Consolas"/>
                          <a:cs typeface="Consolas"/>
                        </a:rPr>
                        <a:t>if</a:t>
                      </a:r>
                      <a:r>
                        <a:rPr lang="en-US" sz="1200" baseline="0" dirty="0">
                          <a:latin typeface="Consolas"/>
                          <a:cs typeface="Consolas"/>
                        </a:rPr>
                        <a:t> f</a:t>
                      </a:r>
                      <a:br>
                        <a:rPr lang="en-US" sz="1200" kern="1200" baseline="0" dirty="0">
                          <a:solidFill>
                            <a:schemeClr val="dk1"/>
                          </a:solidFill>
                          <a:latin typeface="Consolas"/>
                          <a:ea typeface="+mn-ea"/>
                          <a:cs typeface="Consolas"/>
                        </a:rPr>
                      </a:br>
                      <a:r>
                        <a:rPr lang="he-IL" sz="1200" kern="1200" baseline="0" dirty="0">
                          <a:solidFill>
                            <a:schemeClr val="dk1"/>
                          </a:solidFill>
                          <a:latin typeface="Consolas"/>
                          <a:ea typeface="+mn-ea"/>
                          <a:cs typeface="Consolas"/>
                        </a:rPr>
                        <a:t> </a:t>
                      </a:r>
                      <a:r>
                        <a:rPr lang="en-US" sz="1200" baseline="0" dirty="0">
                          <a:latin typeface="Consolas"/>
                          <a:cs typeface="Consolas"/>
                        </a:rPr>
                        <a:t>then out=x+y</a:t>
                      </a:r>
                      <a:br>
                        <a:rPr lang="en-US" sz="1200" baseline="0" dirty="0">
                          <a:latin typeface="Consolas"/>
                          <a:cs typeface="Consolas"/>
                        </a:rPr>
                      </a:br>
                      <a:r>
                        <a:rPr lang="en-US" sz="1200" baseline="0" dirty="0">
                          <a:latin typeface="Consolas"/>
                          <a:cs typeface="Consolas"/>
                        </a:rPr>
                        <a:t> else out=x&amp;y </a:t>
                      </a:r>
                      <a:endParaRPr lang="en-US" sz="120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latin typeface="Consolas"/>
                          <a:cs typeface="Consolas"/>
                        </a:rPr>
                        <a:t> if no</a:t>
                      </a:r>
                      <a:br>
                        <a:rPr lang="en-US" sz="1200" dirty="0">
                          <a:latin typeface="Consolas"/>
                          <a:cs typeface="Consolas"/>
                        </a:rPr>
                      </a:br>
                      <a:r>
                        <a:rPr lang="en-US" sz="1200" dirty="0">
                          <a:latin typeface="Consolas"/>
                          <a:cs typeface="Consolas"/>
                        </a:rPr>
                        <a:t> then</a:t>
                      </a:r>
                      <a:br>
                        <a:rPr lang="en-US" sz="1200" dirty="0">
                          <a:latin typeface="Consolas"/>
                          <a:cs typeface="Consolas"/>
                        </a:rPr>
                      </a:br>
                      <a:r>
                        <a:rPr lang="en-US" sz="1200" dirty="0">
                          <a:latin typeface="Consolas"/>
                          <a:cs typeface="Consolas"/>
                        </a:rPr>
                        <a:t> out=!out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br>
                        <a:rPr lang="en-US" sz="1200" dirty="0">
                          <a:latin typeface="Consolas"/>
                          <a:cs typeface="Consolas"/>
                        </a:rPr>
                      </a:br>
                      <a:br>
                        <a:rPr lang="en-US" sz="1200" dirty="0">
                          <a:latin typeface="Consolas"/>
                          <a:cs typeface="Consolas"/>
                        </a:rPr>
                      </a:br>
                      <a:r>
                        <a:rPr lang="en-US" sz="1200" dirty="0">
                          <a:latin typeface="Consolas"/>
                          <a:cs typeface="Consolas"/>
                        </a:rPr>
                        <a:t> out(x,y)=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5234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5234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5234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-1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5234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x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5234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y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25234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!x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25234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!y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25234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-x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25234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-y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25234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x+1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25234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y+1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25234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he-IL" sz="1200" b="0" dirty="0">
                          <a:latin typeface="Consolas"/>
                          <a:cs typeface="Consolas"/>
                        </a:rPr>
                        <a:t>0</a:t>
                      </a:r>
                      <a:endParaRPr lang="en-US" sz="12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he-IL" sz="1200" b="0" dirty="0">
                          <a:latin typeface="Consolas"/>
                          <a:cs typeface="Consolas"/>
                        </a:rPr>
                        <a:t>0</a:t>
                      </a:r>
                      <a:endParaRPr lang="en-US" sz="12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he-IL" sz="1200" b="0" dirty="0">
                          <a:latin typeface="Consolas"/>
                          <a:cs typeface="Consolas"/>
                        </a:rPr>
                        <a:t>1</a:t>
                      </a:r>
                      <a:endParaRPr lang="en-US" sz="12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he-IL" sz="1200" b="0" dirty="0">
                          <a:latin typeface="Consolas"/>
                          <a:cs typeface="Consolas"/>
                        </a:rPr>
                        <a:t>1</a:t>
                      </a:r>
                      <a:endParaRPr lang="en-US" sz="12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he-IL" sz="1200" b="0" dirty="0">
                          <a:latin typeface="Consolas"/>
                          <a:cs typeface="Consolas"/>
                        </a:rPr>
                        <a:t>1</a:t>
                      </a:r>
                      <a:endParaRPr lang="en-US" sz="12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he-IL" sz="1200" b="0" dirty="0">
                          <a:latin typeface="Consolas"/>
                          <a:cs typeface="Consolas"/>
                        </a:rPr>
                        <a:t>0</a:t>
                      </a:r>
                      <a:endParaRPr lang="en-US" sz="12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x-1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25234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y-1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25234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x+y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25234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x-y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25234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y-x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25234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x&amp;y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25234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x|y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</a:tbl>
          </a:graphicData>
        </a:graphic>
      </p:graphicFrame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F15F5B7-3D97-884A-9F58-3932A13173D6}"/>
              </a:ext>
            </a:extLst>
          </p:cNvPr>
          <p:cNvSpPr/>
          <p:nvPr/>
        </p:nvSpPr>
        <p:spPr>
          <a:xfrm>
            <a:off x="1141330" y="6225888"/>
            <a:ext cx="5776087" cy="22030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43000"/>
            </a:schemeClr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Rectangle 9">
            <a:extLst>
              <a:ext uri="{FF2B5EF4-FFF2-40B4-BE49-F238E27FC236}">
                <a16:creationId xmlns:a16="http://schemas.microsoft.com/office/drawing/2014/main" id="{3C975A33-73EE-3D46-B49C-E36699DC80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01223" y="2818933"/>
            <a:ext cx="2856299" cy="2665930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51999" tIns="0" rIns="0" bIns="0" anchor="ctr"/>
          <a:lstStyle/>
          <a:p>
            <a:pPr marL="342900" indent="-342900" algn="l">
              <a:buClr>
                <a:srgbClr val="006600"/>
              </a:buClr>
              <a:buSzPct val="100000"/>
              <a:buFont typeface="Wingdings" charset="0"/>
              <a:buNone/>
              <a:defRPr/>
            </a:pPr>
            <a:r>
              <a:rPr lang="en-US" sz="1600" b="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</a:t>
            </a:r>
            <a:r>
              <a:rPr lang="en-US" sz="16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compute 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x|y</a:t>
            </a:r>
            <a:endParaRPr lang="en-US" sz="1600" b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indent="-342900" algn="l">
              <a:spcBef>
                <a:spcPts val="600"/>
              </a:spcBef>
              <a:buClr>
                <a:srgbClr val="006600"/>
              </a:buClr>
              <a:buSzPct val="100000"/>
              <a:buFont typeface="Wingdings" charset="0"/>
              <a:buNone/>
              <a:defRPr/>
            </a:pPr>
            <a:r>
              <a:rPr lang="en-US" sz="1400" b="0" dirty="0">
                <a:latin typeface="Consolas" charset="0"/>
                <a:cs typeface="Consolas" charset="0"/>
              </a:rPr>
              <a:t>x:       </a:t>
            </a:r>
            <a:r>
              <a:rPr lang="en-US" sz="1400" dirty="0">
                <a:solidFill>
                  <a:srgbClr val="231CFF"/>
                </a:solidFill>
                <a:latin typeface="Consolas" charset="0"/>
                <a:cs typeface="Consolas" charset="0"/>
              </a:rPr>
              <a:t>0</a:t>
            </a:r>
            <a:r>
              <a:rPr lang="en-US" sz="1400" b="0" dirty="0">
                <a:solidFill>
                  <a:srgbClr val="231CFF"/>
                </a:solidFill>
                <a:latin typeface="Consolas" charset="0"/>
                <a:cs typeface="Consolas" charset="0"/>
              </a:rPr>
              <a:t> </a:t>
            </a:r>
            <a:r>
              <a:rPr lang="en-US" sz="1400" dirty="0">
                <a:solidFill>
                  <a:srgbClr val="231CFF"/>
                </a:solidFill>
                <a:latin typeface="Consolas" charset="0"/>
                <a:cs typeface="Consolas" charset="0"/>
              </a:rPr>
              <a:t>1</a:t>
            </a:r>
            <a:r>
              <a:rPr lang="en-US" sz="1400" b="0" dirty="0">
                <a:solidFill>
                  <a:srgbClr val="231CFF"/>
                </a:solidFill>
                <a:latin typeface="Consolas" charset="0"/>
                <a:cs typeface="Consolas" charset="0"/>
              </a:rPr>
              <a:t> </a:t>
            </a:r>
            <a:r>
              <a:rPr lang="en-US" sz="1400" dirty="0">
                <a:solidFill>
                  <a:srgbClr val="231CFF"/>
                </a:solidFill>
                <a:latin typeface="Consolas" charset="0"/>
                <a:cs typeface="Consolas" charset="0"/>
              </a:rPr>
              <a:t>0</a:t>
            </a:r>
            <a:r>
              <a:rPr lang="en-US" sz="1400" b="0" dirty="0">
                <a:solidFill>
                  <a:srgbClr val="231CFF"/>
                </a:solidFill>
                <a:latin typeface="Consolas" charset="0"/>
                <a:cs typeface="Consolas" charset="0"/>
              </a:rPr>
              <a:t> 1</a:t>
            </a:r>
            <a:r>
              <a:rPr lang="en-US" sz="1400" b="0" dirty="0">
                <a:solidFill>
                  <a:srgbClr val="0000FF"/>
                </a:solidFill>
                <a:latin typeface="Consolas" charset="0"/>
                <a:cs typeface="Consolas" charset="0"/>
              </a:rPr>
              <a:t> </a:t>
            </a:r>
          </a:p>
          <a:p>
            <a:pPr marL="342900" indent="-342900" algn="l">
              <a:buClr>
                <a:srgbClr val="006600"/>
              </a:buClr>
              <a:buSzPct val="100000"/>
              <a:buFont typeface="Wingdings" charset="0"/>
              <a:buNone/>
              <a:defRPr/>
            </a:pPr>
            <a:r>
              <a:rPr lang="en-US" sz="1400" b="0" dirty="0">
                <a:latin typeface="Consolas" charset="0"/>
                <a:cs typeface="Consolas" charset="0"/>
              </a:rPr>
              <a:t>y:       </a:t>
            </a:r>
            <a:r>
              <a:rPr lang="en-US" sz="1400" dirty="0">
                <a:solidFill>
                  <a:srgbClr val="231CFF"/>
                </a:solidFill>
                <a:latin typeface="Consolas" charset="0"/>
                <a:cs typeface="Consolas" charset="0"/>
              </a:rPr>
              <a:t>0 0 1 1  </a:t>
            </a:r>
            <a:endParaRPr lang="en-US" sz="1400" dirty="0">
              <a:latin typeface="Consolas" charset="0"/>
              <a:cs typeface="Consolas" charset="0"/>
            </a:endParaRPr>
          </a:p>
          <a:p>
            <a:pPr marL="342900" indent="-342900" algn="l">
              <a:spcBef>
                <a:spcPts val="600"/>
              </a:spcBef>
              <a:buClr>
                <a:srgbClr val="006600"/>
              </a:buClr>
              <a:buSzPct val="100000"/>
              <a:buFont typeface="Wingdings" charset="0"/>
              <a:buNone/>
              <a:defRPr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Following pre-setting:</a:t>
            </a:r>
          </a:p>
          <a:p>
            <a:pPr marL="342900" indent="-342900" algn="l">
              <a:spcBef>
                <a:spcPts val="600"/>
              </a:spcBef>
              <a:buClr>
                <a:srgbClr val="006600"/>
              </a:buClr>
              <a:buSzPct val="100000"/>
              <a:buFont typeface="Wingdings" charset="0"/>
              <a:buNone/>
              <a:defRPr/>
            </a:pPr>
            <a:r>
              <a:rPr lang="en-US" sz="1400" b="0" dirty="0">
                <a:latin typeface="Consolas" charset="0"/>
                <a:cs typeface="Consolas" charset="0"/>
              </a:rPr>
              <a:t>x:       </a:t>
            </a:r>
            <a:r>
              <a:rPr lang="en-US" sz="1400" dirty="0">
                <a:latin typeface="Consolas" charset="0"/>
                <a:cs typeface="Consolas" charset="0"/>
              </a:rPr>
              <a:t>1 0 1 0</a:t>
            </a:r>
          </a:p>
          <a:p>
            <a:pPr marL="342900" indent="-342900" algn="l">
              <a:buClr>
                <a:srgbClr val="006600"/>
              </a:buClr>
              <a:buSzPct val="100000"/>
              <a:buFont typeface="Wingdings" charset="0"/>
              <a:buNone/>
              <a:defRPr/>
            </a:pPr>
            <a:r>
              <a:rPr lang="en-US" sz="1400" b="0" dirty="0">
                <a:latin typeface="Consolas" charset="0"/>
                <a:cs typeface="Consolas" charset="0"/>
              </a:rPr>
              <a:t>y:       </a:t>
            </a:r>
            <a:r>
              <a:rPr lang="en-US" sz="1400" dirty="0">
                <a:latin typeface="Consolas" charset="0"/>
                <a:cs typeface="Consolas" charset="0"/>
              </a:rPr>
              <a:t>1 1 0 0 </a:t>
            </a:r>
            <a:endParaRPr lang="en-US" sz="1400" b="0" dirty="0">
              <a:latin typeface="Consolas" charset="0"/>
              <a:cs typeface="Consolas" charset="0"/>
            </a:endParaRPr>
          </a:p>
          <a:p>
            <a:pPr marL="342900" indent="-342900">
              <a:spcBef>
                <a:spcPts val="600"/>
              </a:spcBef>
              <a:buClr>
                <a:srgbClr val="006600"/>
              </a:buClr>
              <a:buSzPct val="100000"/>
              <a:defRPr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Computation and post-setting:</a:t>
            </a:r>
          </a:p>
          <a:p>
            <a:pPr marL="342900" indent="-342900" algn="l">
              <a:spcBef>
                <a:spcPts val="600"/>
              </a:spcBef>
              <a:buClr>
                <a:srgbClr val="006600"/>
              </a:buClr>
              <a:buSzPct val="100000"/>
              <a:buFont typeface="Wingdings" charset="0"/>
              <a:buNone/>
              <a:defRPr/>
            </a:pPr>
            <a:r>
              <a:rPr lang="en-US" sz="1400" b="0" dirty="0">
                <a:latin typeface="Consolas" charset="0"/>
                <a:cs typeface="Consolas" charset="0"/>
              </a:rPr>
              <a:t>x&amp;y:     </a:t>
            </a:r>
            <a:r>
              <a:rPr lang="en-US" sz="1400" dirty="0">
                <a:latin typeface="Consolas" charset="0"/>
                <a:cs typeface="Consolas" charset="0"/>
              </a:rPr>
              <a:t>1 0 0 0 </a:t>
            </a:r>
          </a:p>
          <a:p>
            <a:pPr marL="342900" indent="-342900" algn="l">
              <a:buClr>
                <a:srgbClr val="006600"/>
              </a:buClr>
              <a:buSzPct val="100000"/>
              <a:buFont typeface="Wingdings" charset="0"/>
              <a:buNone/>
              <a:defRPr/>
            </a:pPr>
            <a:r>
              <a:rPr lang="en-US" sz="1400" b="0" dirty="0">
                <a:latin typeface="Consolas" charset="0"/>
                <a:cs typeface="Consolas" charset="0"/>
              </a:rPr>
              <a:t>!(x&amp;y):  </a:t>
            </a:r>
            <a:r>
              <a:rPr lang="en-US" sz="1400" dirty="0">
                <a:solidFill>
                  <a:srgbClr val="231CFF"/>
                </a:solidFill>
                <a:latin typeface="Consolas" charset="0"/>
                <a:cs typeface="Consolas" charset="0"/>
              </a:rPr>
              <a:t>0 1 1 1 </a:t>
            </a:r>
            <a:endParaRPr lang="en-US" sz="1400" b="0" dirty="0">
              <a:latin typeface="Consolas" charset="0"/>
              <a:cs typeface="Consolas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2F5CB63-DAA5-514E-852F-4E2F44ADA5AA}"/>
              </a:ext>
            </a:extLst>
          </p:cNvPr>
          <p:cNvSpPr txBox="1">
            <a:spLocks/>
          </p:cNvSpPr>
          <p:nvPr/>
        </p:nvSpPr>
        <p:spPr>
          <a:xfrm>
            <a:off x="6921500" y="2728015"/>
            <a:ext cx="4475416" cy="165596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000" u="sng" dirty="0"/>
              <a:t>Practice: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000" dirty="0"/>
              <a:t>See if you get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400" dirty="0">
                <a:solidFill>
                  <a:srgbClr val="231CFF"/>
                </a:solidFill>
                <a:latin typeface="Consolas" charset="0"/>
                <a:cs typeface="Consolas" charset="0"/>
              </a:rPr>
              <a:t>0 1 1 1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(bitwise Or)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561624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Hack ALU operation</a:t>
            </a:r>
            <a:endParaRPr lang="en-US" dirty="0">
              <a:solidFill>
                <a:srgbClr val="253FAB"/>
              </a:solidFill>
              <a:latin typeface="Consolas"/>
              <a:cs typeface="Consolas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1267690" y="873892"/>
          <a:ext cx="5451762" cy="55784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20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57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574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9149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5898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0810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66597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pre-setting</a:t>
                      </a:r>
                      <a:br>
                        <a:rPr lang="en-US" sz="12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the </a:t>
                      </a:r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x</a:t>
                      </a:r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input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marL="0" marR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pre-setting</a:t>
                      </a:r>
                      <a:br>
                        <a:rPr lang="en-US" sz="12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the </a:t>
                      </a:r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y</a:t>
                      </a:r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input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kern="1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selecting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between computing 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+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or 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&amp;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post-setting the output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Resulting</a:t>
                      </a:r>
                      <a:br>
                        <a:rPr lang="en-US" sz="1200" b="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ALU output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1064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onsolas"/>
                          <a:cs typeface="Consolas"/>
                        </a:rPr>
                        <a:t>zx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onsolas"/>
                          <a:cs typeface="Consolas"/>
                        </a:rPr>
                        <a:t>nx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onsolas"/>
                          <a:cs typeface="Consolas"/>
                        </a:rPr>
                        <a:t>zy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onsolas"/>
                          <a:cs typeface="Consolas"/>
                        </a:rPr>
                        <a:t>ny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onsolas"/>
                          <a:cs typeface="Consolas"/>
                        </a:rPr>
                        <a:t>f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onsolas"/>
                          <a:cs typeface="Consolas"/>
                        </a:rPr>
                        <a:t>no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onsolas"/>
                          <a:cs typeface="Consolas"/>
                        </a:rPr>
                        <a:t>out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6555">
                <a:tc>
                  <a:txBody>
                    <a:bodyPr/>
                    <a:lstStyle/>
                    <a:p>
                      <a:pPr algn="l"/>
                      <a:r>
                        <a:rPr lang="he-IL" sz="1200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200" dirty="0">
                          <a:latin typeface="Consolas"/>
                          <a:cs typeface="Consolas"/>
                        </a:rPr>
                        <a:t>if zx</a:t>
                      </a:r>
                      <a:br>
                        <a:rPr lang="en-US" sz="1200" dirty="0">
                          <a:latin typeface="Consolas"/>
                          <a:cs typeface="Consolas"/>
                        </a:rPr>
                      </a:br>
                      <a:r>
                        <a:rPr lang="en-US" sz="1200" dirty="0">
                          <a:latin typeface="Consolas"/>
                          <a:cs typeface="Consolas"/>
                        </a:rPr>
                        <a:t> then</a:t>
                      </a:r>
                      <a:br>
                        <a:rPr lang="en-US" sz="1200" dirty="0">
                          <a:latin typeface="Consolas"/>
                          <a:cs typeface="Consolas"/>
                        </a:rPr>
                      </a:br>
                      <a:r>
                        <a:rPr lang="en-US" sz="1200" dirty="0">
                          <a:latin typeface="Consolas"/>
                          <a:cs typeface="Consolas"/>
                        </a:rPr>
                        <a:t> x=0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he-IL" sz="1200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200" dirty="0">
                          <a:latin typeface="Consolas"/>
                          <a:cs typeface="Consolas"/>
                        </a:rPr>
                        <a:t>if nx</a:t>
                      </a:r>
                      <a:br>
                        <a:rPr lang="en-US" sz="1200" dirty="0">
                          <a:latin typeface="Consolas"/>
                          <a:cs typeface="Consolas"/>
                        </a:rPr>
                      </a:br>
                      <a:r>
                        <a:rPr lang="he-IL" sz="1200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200" dirty="0">
                          <a:latin typeface="Consolas"/>
                          <a:cs typeface="Consolas"/>
                        </a:rPr>
                        <a:t>then</a:t>
                      </a:r>
                      <a:br>
                        <a:rPr lang="en-US" sz="1200" dirty="0">
                          <a:latin typeface="Consolas"/>
                          <a:cs typeface="Consolas"/>
                        </a:rPr>
                      </a:br>
                      <a:r>
                        <a:rPr lang="en-US" sz="1200" dirty="0">
                          <a:latin typeface="Consolas"/>
                          <a:cs typeface="Consolas"/>
                        </a:rPr>
                        <a:t> x=!x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he-IL" sz="1200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200" dirty="0">
                          <a:latin typeface="Consolas"/>
                          <a:cs typeface="Consolas"/>
                        </a:rPr>
                        <a:t>if zy</a:t>
                      </a:r>
                      <a:br>
                        <a:rPr lang="en-US" sz="1200" dirty="0">
                          <a:latin typeface="Consolas"/>
                          <a:cs typeface="Consolas"/>
                        </a:rPr>
                      </a:br>
                      <a:r>
                        <a:rPr lang="en-US" sz="1200" dirty="0">
                          <a:latin typeface="Consolas"/>
                          <a:cs typeface="Consolas"/>
                        </a:rPr>
                        <a:t> then</a:t>
                      </a:r>
                      <a:br>
                        <a:rPr lang="en-US" sz="1200" dirty="0">
                          <a:latin typeface="Consolas"/>
                          <a:cs typeface="Consolas"/>
                        </a:rPr>
                      </a:br>
                      <a:r>
                        <a:rPr lang="en-US" sz="1200" dirty="0">
                          <a:latin typeface="Consolas"/>
                          <a:cs typeface="Consolas"/>
                        </a:rPr>
                        <a:t> y=0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he-IL" sz="1200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200" dirty="0">
                          <a:latin typeface="Consolas"/>
                          <a:cs typeface="Consolas"/>
                        </a:rPr>
                        <a:t>if ny</a:t>
                      </a:r>
                      <a:br>
                        <a:rPr lang="en-US" sz="1200" dirty="0">
                          <a:latin typeface="Consolas"/>
                          <a:cs typeface="Consolas"/>
                        </a:rPr>
                      </a:br>
                      <a:r>
                        <a:rPr lang="he-IL" sz="1200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200" dirty="0">
                          <a:latin typeface="Consolas"/>
                          <a:cs typeface="Consolas"/>
                        </a:rPr>
                        <a:t>then</a:t>
                      </a:r>
                      <a:br>
                        <a:rPr lang="en-US" sz="1200" dirty="0">
                          <a:latin typeface="Consolas"/>
                          <a:cs typeface="Consolas"/>
                        </a:rPr>
                      </a:br>
                      <a:r>
                        <a:rPr lang="en-US" sz="1200" dirty="0">
                          <a:latin typeface="Consolas"/>
                          <a:cs typeface="Consolas"/>
                        </a:rPr>
                        <a:t> y=!y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he-IL" sz="1200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200" dirty="0">
                          <a:latin typeface="Consolas"/>
                          <a:cs typeface="Consolas"/>
                        </a:rPr>
                        <a:t>if</a:t>
                      </a:r>
                      <a:r>
                        <a:rPr lang="en-US" sz="1200" baseline="0" dirty="0">
                          <a:latin typeface="Consolas"/>
                          <a:cs typeface="Consolas"/>
                        </a:rPr>
                        <a:t> f</a:t>
                      </a:r>
                      <a:br>
                        <a:rPr lang="en-US" sz="1200" kern="1200" baseline="0" dirty="0">
                          <a:solidFill>
                            <a:schemeClr val="dk1"/>
                          </a:solidFill>
                          <a:latin typeface="Consolas"/>
                          <a:ea typeface="+mn-ea"/>
                          <a:cs typeface="Consolas"/>
                        </a:rPr>
                      </a:br>
                      <a:r>
                        <a:rPr lang="he-IL" sz="1200" kern="1200" baseline="0" dirty="0">
                          <a:solidFill>
                            <a:schemeClr val="dk1"/>
                          </a:solidFill>
                          <a:latin typeface="Consolas"/>
                          <a:ea typeface="+mn-ea"/>
                          <a:cs typeface="Consolas"/>
                        </a:rPr>
                        <a:t> </a:t>
                      </a:r>
                      <a:r>
                        <a:rPr lang="en-US" sz="1200" baseline="0" dirty="0">
                          <a:latin typeface="Consolas"/>
                          <a:cs typeface="Consolas"/>
                        </a:rPr>
                        <a:t>then out=x+y</a:t>
                      </a:r>
                      <a:br>
                        <a:rPr lang="en-US" sz="1200" baseline="0" dirty="0">
                          <a:latin typeface="Consolas"/>
                          <a:cs typeface="Consolas"/>
                        </a:rPr>
                      </a:br>
                      <a:r>
                        <a:rPr lang="en-US" sz="1200" baseline="0" dirty="0">
                          <a:latin typeface="Consolas"/>
                          <a:cs typeface="Consolas"/>
                        </a:rPr>
                        <a:t> else out=x&amp;y </a:t>
                      </a:r>
                      <a:endParaRPr lang="en-US" sz="120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latin typeface="Consolas"/>
                          <a:cs typeface="Consolas"/>
                        </a:rPr>
                        <a:t> if no</a:t>
                      </a:r>
                      <a:br>
                        <a:rPr lang="en-US" sz="1200" dirty="0">
                          <a:latin typeface="Consolas"/>
                          <a:cs typeface="Consolas"/>
                        </a:rPr>
                      </a:br>
                      <a:r>
                        <a:rPr lang="en-US" sz="1200" dirty="0">
                          <a:latin typeface="Consolas"/>
                          <a:cs typeface="Consolas"/>
                        </a:rPr>
                        <a:t> then</a:t>
                      </a:r>
                      <a:br>
                        <a:rPr lang="en-US" sz="1200" dirty="0">
                          <a:latin typeface="Consolas"/>
                          <a:cs typeface="Consolas"/>
                        </a:rPr>
                      </a:br>
                      <a:r>
                        <a:rPr lang="en-US" sz="1200" dirty="0">
                          <a:latin typeface="Consolas"/>
                          <a:cs typeface="Consolas"/>
                        </a:rPr>
                        <a:t> out=!out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br>
                        <a:rPr lang="en-US" sz="1200" dirty="0">
                          <a:latin typeface="Consolas"/>
                          <a:cs typeface="Consolas"/>
                        </a:rPr>
                      </a:br>
                      <a:br>
                        <a:rPr lang="en-US" sz="1200" dirty="0">
                          <a:latin typeface="Consolas"/>
                          <a:cs typeface="Consolas"/>
                        </a:rPr>
                      </a:br>
                      <a:r>
                        <a:rPr lang="en-US" sz="1200" dirty="0">
                          <a:latin typeface="Consolas"/>
                          <a:cs typeface="Consolas"/>
                        </a:rPr>
                        <a:t> out(x,y)=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5234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5234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5234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-1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5234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x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5234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y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25234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!x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25234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!y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25234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-x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25234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-y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25234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x+1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25234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y+1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25234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he-IL" sz="1200" b="0" dirty="0">
                          <a:latin typeface="Consolas"/>
                          <a:cs typeface="Consolas"/>
                        </a:rPr>
                        <a:t>0</a:t>
                      </a:r>
                      <a:endParaRPr lang="en-US" sz="12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he-IL" sz="1200" b="0" dirty="0">
                          <a:latin typeface="Consolas"/>
                          <a:cs typeface="Consolas"/>
                        </a:rPr>
                        <a:t>0</a:t>
                      </a:r>
                      <a:endParaRPr lang="en-US" sz="12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he-IL" sz="1200" b="0" dirty="0">
                          <a:latin typeface="Consolas"/>
                          <a:cs typeface="Consolas"/>
                        </a:rPr>
                        <a:t>1</a:t>
                      </a:r>
                      <a:endParaRPr lang="en-US" sz="12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he-IL" sz="1200" b="0" dirty="0">
                          <a:latin typeface="Consolas"/>
                          <a:cs typeface="Consolas"/>
                        </a:rPr>
                        <a:t>1</a:t>
                      </a:r>
                      <a:endParaRPr lang="en-US" sz="12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he-IL" sz="1200" b="0" dirty="0">
                          <a:latin typeface="Consolas"/>
                          <a:cs typeface="Consolas"/>
                        </a:rPr>
                        <a:t>1</a:t>
                      </a:r>
                      <a:endParaRPr lang="en-US" sz="12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he-IL" sz="1200" b="0" dirty="0">
                          <a:latin typeface="Consolas"/>
                          <a:cs typeface="Consolas"/>
                        </a:rPr>
                        <a:t>0</a:t>
                      </a:r>
                      <a:endParaRPr lang="en-US" sz="12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x-1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25234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y-1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25234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x+y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25234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x-y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25234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y-x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25234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x&amp;y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25234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x|y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2686515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Hack ALU operation: Compute </a:t>
            </a:r>
            <a:r>
              <a:rPr lang="en-US" sz="2000" dirty="0">
                <a:solidFill>
                  <a:srgbClr val="253FAB"/>
                </a:solidFill>
                <a:latin typeface="Consolas"/>
                <a:cs typeface="Consolas"/>
              </a:rPr>
              <a:t>y-1</a:t>
            </a:r>
            <a:endParaRPr lang="en-US" dirty="0">
              <a:solidFill>
                <a:srgbClr val="253FAB"/>
              </a:solidFill>
              <a:latin typeface="Consolas"/>
              <a:cs typeface="Consolas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1267690" y="873892"/>
          <a:ext cx="5451762" cy="55784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20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57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574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9149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5898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0810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66597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pre-setting</a:t>
                      </a:r>
                      <a:br>
                        <a:rPr lang="en-US" sz="12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the </a:t>
                      </a:r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x</a:t>
                      </a:r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input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marL="0" marR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pre-setting</a:t>
                      </a:r>
                      <a:br>
                        <a:rPr lang="en-US" sz="12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the </a:t>
                      </a:r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y</a:t>
                      </a:r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input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kern="1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selecting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between computing 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+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or 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&amp;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post-setting the output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Resulting</a:t>
                      </a:r>
                      <a:br>
                        <a:rPr lang="en-US" sz="1200" b="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ALU output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1064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onsolas"/>
                          <a:cs typeface="Consolas"/>
                        </a:rPr>
                        <a:t>zx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onsolas"/>
                          <a:cs typeface="Consolas"/>
                        </a:rPr>
                        <a:t>nx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onsolas"/>
                          <a:cs typeface="Consolas"/>
                        </a:rPr>
                        <a:t>zy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onsolas"/>
                          <a:cs typeface="Consolas"/>
                        </a:rPr>
                        <a:t>ny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onsolas"/>
                          <a:cs typeface="Consolas"/>
                        </a:rPr>
                        <a:t>f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onsolas"/>
                          <a:cs typeface="Consolas"/>
                        </a:rPr>
                        <a:t>no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onsolas"/>
                          <a:cs typeface="Consolas"/>
                        </a:rPr>
                        <a:t>out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6555">
                <a:tc>
                  <a:txBody>
                    <a:bodyPr/>
                    <a:lstStyle/>
                    <a:p>
                      <a:pPr algn="l"/>
                      <a:r>
                        <a:rPr lang="he-IL" sz="1200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200" dirty="0">
                          <a:latin typeface="Consolas"/>
                          <a:cs typeface="Consolas"/>
                        </a:rPr>
                        <a:t>if zx</a:t>
                      </a:r>
                      <a:br>
                        <a:rPr lang="en-US" sz="1200" dirty="0">
                          <a:latin typeface="Consolas"/>
                          <a:cs typeface="Consolas"/>
                        </a:rPr>
                      </a:br>
                      <a:r>
                        <a:rPr lang="en-US" sz="1200" dirty="0">
                          <a:latin typeface="Consolas"/>
                          <a:cs typeface="Consolas"/>
                        </a:rPr>
                        <a:t> then</a:t>
                      </a:r>
                      <a:br>
                        <a:rPr lang="en-US" sz="1200" dirty="0">
                          <a:latin typeface="Consolas"/>
                          <a:cs typeface="Consolas"/>
                        </a:rPr>
                      </a:br>
                      <a:r>
                        <a:rPr lang="en-US" sz="1200" dirty="0">
                          <a:latin typeface="Consolas"/>
                          <a:cs typeface="Consolas"/>
                        </a:rPr>
                        <a:t> x=0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he-IL" sz="1200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200" dirty="0">
                          <a:latin typeface="Consolas"/>
                          <a:cs typeface="Consolas"/>
                        </a:rPr>
                        <a:t>if nx</a:t>
                      </a:r>
                      <a:br>
                        <a:rPr lang="en-US" sz="1200" dirty="0">
                          <a:latin typeface="Consolas"/>
                          <a:cs typeface="Consolas"/>
                        </a:rPr>
                      </a:br>
                      <a:r>
                        <a:rPr lang="he-IL" sz="1200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200" dirty="0">
                          <a:latin typeface="Consolas"/>
                          <a:cs typeface="Consolas"/>
                        </a:rPr>
                        <a:t>then</a:t>
                      </a:r>
                      <a:br>
                        <a:rPr lang="en-US" sz="1200" dirty="0">
                          <a:latin typeface="Consolas"/>
                          <a:cs typeface="Consolas"/>
                        </a:rPr>
                      </a:br>
                      <a:r>
                        <a:rPr lang="en-US" sz="1200" dirty="0">
                          <a:latin typeface="Consolas"/>
                          <a:cs typeface="Consolas"/>
                        </a:rPr>
                        <a:t> x=!x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he-IL" sz="1200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200" dirty="0">
                          <a:latin typeface="Consolas"/>
                          <a:cs typeface="Consolas"/>
                        </a:rPr>
                        <a:t>if zy</a:t>
                      </a:r>
                      <a:br>
                        <a:rPr lang="en-US" sz="1200" dirty="0">
                          <a:latin typeface="Consolas"/>
                          <a:cs typeface="Consolas"/>
                        </a:rPr>
                      </a:br>
                      <a:r>
                        <a:rPr lang="en-US" sz="1200" dirty="0">
                          <a:latin typeface="Consolas"/>
                          <a:cs typeface="Consolas"/>
                        </a:rPr>
                        <a:t> then</a:t>
                      </a:r>
                      <a:br>
                        <a:rPr lang="en-US" sz="1200" dirty="0">
                          <a:latin typeface="Consolas"/>
                          <a:cs typeface="Consolas"/>
                        </a:rPr>
                      </a:br>
                      <a:r>
                        <a:rPr lang="en-US" sz="1200" dirty="0">
                          <a:latin typeface="Consolas"/>
                          <a:cs typeface="Consolas"/>
                        </a:rPr>
                        <a:t> y=0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he-IL" sz="1200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200" dirty="0">
                          <a:latin typeface="Consolas"/>
                          <a:cs typeface="Consolas"/>
                        </a:rPr>
                        <a:t>if ny</a:t>
                      </a:r>
                      <a:br>
                        <a:rPr lang="en-US" sz="1200" dirty="0">
                          <a:latin typeface="Consolas"/>
                          <a:cs typeface="Consolas"/>
                        </a:rPr>
                      </a:br>
                      <a:r>
                        <a:rPr lang="he-IL" sz="1200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200" dirty="0">
                          <a:latin typeface="Consolas"/>
                          <a:cs typeface="Consolas"/>
                        </a:rPr>
                        <a:t>then</a:t>
                      </a:r>
                      <a:br>
                        <a:rPr lang="en-US" sz="1200" dirty="0">
                          <a:latin typeface="Consolas"/>
                          <a:cs typeface="Consolas"/>
                        </a:rPr>
                      </a:br>
                      <a:r>
                        <a:rPr lang="en-US" sz="1200" dirty="0">
                          <a:latin typeface="Consolas"/>
                          <a:cs typeface="Consolas"/>
                        </a:rPr>
                        <a:t> y=!y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he-IL" sz="1200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200" dirty="0">
                          <a:latin typeface="Consolas"/>
                          <a:cs typeface="Consolas"/>
                        </a:rPr>
                        <a:t>if</a:t>
                      </a:r>
                      <a:r>
                        <a:rPr lang="en-US" sz="1200" baseline="0" dirty="0">
                          <a:latin typeface="Consolas"/>
                          <a:cs typeface="Consolas"/>
                        </a:rPr>
                        <a:t> f</a:t>
                      </a:r>
                      <a:br>
                        <a:rPr lang="en-US" sz="1200" kern="1200" baseline="0" dirty="0">
                          <a:solidFill>
                            <a:schemeClr val="dk1"/>
                          </a:solidFill>
                          <a:latin typeface="Consolas"/>
                          <a:ea typeface="+mn-ea"/>
                          <a:cs typeface="Consolas"/>
                        </a:rPr>
                      </a:br>
                      <a:r>
                        <a:rPr lang="he-IL" sz="1200" kern="1200" baseline="0" dirty="0">
                          <a:solidFill>
                            <a:schemeClr val="dk1"/>
                          </a:solidFill>
                          <a:latin typeface="Consolas"/>
                          <a:ea typeface="+mn-ea"/>
                          <a:cs typeface="Consolas"/>
                        </a:rPr>
                        <a:t> </a:t>
                      </a:r>
                      <a:r>
                        <a:rPr lang="en-US" sz="1200" baseline="0" dirty="0">
                          <a:latin typeface="Consolas"/>
                          <a:cs typeface="Consolas"/>
                        </a:rPr>
                        <a:t>then out=x+y</a:t>
                      </a:r>
                      <a:br>
                        <a:rPr lang="en-US" sz="1200" baseline="0" dirty="0">
                          <a:latin typeface="Consolas"/>
                          <a:cs typeface="Consolas"/>
                        </a:rPr>
                      </a:br>
                      <a:r>
                        <a:rPr lang="en-US" sz="1200" baseline="0" dirty="0">
                          <a:latin typeface="Consolas"/>
                          <a:cs typeface="Consolas"/>
                        </a:rPr>
                        <a:t> else out=x&amp;y </a:t>
                      </a:r>
                      <a:endParaRPr lang="en-US" sz="120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latin typeface="Consolas"/>
                          <a:cs typeface="Consolas"/>
                        </a:rPr>
                        <a:t> if no</a:t>
                      </a:r>
                      <a:br>
                        <a:rPr lang="en-US" sz="1200" dirty="0">
                          <a:latin typeface="Consolas"/>
                          <a:cs typeface="Consolas"/>
                        </a:rPr>
                      </a:br>
                      <a:r>
                        <a:rPr lang="en-US" sz="1200" dirty="0">
                          <a:latin typeface="Consolas"/>
                          <a:cs typeface="Consolas"/>
                        </a:rPr>
                        <a:t> then</a:t>
                      </a:r>
                      <a:br>
                        <a:rPr lang="en-US" sz="1200" dirty="0">
                          <a:latin typeface="Consolas"/>
                          <a:cs typeface="Consolas"/>
                        </a:rPr>
                      </a:br>
                      <a:r>
                        <a:rPr lang="en-US" sz="1200" dirty="0">
                          <a:latin typeface="Consolas"/>
                          <a:cs typeface="Consolas"/>
                        </a:rPr>
                        <a:t> out=!out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br>
                        <a:rPr lang="en-US" sz="1200" dirty="0">
                          <a:latin typeface="Consolas"/>
                          <a:cs typeface="Consolas"/>
                        </a:rPr>
                      </a:br>
                      <a:br>
                        <a:rPr lang="en-US" sz="1200" dirty="0">
                          <a:latin typeface="Consolas"/>
                          <a:cs typeface="Consolas"/>
                        </a:rPr>
                      </a:br>
                      <a:r>
                        <a:rPr lang="en-US" sz="1200" dirty="0">
                          <a:latin typeface="Consolas"/>
                          <a:cs typeface="Consolas"/>
                        </a:rPr>
                        <a:t> out(x,y)=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5234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5234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5234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-1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5234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x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5234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y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25234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!x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25234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!y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25234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-x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25234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-y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25234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x+1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25234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y+1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25234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he-IL" sz="1200" b="0" dirty="0">
                          <a:latin typeface="Consolas"/>
                          <a:cs typeface="Consolas"/>
                        </a:rPr>
                        <a:t>0</a:t>
                      </a:r>
                      <a:endParaRPr lang="en-US" sz="12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he-IL" sz="1200" b="0" dirty="0">
                          <a:latin typeface="Consolas"/>
                          <a:cs typeface="Consolas"/>
                        </a:rPr>
                        <a:t>0</a:t>
                      </a:r>
                      <a:endParaRPr lang="en-US" sz="12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he-IL" sz="1200" b="0" dirty="0">
                          <a:latin typeface="Consolas"/>
                          <a:cs typeface="Consolas"/>
                        </a:rPr>
                        <a:t>1</a:t>
                      </a:r>
                      <a:endParaRPr lang="en-US" sz="12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he-IL" sz="1200" b="0" dirty="0">
                          <a:latin typeface="Consolas"/>
                          <a:cs typeface="Consolas"/>
                        </a:rPr>
                        <a:t>1</a:t>
                      </a:r>
                      <a:endParaRPr lang="en-US" sz="12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he-IL" sz="1200" b="0" dirty="0">
                          <a:latin typeface="Consolas"/>
                          <a:cs typeface="Consolas"/>
                        </a:rPr>
                        <a:t>1</a:t>
                      </a:r>
                      <a:endParaRPr lang="en-US" sz="12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he-IL" sz="1200" b="0" dirty="0">
                          <a:latin typeface="Consolas"/>
                          <a:cs typeface="Consolas"/>
                        </a:rPr>
                        <a:t>0</a:t>
                      </a:r>
                      <a:endParaRPr lang="en-US" sz="12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x-1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25234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y-1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25234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x+y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25234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x-y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25234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y-x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25234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x&amp;y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25234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x|y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</a:tbl>
          </a:graphicData>
        </a:graphic>
      </p:graphicFrame>
      <p:grpSp>
        <p:nvGrpSpPr>
          <p:cNvPr id="3" name="Group 2">
            <a:extLst>
              <a:ext uri="{FF2B5EF4-FFF2-40B4-BE49-F238E27FC236}">
                <a16:creationId xmlns:a16="http://schemas.microsoft.com/office/drawing/2014/main" id="{C20D24EC-9733-3545-9EB0-E1FFFA730621}"/>
              </a:ext>
            </a:extLst>
          </p:cNvPr>
          <p:cNvGrpSpPr/>
          <p:nvPr/>
        </p:nvGrpSpPr>
        <p:grpSpPr>
          <a:xfrm>
            <a:off x="1105527" y="2057411"/>
            <a:ext cx="7494631" cy="3261680"/>
            <a:chOff x="1105527" y="2057411"/>
            <a:chExt cx="7494631" cy="3261680"/>
          </a:xfrm>
        </p:grpSpPr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9F15F5B7-3D97-884A-9F58-3932A13173D6}"/>
                </a:ext>
              </a:extLst>
            </p:cNvPr>
            <p:cNvSpPr/>
            <p:nvPr/>
          </p:nvSpPr>
          <p:spPr>
            <a:xfrm>
              <a:off x="1105527" y="5098784"/>
              <a:ext cx="5776087" cy="220307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  <a:alpha val="43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9FAF385-5552-CC44-ACE4-79D3818F0F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43859" y="2057411"/>
              <a:ext cx="2856299" cy="266593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251999" tIns="108000" rIns="0" bIns="0" anchor="t" anchorCtr="0"/>
            <a:lstStyle/>
            <a:p>
              <a:pPr marL="342900" indent="-342900" algn="l">
                <a:buClr>
                  <a:srgbClr val="006600"/>
                </a:buClr>
                <a:buSzPct val="100000"/>
                <a:buFont typeface="Wingdings" charset="0"/>
                <a:buNone/>
                <a:defRPr/>
              </a:pPr>
              <a:r>
                <a:rPr lang="en-US" sz="1600" b="0" u="sng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Example</a:t>
              </a:r>
              <a:r>
                <a:rPr lang="en-US" sz="1600" b="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: compute </a:t>
              </a:r>
              <a:r>
                <a:rPr 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y-1</a:t>
              </a:r>
              <a:endParaRPr lang="en-US" sz="1600" b="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342900" indent="-342900" algn="l">
                <a:spcBef>
                  <a:spcPts val="600"/>
                </a:spcBef>
                <a:buClr>
                  <a:srgbClr val="006600"/>
                </a:buClr>
                <a:buSzPct val="100000"/>
                <a:buFont typeface="Wingdings" charset="0"/>
                <a:buNone/>
                <a:defRPr/>
              </a:pPr>
              <a:r>
                <a:rPr lang="en-US" sz="1400" b="0" dirty="0">
                  <a:latin typeface="Consolas" charset="0"/>
                  <a:cs typeface="Consolas" charset="0"/>
                </a:rPr>
                <a:t>x:       </a:t>
              </a:r>
              <a:r>
                <a:rPr lang="en-US" sz="1400" dirty="0">
                  <a:latin typeface="Consolas" charset="0"/>
                  <a:cs typeface="Consolas" charset="0"/>
                </a:rPr>
                <a:t>0</a:t>
              </a:r>
              <a:r>
                <a:rPr lang="en-US" sz="1400" b="0" dirty="0">
                  <a:latin typeface="Consolas" charset="0"/>
                  <a:cs typeface="Consolas" charset="0"/>
                </a:rPr>
                <a:t> </a:t>
              </a:r>
              <a:r>
                <a:rPr lang="en-US" sz="1400" dirty="0">
                  <a:latin typeface="Consolas" charset="0"/>
                  <a:cs typeface="Consolas" charset="0"/>
                </a:rPr>
                <a:t>1</a:t>
              </a:r>
              <a:r>
                <a:rPr lang="en-US" sz="1400" b="0" dirty="0">
                  <a:latin typeface="Consolas" charset="0"/>
                  <a:cs typeface="Consolas" charset="0"/>
                </a:rPr>
                <a:t> </a:t>
              </a:r>
              <a:r>
                <a:rPr lang="en-US" sz="1400" dirty="0">
                  <a:latin typeface="Consolas" charset="0"/>
                  <a:cs typeface="Consolas" charset="0"/>
                </a:rPr>
                <a:t>0</a:t>
              </a:r>
              <a:r>
                <a:rPr lang="en-US" sz="1400" b="0" dirty="0">
                  <a:latin typeface="Consolas" charset="0"/>
                  <a:cs typeface="Consolas" charset="0"/>
                </a:rPr>
                <a:t> 1</a:t>
              </a:r>
              <a:r>
                <a:rPr lang="en-US" sz="1400" b="0" dirty="0">
                  <a:solidFill>
                    <a:srgbClr val="0000FF"/>
                  </a:solidFill>
                  <a:latin typeface="Consolas" charset="0"/>
                  <a:cs typeface="Consolas" charset="0"/>
                </a:rPr>
                <a:t> </a:t>
              </a: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(irrelevant)</a:t>
              </a:r>
              <a:endParaRPr lang="en-US" sz="1400" b="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342900" indent="-342900" algn="l">
                <a:buClr>
                  <a:srgbClr val="006600"/>
                </a:buClr>
                <a:buSzPct val="100000"/>
                <a:buFont typeface="Wingdings" charset="0"/>
                <a:buNone/>
                <a:defRPr/>
              </a:pPr>
              <a:r>
                <a:rPr lang="en-US" sz="1400" b="0" dirty="0">
                  <a:latin typeface="Consolas" charset="0"/>
                  <a:cs typeface="Consolas" charset="0"/>
                </a:rPr>
                <a:t>y:       </a:t>
              </a:r>
              <a:r>
                <a:rPr lang="en-US" sz="1400" dirty="0">
                  <a:solidFill>
                    <a:srgbClr val="231CFF"/>
                  </a:solidFill>
                  <a:latin typeface="Consolas" charset="0"/>
                  <a:cs typeface="Consolas" charset="0"/>
                </a:rPr>
                <a:t>0 1 1 0 </a:t>
              </a: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(6)</a:t>
              </a:r>
            </a:p>
          </p:txBody>
        </p:sp>
      </p:grp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6EAFB5D-A52D-1E49-91B9-098583CEB432}"/>
              </a:ext>
            </a:extLst>
          </p:cNvPr>
          <p:cNvSpPr txBox="1">
            <a:spLocks/>
          </p:cNvSpPr>
          <p:nvPr/>
        </p:nvSpPr>
        <p:spPr>
          <a:xfrm>
            <a:off x="7148942" y="5202031"/>
            <a:ext cx="4475416" cy="165596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000" u="sng" dirty="0"/>
              <a:t>Practice: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000" dirty="0"/>
              <a:t>See if you get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400" dirty="0">
                <a:solidFill>
                  <a:srgbClr val="231CFF"/>
                </a:solidFill>
                <a:latin typeface="Consolas" charset="0"/>
                <a:cs typeface="Consolas" charset="0"/>
              </a:rPr>
              <a:t>0 1 0 1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(5)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4121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Hack ALU operation: Compute </a:t>
            </a:r>
            <a:r>
              <a:rPr lang="en-US" sz="2000" dirty="0">
                <a:solidFill>
                  <a:srgbClr val="253FAB"/>
                </a:solidFill>
                <a:latin typeface="Consolas"/>
                <a:cs typeface="Consolas"/>
              </a:rPr>
              <a:t>y-1</a:t>
            </a:r>
            <a:endParaRPr lang="en-US" dirty="0">
              <a:solidFill>
                <a:srgbClr val="253FAB"/>
              </a:solidFill>
              <a:latin typeface="Consolas"/>
              <a:cs typeface="Consolas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1267690" y="873892"/>
          <a:ext cx="5451762" cy="55784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20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57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574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9149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5898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0810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66597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pre-setting</a:t>
                      </a:r>
                      <a:br>
                        <a:rPr lang="en-US" sz="12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the </a:t>
                      </a:r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x</a:t>
                      </a:r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input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marL="0" marR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pre-setting</a:t>
                      </a:r>
                      <a:br>
                        <a:rPr lang="en-US" sz="12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the </a:t>
                      </a:r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y</a:t>
                      </a:r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input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kern="1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selecting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between computing 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+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or 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&amp;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post-setting the output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Resulting</a:t>
                      </a:r>
                      <a:br>
                        <a:rPr lang="en-US" sz="1200" b="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ALU output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1064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onsolas"/>
                          <a:cs typeface="Consolas"/>
                        </a:rPr>
                        <a:t>zx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onsolas"/>
                          <a:cs typeface="Consolas"/>
                        </a:rPr>
                        <a:t>nx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onsolas"/>
                          <a:cs typeface="Consolas"/>
                        </a:rPr>
                        <a:t>zy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onsolas"/>
                          <a:cs typeface="Consolas"/>
                        </a:rPr>
                        <a:t>ny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onsolas"/>
                          <a:cs typeface="Consolas"/>
                        </a:rPr>
                        <a:t>f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onsolas"/>
                          <a:cs typeface="Consolas"/>
                        </a:rPr>
                        <a:t>no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onsolas"/>
                          <a:cs typeface="Consolas"/>
                        </a:rPr>
                        <a:t>out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6555">
                <a:tc>
                  <a:txBody>
                    <a:bodyPr/>
                    <a:lstStyle/>
                    <a:p>
                      <a:pPr algn="l"/>
                      <a:r>
                        <a:rPr lang="he-IL" sz="1200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200" dirty="0">
                          <a:latin typeface="Consolas"/>
                          <a:cs typeface="Consolas"/>
                        </a:rPr>
                        <a:t>if zx</a:t>
                      </a:r>
                      <a:br>
                        <a:rPr lang="en-US" sz="1200" dirty="0">
                          <a:latin typeface="Consolas"/>
                          <a:cs typeface="Consolas"/>
                        </a:rPr>
                      </a:br>
                      <a:r>
                        <a:rPr lang="en-US" sz="1200" dirty="0">
                          <a:latin typeface="Consolas"/>
                          <a:cs typeface="Consolas"/>
                        </a:rPr>
                        <a:t> then</a:t>
                      </a:r>
                      <a:br>
                        <a:rPr lang="en-US" sz="1200" dirty="0">
                          <a:latin typeface="Consolas"/>
                          <a:cs typeface="Consolas"/>
                        </a:rPr>
                      </a:br>
                      <a:r>
                        <a:rPr lang="en-US" sz="1200" dirty="0">
                          <a:latin typeface="Consolas"/>
                          <a:cs typeface="Consolas"/>
                        </a:rPr>
                        <a:t> x=0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he-IL" sz="1200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200" dirty="0">
                          <a:latin typeface="Consolas"/>
                          <a:cs typeface="Consolas"/>
                        </a:rPr>
                        <a:t>if nx</a:t>
                      </a:r>
                      <a:br>
                        <a:rPr lang="en-US" sz="1200" dirty="0">
                          <a:latin typeface="Consolas"/>
                          <a:cs typeface="Consolas"/>
                        </a:rPr>
                      </a:br>
                      <a:r>
                        <a:rPr lang="he-IL" sz="1200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200" dirty="0">
                          <a:latin typeface="Consolas"/>
                          <a:cs typeface="Consolas"/>
                        </a:rPr>
                        <a:t>then</a:t>
                      </a:r>
                      <a:br>
                        <a:rPr lang="en-US" sz="1200" dirty="0">
                          <a:latin typeface="Consolas"/>
                          <a:cs typeface="Consolas"/>
                        </a:rPr>
                      </a:br>
                      <a:r>
                        <a:rPr lang="en-US" sz="1200" dirty="0">
                          <a:latin typeface="Consolas"/>
                          <a:cs typeface="Consolas"/>
                        </a:rPr>
                        <a:t> x=!x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he-IL" sz="1200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200" dirty="0">
                          <a:latin typeface="Consolas"/>
                          <a:cs typeface="Consolas"/>
                        </a:rPr>
                        <a:t>if zy</a:t>
                      </a:r>
                      <a:br>
                        <a:rPr lang="en-US" sz="1200" dirty="0">
                          <a:latin typeface="Consolas"/>
                          <a:cs typeface="Consolas"/>
                        </a:rPr>
                      </a:br>
                      <a:r>
                        <a:rPr lang="en-US" sz="1200" dirty="0">
                          <a:latin typeface="Consolas"/>
                          <a:cs typeface="Consolas"/>
                        </a:rPr>
                        <a:t> then</a:t>
                      </a:r>
                      <a:br>
                        <a:rPr lang="en-US" sz="1200" dirty="0">
                          <a:latin typeface="Consolas"/>
                          <a:cs typeface="Consolas"/>
                        </a:rPr>
                      </a:br>
                      <a:r>
                        <a:rPr lang="en-US" sz="1200" dirty="0">
                          <a:latin typeface="Consolas"/>
                          <a:cs typeface="Consolas"/>
                        </a:rPr>
                        <a:t> y=0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he-IL" sz="1200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200" dirty="0">
                          <a:latin typeface="Consolas"/>
                          <a:cs typeface="Consolas"/>
                        </a:rPr>
                        <a:t>if ny</a:t>
                      </a:r>
                      <a:br>
                        <a:rPr lang="en-US" sz="1200" dirty="0">
                          <a:latin typeface="Consolas"/>
                          <a:cs typeface="Consolas"/>
                        </a:rPr>
                      </a:br>
                      <a:r>
                        <a:rPr lang="he-IL" sz="1200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200" dirty="0">
                          <a:latin typeface="Consolas"/>
                          <a:cs typeface="Consolas"/>
                        </a:rPr>
                        <a:t>then</a:t>
                      </a:r>
                      <a:br>
                        <a:rPr lang="en-US" sz="1200" dirty="0">
                          <a:latin typeface="Consolas"/>
                          <a:cs typeface="Consolas"/>
                        </a:rPr>
                      </a:br>
                      <a:r>
                        <a:rPr lang="en-US" sz="1200" dirty="0">
                          <a:latin typeface="Consolas"/>
                          <a:cs typeface="Consolas"/>
                        </a:rPr>
                        <a:t> y=!y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he-IL" sz="1200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200" dirty="0">
                          <a:latin typeface="Consolas"/>
                          <a:cs typeface="Consolas"/>
                        </a:rPr>
                        <a:t>if</a:t>
                      </a:r>
                      <a:r>
                        <a:rPr lang="en-US" sz="1200" baseline="0" dirty="0">
                          <a:latin typeface="Consolas"/>
                          <a:cs typeface="Consolas"/>
                        </a:rPr>
                        <a:t> f</a:t>
                      </a:r>
                      <a:br>
                        <a:rPr lang="en-US" sz="1200" kern="1200" baseline="0" dirty="0">
                          <a:solidFill>
                            <a:schemeClr val="dk1"/>
                          </a:solidFill>
                          <a:latin typeface="Consolas"/>
                          <a:ea typeface="+mn-ea"/>
                          <a:cs typeface="Consolas"/>
                        </a:rPr>
                      </a:br>
                      <a:r>
                        <a:rPr lang="he-IL" sz="1200" kern="1200" baseline="0" dirty="0">
                          <a:solidFill>
                            <a:schemeClr val="dk1"/>
                          </a:solidFill>
                          <a:latin typeface="Consolas"/>
                          <a:ea typeface="+mn-ea"/>
                          <a:cs typeface="Consolas"/>
                        </a:rPr>
                        <a:t> </a:t>
                      </a:r>
                      <a:r>
                        <a:rPr lang="en-US" sz="1200" baseline="0" dirty="0">
                          <a:latin typeface="Consolas"/>
                          <a:cs typeface="Consolas"/>
                        </a:rPr>
                        <a:t>then out=x+y</a:t>
                      </a:r>
                      <a:br>
                        <a:rPr lang="en-US" sz="1200" baseline="0" dirty="0">
                          <a:latin typeface="Consolas"/>
                          <a:cs typeface="Consolas"/>
                        </a:rPr>
                      </a:br>
                      <a:r>
                        <a:rPr lang="en-US" sz="1200" baseline="0" dirty="0">
                          <a:latin typeface="Consolas"/>
                          <a:cs typeface="Consolas"/>
                        </a:rPr>
                        <a:t> else out=x&amp;y </a:t>
                      </a:r>
                      <a:endParaRPr lang="en-US" sz="120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latin typeface="Consolas"/>
                          <a:cs typeface="Consolas"/>
                        </a:rPr>
                        <a:t> if no</a:t>
                      </a:r>
                      <a:br>
                        <a:rPr lang="en-US" sz="1200" dirty="0">
                          <a:latin typeface="Consolas"/>
                          <a:cs typeface="Consolas"/>
                        </a:rPr>
                      </a:br>
                      <a:r>
                        <a:rPr lang="en-US" sz="1200" dirty="0">
                          <a:latin typeface="Consolas"/>
                          <a:cs typeface="Consolas"/>
                        </a:rPr>
                        <a:t> then</a:t>
                      </a:r>
                      <a:br>
                        <a:rPr lang="en-US" sz="1200" dirty="0">
                          <a:latin typeface="Consolas"/>
                          <a:cs typeface="Consolas"/>
                        </a:rPr>
                      </a:br>
                      <a:r>
                        <a:rPr lang="en-US" sz="1200" dirty="0">
                          <a:latin typeface="Consolas"/>
                          <a:cs typeface="Consolas"/>
                        </a:rPr>
                        <a:t> out=!out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br>
                        <a:rPr lang="en-US" sz="1200" dirty="0">
                          <a:latin typeface="Consolas"/>
                          <a:cs typeface="Consolas"/>
                        </a:rPr>
                      </a:br>
                      <a:br>
                        <a:rPr lang="en-US" sz="1200" dirty="0">
                          <a:latin typeface="Consolas"/>
                          <a:cs typeface="Consolas"/>
                        </a:rPr>
                      </a:br>
                      <a:r>
                        <a:rPr lang="en-US" sz="1200" dirty="0">
                          <a:latin typeface="Consolas"/>
                          <a:cs typeface="Consolas"/>
                        </a:rPr>
                        <a:t> out(x,y)=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5234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5234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5234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-1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5234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x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5234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y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25234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!x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25234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!y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25234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-x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25234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-y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25234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x+1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25234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y+1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25234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he-IL" sz="1200" b="0" dirty="0">
                          <a:latin typeface="Consolas"/>
                          <a:cs typeface="Consolas"/>
                        </a:rPr>
                        <a:t>0</a:t>
                      </a:r>
                      <a:endParaRPr lang="en-US" sz="12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he-IL" sz="1200" b="0" dirty="0">
                          <a:latin typeface="Consolas"/>
                          <a:cs typeface="Consolas"/>
                        </a:rPr>
                        <a:t>0</a:t>
                      </a:r>
                      <a:endParaRPr lang="en-US" sz="12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he-IL" sz="1200" b="0" dirty="0">
                          <a:latin typeface="Consolas"/>
                          <a:cs typeface="Consolas"/>
                        </a:rPr>
                        <a:t>1</a:t>
                      </a:r>
                      <a:endParaRPr lang="en-US" sz="12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he-IL" sz="1200" b="0" dirty="0">
                          <a:latin typeface="Consolas"/>
                          <a:cs typeface="Consolas"/>
                        </a:rPr>
                        <a:t>1</a:t>
                      </a:r>
                      <a:endParaRPr lang="en-US" sz="12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he-IL" sz="1200" b="0" dirty="0">
                          <a:latin typeface="Consolas"/>
                          <a:cs typeface="Consolas"/>
                        </a:rPr>
                        <a:t>1</a:t>
                      </a:r>
                      <a:endParaRPr lang="en-US" sz="12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he-IL" sz="1200" b="0" dirty="0">
                          <a:latin typeface="Consolas"/>
                          <a:cs typeface="Consolas"/>
                        </a:rPr>
                        <a:t>0</a:t>
                      </a:r>
                      <a:endParaRPr lang="en-US" sz="12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x-1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25234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y-1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25234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x+y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25234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x-y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25234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y-x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25234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x&amp;y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25234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x|y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</a:tbl>
          </a:graphicData>
        </a:graphic>
      </p:graphicFrame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F15F5B7-3D97-884A-9F58-3932A13173D6}"/>
              </a:ext>
            </a:extLst>
          </p:cNvPr>
          <p:cNvSpPr/>
          <p:nvPr/>
        </p:nvSpPr>
        <p:spPr>
          <a:xfrm>
            <a:off x="1105527" y="5098784"/>
            <a:ext cx="5776087" cy="22030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43000"/>
            </a:schemeClr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9FAF385-5552-CC44-ACE4-79D3818F0F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43859" y="2057411"/>
            <a:ext cx="2856299" cy="2665930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51999" tIns="108000" rIns="0" bIns="0" anchor="t" anchorCtr="0"/>
          <a:lstStyle/>
          <a:p>
            <a:pPr marL="342900" indent="-342900" algn="l">
              <a:buClr>
                <a:srgbClr val="006600"/>
              </a:buClr>
              <a:buSzPct val="100000"/>
              <a:buFont typeface="Wingdings" charset="0"/>
              <a:buNone/>
              <a:defRPr/>
            </a:pPr>
            <a:r>
              <a:rPr lang="en-US" sz="1600" b="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</a:t>
            </a:r>
            <a:r>
              <a:rPr lang="en-US" sz="16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compute 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y-1</a:t>
            </a:r>
            <a:endParaRPr lang="en-US" sz="1600" b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indent="-342900" algn="l">
              <a:spcBef>
                <a:spcPts val="600"/>
              </a:spcBef>
              <a:buClr>
                <a:srgbClr val="006600"/>
              </a:buClr>
              <a:buSzPct val="100000"/>
              <a:buFont typeface="Wingdings" charset="0"/>
              <a:buNone/>
              <a:defRPr/>
            </a:pPr>
            <a:r>
              <a:rPr lang="en-US" sz="1400" b="0" dirty="0">
                <a:latin typeface="Consolas" charset="0"/>
                <a:cs typeface="Consolas" charset="0"/>
              </a:rPr>
              <a:t>x:       </a:t>
            </a:r>
            <a:r>
              <a:rPr lang="en-US" sz="1400" dirty="0">
                <a:latin typeface="Consolas" charset="0"/>
                <a:cs typeface="Consolas" charset="0"/>
              </a:rPr>
              <a:t>0</a:t>
            </a:r>
            <a:r>
              <a:rPr lang="en-US" sz="1400" b="0" dirty="0">
                <a:latin typeface="Consolas" charset="0"/>
                <a:cs typeface="Consolas" charset="0"/>
              </a:rPr>
              <a:t> </a:t>
            </a:r>
            <a:r>
              <a:rPr lang="en-US" sz="1400" dirty="0">
                <a:latin typeface="Consolas" charset="0"/>
                <a:cs typeface="Consolas" charset="0"/>
              </a:rPr>
              <a:t>1</a:t>
            </a:r>
            <a:r>
              <a:rPr lang="en-US" sz="1400" b="0" dirty="0">
                <a:latin typeface="Consolas" charset="0"/>
                <a:cs typeface="Consolas" charset="0"/>
              </a:rPr>
              <a:t> </a:t>
            </a:r>
            <a:r>
              <a:rPr lang="en-US" sz="1400" dirty="0">
                <a:latin typeface="Consolas" charset="0"/>
                <a:cs typeface="Consolas" charset="0"/>
              </a:rPr>
              <a:t>0</a:t>
            </a:r>
            <a:r>
              <a:rPr lang="en-US" sz="1400" b="0" dirty="0">
                <a:latin typeface="Consolas" charset="0"/>
                <a:cs typeface="Consolas" charset="0"/>
              </a:rPr>
              <a:t> 1</a:t>
            </a:r>
            <a:r>
              <a:rPr lang="en-US" sz="1400" b="0" dirty="0">
                <a:solidFill>
                  <a:srgbClr val="0000FF"/>
                </a:solidFill>
                <a:latin typeface="Consolas" charset="0"/>
                <a:cs typeface="Consolas" charset="0"/>
              </a:rPr>
              <a:t>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(irrelevant)</a:t>
            </a:r>
            <a:endParaRPr lang="en-US" sz="14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buClr>
                <a:srgbClr val="006600"/>
              </a:buClr>
              <a:buSzPct val="100000"/>
              <a:buFont typeface="Wingdings" charset="0"/>
              <a:buNone/>
              <a:defRPr/>
            </a:pPr>
            <a:r>
              <a:rPr lang="en-US" sz="1400" b="0" dirty="0">
                <a:latin typeface="Consolas" charset="0"/>
                <a:cs typeface="Consolas" charset="0"/>
              </a:rPr>
              <a:t>y:       </a:t>
            </a:r>
            <a:r>
              <a:rPr lang="en-US" sz="1400" dirty="0">
                <a:solidFill>
                  <a:srgbClr val="231CFF"/>
                </a:solidFill>
                <a:latin typeface="Consolas" charset="0"/>
                <a:cs typeface="Consolas" charset="0"/>
              </a:rPr>
              <a:t>0 1 1 0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(6)</a:t>
            </a:r>
          </a:p>
          <a:p>
            <a:pPr marL="342900" indent="-342900" algn="l">
              <a:spcBef>
                <a:spcPts val="600"/>
              </a:spcBef>
              <a:buClr>
                <a:srgbClr val="006600"/>
              </a:buClr>
              <a:buSzPct val="100000"/>
              <a:buFont typeface="Wingdings" charset="0"/>
              <a:buNone/>
              <a:defRPr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Following pre-setting:</a:t>
            </a:r>
          </a:p>
          <a:p>
            <a:pPr marL="342900" indent="-342900" algn="l">
              <a:spcBef>
                <a:spcPts val="600"/>
              </a:spcBef>
              <a:buClr>
                <a:srgbClr val="006600"/>
              </a:buClr>
              <a:buSzPct val="100000"/>
              <a:buFont typeface="Wingdings" charset="0"/>
              <a:buNone/>
              <a:defRPr/>
            </a:pPr>
            <a:r>
              <a:rPr lang="en-US" sz="1400" b="0" dirty="0">
                <a:latin typeface="Consolas" charset="0"/>
                <a:cs typeface="Consolas" charset="0"/>
              </a:rPr>
              <a:t>x:       </a:t>
            </a:r>
            <a:r>
              <a:rPr lang="en-US" sz="1400" dirty="0">
                <a:latin typeface="Consolas" charset="0"/>
                <a:cs typeface="Consolas" charset="0"/>
              </a:rPr>
              <a:t>1 1 1 1</a:t>
            </a:r>
          </a:p>
          <a:p>
            <a:pPr marL="342900" indent="-342900" algn="l">
              <a:buClr>
                <a:srgbClr val="006600"/>
              </a:buClr>
              <a:buSzPct val="100000"/>
              <a:buFont typeface="Wingdings" charset="0"/>
              <a:buNone/>
              <a:defRPr/>
            </a:pPr>
            <a:r>
              <a:rPr lang="en-US" sz="1400" b="0" dirty="0">
                <a:latin typeface="Consolas" charset="0"/>
                <a:cs typeface="Consolas" charset="0"/>
              </a:rPr>
              <a:t>y:       </a:t>
            </a:r>
            <a:r>
              <a:rPr lang="en-US" sz="1400" dirty="0">
                <a:latin typeface="Consolas" charset="0"/>
                <a:cs typeface="Consolas" charset="0"/>
              </a:rPr>
              <a:t>0 1 1 0 </a:t>
            </a:r>
            <a:endParaRPr lang="en-US" sz="1400" b="0" dirty="0">
              <a:latin typeface="Consolas" charset="0"/>
              <a:cs typeface="Consolas" charset="0"/>
            </a:endParaRPr>
          </a:p>
          <a:p>
            <a:pPr marL="342900" indent="-342900">
              <a:spcBef>
                <a:spcPts val="600"/>
              </a:spcBef>
              <a:buClr>
                <a:srgbClr val="006600"/>
              </a:buClr>
              <a:buSzPct val="100000"/>
              <a:defRPr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Computation and post-setting:</a:t>
            </a:r>
          </a:p>
          <a:p>
            <a:pPr marL="342900" indent="-342900" algn="l">
              <a:spcBef>
                <a:spcPts val="600"/>
              </a:spcBef>
              <a:buClr>
                <a:srgbClr val="006600"/>
              </a:buClr>
              <a:buSzPct val="100000"/>
              <a:buFont typeface="Wingdings" charset="0"/>
              <a:buNone/>
              <a:defRPr/>
            </a:pPr>
            <a:r>
              <a:rPr lang="en-US" sz="1400" dirty="0">
                <a:latin typeface="Consolas" charset="0"/>
                <a:cs typeface="Consolas" charset="0"/>
              </a:rPr>
              <a:t>x</a:t>
            </a:r>
            <a:r>
              <a:rPr lang="en-US" sz="1400" b="0" dirty="0">
                <a:latin typeface="Consolas" charset="0"/>
                <a:cs typeface="Consolas" charset="0"/>
              </a:rPr>
              <a:t>+y:     </a:t>
            </a:r>
            <a:r>
              <a:rPr lang="en-US" sz="1400" dirty="0">
                <a:latin typeface="Consolas" charset="0"/>
                <a:cs typeface="Consolas" charset="0"/>
              </a:rPr>
              <a:t>0 1 0 1 </a:t>
            </a:r>
          </a:p>
          <a:p>
            <a:pPr marL="342900" indent="-342900" algn="l">
              <a:buClr>
                <a:srgbClr val="006600"/>
              </a:buClr>
              <a:buSzPct val="100000"/>
              <a:buFont typeface="Wingdings" charset="0"/>
              <a:buNone/>
              <a:defRPr/>
            </a:pPr>
            <a:r>
              <a:rPr lang="en-US" sz="1400" dirty="0">
                <a:latin typeface="Consolas" charset="0"/>
                <a:cs typeface="Consolas" charset="0"/>
              </a:rPr>
              <a:t>x+</a:t>
            </a:r>
            <a:r>
              <a:rPr lang="en-US" sz="1400" b="0" dirty="0">
                <a:latin typeface="Consolas" charset="0"/>
                <a:cs typeface="Consolas" charset="0"/>
              </a:rPr>
              <a:t>y:     </a:t>
            </a:r>
            <a:r>
              <a:rPr lang="en-US" sz="1400" dirty="0">
                <a:solidFill>
                  <a:srgbClr val="231CFF"/>
                </a:solidFill>
                <a:latin typeface="Consolas" charset="0"/>
                <a:cs typeface="Consolas" charset="0"/>
              </a:rPr>
              <a:t>0 1 0 1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(5)</a:t>
            </a:r>
            <a:endParaRPr lang="en-US" sz="14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6EAFB5D-A52D-1E49-91B9-098583CEB432}"/>
              </a:ext>
            </a:extLst>
          </p:cNvPr>
          <p:cNvSpPr txBox="1">
            <a:spLocks/>
          </p:cNvSpPr>
          <p:nvPr/>
        </p:nvSpPr>
        <p:spPr>
          <a:xfrm>
            <a:off x="7148942" y="5202031"/>
            <a:ext cx="4475416" cy="165596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000" u="sng" dirty="0"/>
              <a:t>Practice: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000" dirty="0"/>
              <a:t>See if you get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400" dirty="0">
                <a:solidFill>
                  <a:srgbClr val="231CFF"/>
                </a:solidFill>
                <a:latin typeface="Consolas" charset="0"/>
                <a:cs typeface="Consolas" charset="0"/>
              </a:rPr>
              <a:t>0 1 0 1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(5)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117103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Hack ALU operation</a:t>
            </a:r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B6857D85-C76E-874E-BFC8-D3473ACBBE0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60478479"/>
              </p:ext>
            </p:extLst>
          </p:nvPr>
        </p:nvGraphicFramePr>
        <p:xfrm>
          <a:off x="499834" y="1911778"/>
          <a:ext cx="3773794" cy="25633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740" r:id="rId3" imgW="5448300" imgH="4381500" progId="Visio.Drawing.6">
                  <p:embed/>
                </p:oleObj>
              </mc:Choice>
              <mc:Fallback>
                <p:oleObj r:id="rId3" imgW="5448300" imgH="4381500" progId="Visio.Drawing.6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B6857D85-C76E-874E-BFC8-D3473ACBBE0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-862" t="20767" r="8040" b="818"/>
                      <a:stretch>
                        <a:fillRect/>
                      </a:stretch>
                    </p:blipFill>
                    <p:spPr bwMode="auto">
                      <a:xfrm>
                        <a:off x="499834" y="1911778"/>
                        <a:ext cx="3773794" cy="256333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" name="Group 2">
            <a:extLst>
              <a:ext uri="{FF2B5EF4-FFF2-40B4-BE49-F238E27FC236}">
                <a16:creationId xmlns:a16="http://schemas.microsoft.com/office/drawing/2014/main" id="{11C02CA6-7AC0-5D47-B879-2F70106EB001}"/>
              </a:ext>
            </a:extLst>
          </p:cNvPr>
          <p:cNvGrpSpPr/>
          <p:nvPr/>
        </p:nvGrpSpPr>
        <p:grpSpPr>
          <a:xfrm>
            <a:off x="1742753" y="2889917"/>
            <a:ext cx="7156955" cy="1815326"/>
            <a:chOff x="1772733" y="2275321"/>
            <a:chExt cx="7156955" cy="1815326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F24302D2-E360-6E47-8236-14A25F039890}"/>
                </a:ext>
              </a:extLst>
            </p:cNvPr>
            <p:cNvSpPr/>
            <p:nvPr/>
          </p:nvSpPr>
          <p:spPr>
            <a:xfrm>
              <a:off x="1772733" y="3400705"/>
              <a:ext cx="1113342" cy="689942"/>
            </a:xfrm>
            <a:prstGeom prst="ellipse">
              <a:avLst/>
            </a:prstGeom>
            <a:noFill/>
            <a:ln w="254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/>
            </a:p>
          </p:txBody>
        </p:sp>
        <p:sp>
          <p:nvSpPr>
            <p:cNvPr id="13" name="Rectangle 3">
              <a:extLst>
                <a:ext uri="{FF2B5EF4-FFF2-40B4-BE49-F238E27FC236}">
                  <a16:creationId xmlns:a16="http://schemas.microsoft.com/office/drawing/2014/main" id="{DDCB0670-2DD1-7F46-B13A-5889D771A773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4475058" y="2275321"/>
              <a:ext cx="4454630" cy="867929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457200" rtl="0" eaLnBrk="1" latinLnBrk="0" hangingPunct="1">
                <a:spcBef>
                  <a:spcPts val="168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Comic Sans MS"/>
                  <a:ea typeface="+mn-ea"/>
                  <a:cs typeface="Comic Sans MS"/>
                </a:defRPr>
              </a:lvl1pPr>
              <a:lvl2pPr marL="742950" indent="-285750" algn="l" defTabSz="457200" rtl="0" eaLnBrk="1" latinLnBrk="0" hangingPunct="1">
                <a:spcBef>
                  <a:spcPts val="1680"/>
                </a:spcBef>
                <a:buFont typeface="Arial"/>
                <a:buChar char="–"/>
                <a:defRPr sz="1800" kern="1200">
                  <a:solidFill>
                    <a:schemeClr val="tx1"/>
                  </a:solidFill>
                  <a:latin typeface="Comic Sans MS"/>
                  <a:ea typeface="+mn-ea"/>
                  <a:cs typeface="Comic Sans MS"/>
                </a:defRPr>
              </a:lvl2pPr>
              <a:lvl3pPr marL="1143000" indent="-228600" algn="l" defTabSz="457200" rtl="0" eaLnBrk="1" latinLnBrk="0" hangingPunct="1">
                <a:spcBef>
                  <a:spcPts val="1680"/>
                </a:spcBef>
                <a:buFont typeface="Arial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ts val="1680"/>
                </a:spcBef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ts val="168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87312" indent="0">
                <a:lnSpc>
                  <a:spcPct val="110000"/>
                </a:lnSpc>
                <a:spcBef>
                  <a:spcPts val="1080"/>
                </a:spcBef>
                <a:buSzPct val="120000"/>
                <a:buNone/>
              </a:pPr>
              <a:r>
                <a:rPr 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if </a:t>
              </a:r>
              <a:r>
                <a:rPr lang="en-US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(out</a:t>
              </a:r>
              <a:r>
                <a:rPr 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==</a:t>
              </a:r>
              <a:r>
                <a:rPr 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0)</a:t>
              </a:r>
              <a:r>
                <a:rPr 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then </a:t>
              </a:r>
              <a:r>
                <a:rPr lang="en-US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zr</a:t>
              </a:r>
              <a:r>
                <a:rPr 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=</a:t>
              </a:r>
              <a:r>
                <a:rPr 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, else </a:t>
              </a:r>
              <a:r>
                <a:rPr lang="en-US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zr</a:t>
              </a:r>
              <a:r>
                <a:rPr 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=</a:t>
              </a:r>
              <a:r>
                <a:rPr 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  <a:p>
              <a:pPr marL="87312" indent="0">
                <a:lnSpc>
                  <a:spcPct val="110000"/>
                </a:lnSpc>
                <a:spcBef>
                  <a:spcPts val="1080"/>
                </a:spcBef>
                <a:buSzPct val="120000"/>
                <a:buNone/>
              </a:pPr>
              <a:r>
                <a:rPr 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if </a:t>
              </a:r>
              <a:r>
                <a:rPr lang="en-US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(out</a:t>
              </a:r>
              <a:r>
                <a:rPr 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&lt;</a:t>
              </a:r>
              <a:r>
                <a:rPr 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0)</a:t>
              </a:r>
              <a:r>
                <a:rPr 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 then </a:t>
              </a:r>
              <a:r>
                <a:rPr lang="en-US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ng</a:t>
              </a:r>
              <a:r>
                <a:rPr 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=</a:t>
              </a:r>
              <a:r>
                <a:rPr 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, else </a:t>
              </a:r>
              <a:r>
                <a:rPr lang="en-US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ng</a:t>
              </a:r>
              <a:r>
                <a:rPr 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=</a:t>
              </a:r>
              <a:r>
                <a:rPr 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endParaRPr lang="en-US" sz="1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4" name="Rectangle 3">
            <a:extLst>
              <a:ext uri="{FF2B5EF4-FFF2-40B4-BE49-F238E27FC236}">
                <a16:creationId xmlns:a16="http://schemas.microsoft.com/office/drawing/2014/main" id="{DE9A6CEB-52B5-CE42-B273-ADBB82F952BA}"/>
              </a:ext>
            </a:extLst>
          </p:cNvPr>
          <p:cNvSpPr txBox="1">
            <a:spLocks noChangeArrowheads="1"/>
          </p:cNvSpPr>
          <p:nvPr/>
        </p:nvSpPr>
        <p:spPr>
          <a:xfrm>
            <a:off x="888514" y="5120068"/>
            <a:ext cx="6770228" cy="7413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68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Comic Sans MS"/>
                <a:ea typeface="+mn-ea"/>
                <a:cs typeface="Comic Sans MS"/>
              </a:defRPr>
            </a:lvl1pPr>
            <a:lvl2pPr marL="742950" indent="-285750" algn="l" defTabSz="457200" rtl="0" eaLnBrk="1" latinLnBrk="0" hangingPunct="1">
              <a:spcBef>
                <a:spcPts val="168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Comic Sans MS"/>
                <a:ea typeface="+mn-ea"/>
                <a:cs typeface="Comic Sans MS"/>
              </a:defRPr>
            </a:lvl2pPr>
            <a:lvl3pPr marL="1143000" indent="-228600" algn="l" defTabSz="457200" rtl="0" eaLnBrk="1" latinLnBrk="0" hangingPunct="1">
              <a:spcBef>
                <a:spcPts val="168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68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68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7312" indent="0">
              <a:lnSpc>
                <a:spcPct val="110000"/>
              </a:lnSpc>
              <a:spcBef>
                <a:spcPts val="800"/>
              </a:spcBef>
              <a:buSzPct val="120000"/>
              <a:buNone/>
            </a:pPr>
            <a:r>
              <a:rPr lang="en-US" sz="1800" dirty="0">
                <a:latin typeface="Times New Roman"/>
                <a:cs typeface="Times New Roman"/>
              </a:rPr>
              <a:t>The 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zr</a:t>
            </a:r>
            <a:r>
              <a:rPr lang="en-US" sz="1800" dirty="0">
                <a:latin typeface="Times New Roman"/>
                <a:cs typeface="Times New Roman"/>
              </a:rPr>
              <a:t> and 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ng</a:t>
            </a:r>
            <a:r>
              <a:rPr lang="en-US" sz="1800" dirty="0">
                <a:latin typeface="Times New Roman"/>
                <a:cs typeface="Times New Roman"/>
              </a:rPr>
              <a:t> output bits will come into play when we’ll build the complete CPU architecture, later in the course.</a:t>
            </a:r>
            <a:endParaRPr lang="en-US" sz="1600" dirty="0">
              <a:latin typeface="Times New Roman"/>
              <a:cs typeface="Times New Roman"/>
            </a:endParaRP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E5DEF88D-F6B5-6441-AAAC-B9E5054D842B}"/>
              </a:ext>
            </a:extLst>
          </p:cNvPr>
          <p:cNvSpPr txBox="1">
            <a:spLocks noChangeArrowheads="1"/>
          </p:cNvSpPr>
          <p:nvPr/>
        </p:nvSpPr>
        <p:spPr>
          <a:xfrm>
            <a:off x="771239" y="1155873"/>
            <a:ext cx="6770228" cy="3256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68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Comic Sans MS"/>
                <a:ea typeface="+mn-ea"/>
                <a:cs typeface="Comic Sans MS"/>
              </a:defRPr>
            </a:lvl1pPr>
            <a:lvl2pPr marL="742950" indent="-285750" algn="l" defTabSz="457200" rtl="0" eaLnBrk="1" latinLnBrk="0" hangingPunct="1">
              <a:spcBef>
                <a:spcPts val="168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Comic Sans MS"/>
                <a:ea typeface="+mn-ea"/>
                <a:cs typeface="Comic Sans MS"/>
              </a:defRPr>
            </a:lvl2pPr>
            <a:lvl3pPr marL="1143000" indent="-228600" algn="l" defTabSz="457200" rtl="0" eaLnBrk="1" latinLnBrk="0" hangingPunct="1">
              <a:spcBef>
                <a:spcPts val="168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68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68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7312" indent="0">
              <a:lnSpc>
                <a:spcPct val="110000"/>
              </a:lnSpc>
              <a:spcBef>
                <a:spcPts val="800"/>
              </a:spcBef>
              <a:buSzPct val="120000"/>
              <a:buNone/>
            </a:pPr>
            <a:r>
              <a:rPr lang="en-US" u="sng" dirty="0">
                <a:latin typeface="Times New Roman"/>
                <a:cs typeface="Times New Roman"/>
              </a:rPr>
              <a:t>One more detail:</a:t>
            </a:r>
            <a:endParaRPr lang="en-US" sz="1600" u="sng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59154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3E1542F-F7E8-A445-8127-5C870910DED5}"/>
              </a:ext>
            </a:extLst>
          </p:cNvPr>
          <p:cNvSpPr txBox="1"/>
          <p:nvPr/>
        </p:nvSpPr>
        <p:spPr>
          <a:xfrm>
            <a:off x="4861710" y="1220003"/>
            <a:ext cx="507712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spcBef>
                <a:spcPts val="2400"/>
              </a:spcBef>
            </a:pPr>
            <a:r>
              <a:rPr lang="en-US" sz="2000" u="sng" dirty="0">
                <a:latin typeface="Times New Roman"/>
                <a:cs typeface="Times New Roman"/>
              </a:rPr>
              <a:t>Practice</a:t>
            </a:r>
          </a:p>
          <a:p>
            <a:pPr marL="677863" lvl="1" indent="-220663">
              <a:spcBef>
                <a:spcPts val="2400"/>
              </a:spcBef>
              <a:buFont typeface="Arial"/>
              <a:buChar char="•"/>
            </a:pPr>
            <a:r>
              <a:rPr lang="en-US" sz="2000" dirty="0">
                <a:latin typeface="Times New Roman"/>
                <a:cs typeface="Times New Roman"/>
              </a:rPr>
              <a:t>Arithmetic Logic Unit (ALU)</a:t>
            </a:r>
          </a:p>
          <a:p>
            <a:pPr marL="677863" lvl="1" indent="-220663">
              <a:spcBef>
                <a:spcPts val="2400"/>
              </a:spcBef>
              <a:buFont typeface="Arial"/>
              <a:buChar char="•"/>
            </a:pPr>
            <a:r>
              <a:rPr lang="en-US" sz="2000" dirty="0">
                <a:latin typeface="Times New Roman"/>
                <a:cs typeface="Times New Roman"/>
              </a:rPr>
              <a:t>Project 2: Chips</a:t>
            </a:r>
          </a:p>
          <a:p>
            <a:pPr marL="677863" lvl="1" indent="-220663">
              <a:spcBef>
                <a:spcPts val="2400"/>
              </a:spcBef>
              <a:buFont typeface="Arial"/>
              <a:buChar char="•"/>
            </a:pPr>
            <a:r>
              <a:rPr lang="en-US" sz="2000" dirty="0">
                <a:latin typeface="Times New Roman"/>
                <a:cs typeface="Times New Roman"/>
              </a:rPr>
              <a:t>Project 2: Guidelines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1311923" y="1217249"/>
            <a:ext cx="426812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spcBef>
                <a:spcPts val="2400"/>
              </a:spcBef>
            </a:pPr>
            <a:r>
              <a:rPr lang="en-US" sz="2000" u="sng" dirty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Theory</a:t>
            </a:r>
          </a:p>
          <a:p>
            <a:pPr marL="677863" lvl="1" indent="-220663">
              <a:spcBef>
                <a:spcPts val="2400"/>
              </a:spcBef>
              <a:buFont typeface="Arial"/>
              <a:buChar char="•"/>
            </a:pP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Representing numbers</a:t>
            </a:r>
          </a:p>
          <a:p>
            <a:pPr marL="677863" lvl="1" indent="-220663">
              <a:spcBef>
                <a:spcPts val="2400"/>
              </a:spcBef>
              <a:buFont typeface="Arial"/>
              <a:buChar char="•"/>
            </a:pP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Binary numbers</a:t>
            </a:r>
          </a:p>
          <a:p>
            <a:pPr marL="677863" lvl="1" indent="-220663">
              <a:spcBef>
                <a:spcPts val="2400"/>
              </a:spcBef>
              <a:buFont typeface="Arial"/>
              <a:buChar char="•"/>
            </a:pP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Boolean arithmetic</a:t>
            </a:r>
          </a:p>
          <a:p>
            <a:pPr marL="677863" lvl="1" indent="-220663">
              <a:spcBef>
                <a:spcPts val="2400"/>
              </a:spcBef>
              <a:buFont typeface="Arial"/>
              <a:buChar char="•"/>
            </a:pP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Signed numbers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Chapter 2: Boolean Arithmetic</a:t>
            </a:r>
            <a:endParaRPr lang="en-US" sz="2000" dirty="0"/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8BF88C46-CA2F-D74A-8D48-600D6B9B7D1E}"/>
              </a:ext>
            </a:extLst>
          </p:cNvPr>
          <p:cNvSpPr/>
          <p:nvPr/>
        </p:nvSpPr>
        <p:spPr>
          <a:xfrm>
            <a:off x="4993454" y="2442606"/>
            <a:ext cx="537308" cy="400538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6F1F06E-7FC6-FE43-941B-D48A68521A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477" r="20213"/>
          <a:stretch/>
        </p:blipFill>
        <p:spPr>
          <a:xfrm>
            <a:off x="5122842" y="1812931"/>
            <a:ext cx="488463" cy="486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408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2</a:t>
            </a:r>
          </a:p>
        </p:txBody>
      </p:sp>
      <p:sp>
        <p:nvSpPr>
          <p:cNvPr id="20" name="Content Placeholder 2"/>
          <p:cNvSpPr txBox="1">
            <a:spLocks/>
          </p:cNvSpPr>
          <p:nvPr/>
        </p:nvSpPr>
        <p:spPr>
          <a:xfrm>
            <a:off x="1070882" y="986965"/>
            <a:ext cx="7051788" cy="7489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Comic Sans MS"/>
                <a:ea typeface="+mn-ea"/>
                <a:cs typeface="Comic Sans M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Comic Sans MS"/>
                <a:ea typeface="+mn-ea"/>
                <a:cs typeface="Comic Sans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000" u="sng" dirty="0">
                <a:latin typeface="Times New Roman"/>
                <a:cs typeface="Times New Roman"/>
              </a:rPr>
              <a:t>Given:</a:t>
            </a:r>
            <a:r>
              <a:rPr lang="en-US" sz="2000" dirty="0">
                <a:latin typeface="Times New Roman"/>
                <a:cs typeface="Times New Roman"/>
              </a:rPr>
              <a:t>   All the chips built in Project 1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104503" y="1495682"/>
            <a:ext cx="7051788" cy="3133468"/>
            <a:chOff x="1104503" y="1495682"/>
            <a:chExt cx="7051788" cy="3133468"/>
          </a:xfrm>
        </p:grpSpPr>
        <p:grpSp>
          <p:nvGrpSpPr>
            <p:cNvPr id="3" name="Group 2"/>
            <p:cNvGrpSpPr/>
            <p:nvPr/>
          </p:nvGrpSpPr>
          <p:grpSpPr>
            <a:xfrm>
              <a:off x="1886684" y="1983151"/>
              <a:ext cx="2113816" cy="2645999"/>
              <a:chOff x="1904958" y="1928332"/>
              <a:chExt cx="2113816" cy="2645999"/>
            </a:xfrm>
          </p:grpSpPr>
          <p:sp>
            <p:nvSpPr>
              <p:cNvPr id="21" name="Rounded Rectangle 20"/>
              <p:cNvSpPr/>
              <p:nvPr/>
            </p:nvSpPr>
            <p:spPr>
              <a:xfrm>
                <a:off x="1904958" y="1928332"/>
                <a:ext cx="1640144" cy="2146495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30" name="Content Placeholder 2"/>
              <p:cNvSpPr txBox="1">
                <a:spLocks/>
              </p:cNvSpPr>
              <p:nvPr/>
            </p:nvSpPr>
            <p:spPr>
              <a:xfrm>
                <a:off x="2003306" y="2014377"/>
                <a:ext cx="2015468" cy="2559954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ts val="168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Comic Sans MS"/>
                    <a:ea typeface="+mn-ea"/>
                    <a:cs typeface="Comic Sans MS"/>
                  </a:defRPr>
                </a:lvl1pPr>
                <a:lvl2pPr marL="742950" indent="-285750" algn="l" defTabSz="457200" rtl="0" eaLnBrk="1" latinLnBrk="0" hangingPunct="1">
                  <a:spcBef>
                    <a:spcPts val="1680"/>
                  </a:spcBef>
                  <a:buFont typeface="Arial"/>
                  <a:buChar char="–"/>
                  <a:defRPr sz="1800" kern="1200">
                    <a:solidFill>
                      <a:schemeClr val="tx1"/>
                    </a:solidFill>
                    <a:latin typeface="Comic Sans MS"/>
                    <a:ea typeface="+mn-ea"/>
                    <a:cs typeface="Comic Sans MS"/>
                  </a:defRPr>
                </a:lvl2pPr>
                <a:lvl3pPr marL="1143000" indent="-228600" algn="l" defTabSz="457200" rtl="0" eaLnBrk="1" latinLnBrk="0" hangingPunct="1">
                  <a:spcBef>
                    <a:spcPts val="1680"/>
                  </a:spcBef>
                  <a:buFont typeface="Arial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457200" rtl="0" eaLnBrk="1" latinLnBrk="0" hangingPunct="1">
                  <a:spcBef>
                    <a:spcPts val="1680"/>
                  </a:spcBef>
                  <a:buFont typeface="Arial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457200" rtl="0" eaLnBrk="1" latinLnBrk="0" hangingPunct="1">
                  <a:spcBef>
                    <a:spcPts val="1680"/>
                  </a:spcBef>
                  <a:buFont typeface="Arial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25425" indent="-225425">
                  <a:spcBef>
                    <a:spcPts val="1872"/>
                  </a:spcBef>
                  <a:buSzPct val="100000"/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Consolas"/>
                    <a:cs typeface="Consolas"/>
                  </a:rPr>
                  <a:t>HalfAdder</a:t>
                </a:r>
              </a:p>
              <a:p>
                <a:pPr marL="225425" indent="-225425">
                  <a:spcBef>
                    <a:spcPts val="1272"/>
                  </a:spcBef>
                  <a:buSzPct val="100000"/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Consolas"/>
                    <a:cs typeface="Consolas"/>
                  </a:rPr>
                  <a:t>FullAdder</a:t>
                </a:r>
              </a:p>
              <a:p>
                <a:pPr marL="225425" indent="-225425">
                  <a:spcBef>
                    <a:spcPts val="1272"/>
                  </a:spcBef>
                  <a:buSzPct val="100000"/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Consolas"/>
                    <a:cs typeface="Consolas"/>
                  </a:rPr>
                  <a:t>Add16</a:t>
                </a:r>
              </a:p>
              <a:p>
                <a:pPr marL="225425" indent="-225425">
                  <a:spcBef>
                    <a:spcPts val="1272"/>
                  </a:spcBef>
                  <a:buSzPct val="100000"/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Consolas"/>
                    <a:cs typeface="Consolas"/>
                  </a:rPr>
                  <a:t>Inc16</a:t>
                </a:r>
              </a:p>
              <a:p>
                <a:pPr marL="225425" indent="-225425">
                  <a:spcBef>
                    <a:spcPts val="1272"/>
                  </a:spcBef>
                  <a:buSzPct val="100000"/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Consolas"/>
                    <a:cs typeface="Consolas"/>
                  </a:rPr>
                  <a:t>ALU</a:t>
                </a:r>
              </a:p>
              <a:p>
                <a:pPr marL="182563" indent="-182563">
                  <a:spcBef>
                    <a:spcPts val="672"/>
                  </a:spcBef>
                  <a:buSzPct val="50000"/>
                  <a:buFont typeface="Wingdings" charset="2"/>
                  <a:buChar char="q"/>
                </a:pPr>
                <a:endParaRPr lang="en-US" sz="1600" dirty="0">
                  <a:latin typeface="Consolas"/>
                  <a:cs typeface="Consolas"/>
                </a:endParaRPr>
              </a:p>
              <a:p>
                <a:pPr marL="182563" indent="-182563">
                  <a:spcBef>
                    <a:spcPts val="672"/>
                  </a:spcBef>
                  <a:buSzPct val="50000"/>
                  <a:buFont typeface="Wingdings" charset="2"/>
                  <a:buChar char="q"/>
                </a:pPr>
                <a:endParaRPr lang="en-US" sz="1600" dirty="0">
                  <a:latin typeface="Consolas"/>
                  <a:cs typeface="Consolas"/>
                </a:endParaRPr>
              </a:p>
            </p:txBody>
          </p:sp>
        </p:grpSp>
        <p:sp>
          <p:nvSpPr>
            <p:cNvPr id="8" name="Content Placeholder 2"/>
            <p:cNvSpPr txBox="1">
              <a:spLocks/>
            </p:cNvSpPr>
            <p:nvPr/>
          </p:nvSpPr>
          <p:spPr>
            <a:xfrm>
              <a:off x="1104503" y="1495682"/>
              <a:ext cx="7051788" cy="748947"/>
            </a:xfrm>
            <a:prstGeom prst="rect">
              <a:avLst/>
            </a:prstGeom>
            <a:ln>
              <a:noFill/>
            </a:ln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800" kern="1200">
                  <a:solidFill>
                    <a:schemeClr val="tx1"/>
                  </a:solidFill>
                  <a:latin typeface="Comic Sans MS"/>
                  <a:ea typeface="+mn-ea"/>
                  <a:cs typeface="Comic Sans MS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Comic Sans MS"/>
                  <a:ea typeface="+mn-ea"/>
                  <a:cs typeface="Comic Sans M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/>
                <a:buNone/>
              </a:pPr>
              <a:r>
                <a:rPr lang="en-US" sz="2000" u="sng" dirty="0">
                  <a:latin typeface="Times New Roman"/>
                  <a:cs typeface="Times New Roman"/>
                </a:rPr>
                <a:t>Goal:</a:t>
              </a:r>
              <a:r>
                <a:rPr lang="en-US" sz="2000" dirty="0">
                  <a:latin typeface="Times New Roman"/>
                  <a:cs typeface="Times New Roman"/>
                </a:rPr>
                <a:t>     Build the chips: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650997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Half Adder</a:t>
            </a:r>
          </a:p>
        </p:txBody>
      </p:sp>
      <p:graphicFrame>
        <p:nvGraphicFramePr>
          <p:cNvPr id="13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51265942"/>
              </p:ext>
            </p:extLst>
          </p:nvPr>
        </p:nvGraphicFramePr>
        <p:xfrm>
          <a:off x="4641362" y="1162402"/>
          <a:ext cx="2002549" cy="1371600"/>
        </p:xfrm>
        <a:graphic>
          <a:graphicData uri="http://schemas.openxmlformats.org/drawingml/2006/table">
            <a:tbl>
              <a:tblPr firstRow="1" lastCol="1" bandRow="1">
                <a:tableStyleId>{B301B821-A1FF-4177-AEE7-76D212191A09}</a:tableStyleId>
              </a:tblPr>
              <a:tblGrid>
                <a:gridCol w="4600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56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688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5994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nsolas"/>
                          <a:cs typeface="Consolas"/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nsolas"/>
                          <a:cs typeface="Consolas"/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nsolas"/>
                          <a:cs typeface="Consolas"/>
                        </a:rPr>
                        <a:t>sum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nsolas"/>
                          <a:cs typeface="Consolas"/>
                        </a:rPr>
                        <a:t>carry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955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rgbClr val="0000FF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rgbClr val="0000FF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955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rgbClr val="0000FF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955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rgbClr val="0000FF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955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rgbClr val="0000FF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920" y="1394236"/>
            <a:ext cx="3048594" cy="1165639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C3AE8BA5-5869-3041-BCE2-7A5AE2F59CB5}"/>
              </a:ext>
            </a:extLst>
          </p:cNvPr>
          <p:cNvGrpSpPr/>
          <p:nvPr/>
        </p:nvGrpSpPr>
        <p:grpSpPr>
          <a:xfrm>
            <a:off x="1192347" y="3019483"/>
            <a:ext cx="3062153" cy="2286592"/>
            <a:chOff x="1192347" y="3019483"/>
            <a:chExt cx="3062153" cy="2286592"/>
          </a:xfrm>
        </p:grpSpPr>
        <p:sp>
          <p:nvSpPr>
            <p:cNvPr id="17" name="TextBox 16"/>
            <p:cNvSpPr txBox="1"/>
            <p:nvPr/>
          </p:nvSpPr>
          <p:spPr>
            <a:xfrm>
              <a:off x="1220850" y="3321634"/>
              <a:ext cx="3033650" cy="198444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txBody>
            <a:bodyPr vert="horz" lIns="144000" tIns="180000" rIns="144000" bIns="93600" rtlCol="0" anchor="t" anchorCtr="0">
              <a:normAutofit/>
            </a:bodyPr>
            <a:lstStyle>
              <a:lvl1pPr indent="0">
                <a:lnSpc>
                  <a:spcPct val="90000"/>
                </a:lnSpc>
                <a:spcBef>
                  <a:spcPct val="20000"/>
                </a:spcBef>
                <a:buClr>
                  <a:srgbClr val="006600"/>
                </a:buClr>
                <a:buSzPct val="85000"/>
                <a:buFont typeface="Arial" panose="020B0604020202020204" pitchFamily="34" charset="0"/>
                <a:buNone/>
                <a:defRPr sz="1400">
                  <a:solidFill>
                    <a:srgbClr val="000000"/>
                  </a:solidFill>
                  <a:latin typeface="Consolas"/>
                  <a:cs typeface="Consolas"/>
                </a:defRPr>
              </a:lvl1pPr>
              <a:lvl2pPr indent="0">
                <a:lnSpc>
                  <a:spcPct val="90000"/>
                </a:lnSpc>
                <a:spcBef>
                  <a:spcPts val="1000"/>
                </a:spcBef>
                <a:buSzPct val="50000"/>
                <a:buFont typeface="Wingdings" charset="2"/>
                <a:buNone/>
                <a:defRPr sz="2000">
                  <a:latin typeface="Times New Roman"/>
                  <a:cs typeface="Times New Roman"/>
                </a:defRPr>
              </a:lvl2pPr>
              <a:lvl3pPr inden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>
                  <a:latin typeface="Times New Roman"/>
                  <a:cs typeface="Times New Roman"/>
                </a:defRPr>
              </a:lvl3pPr>
              <a:lvl4pPr inden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>
                  <a:latin typeface="Times New Roman"/>
                  <a:cs typeface="Times New Roman"/>
                </a:defRPr>
              </a:lvl4pPr>
              <a:lvl5pPr inden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>
                  <a:latin typeface="Times New Roman"/>
                  <a:cs typeface="Times New Roman"/>
                </a:defRPr>
              </a:lvl5pPr>
              <a:lvl6pPr marL="25146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6pPr>
              <a:lvl7pPr marL="2971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7pPr>
              <a:lvl8pPr marL="3429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8pPr>
              <a:lvl9pPr marL="3886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9pPr>
            </a:lstStyle>
            <a:p>
              <a:pPr>
                <a:lnSpc>
                  <a:spcPct val="100000"/>
                </a:lnSpc>
                <a:spcBef>
                  <a:spcPts val="200"/>
                </a:spcBef>
              </a:pPr>
              <a:r>
                <a:rPr lang="en-US" dirty="0">
                  <a:solidFill>
                    <a:schemeClr val="accent6">
                      <a:lumMod val="75000"/>
                    </a:schemeClr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/** Computes the sum of two bits. */</a:t>
              </a:r>
            </a:p>
            <a:p>
              <a:pPr>
                <a:lnSpc>
                  <a:spcPct val="100000"/>
                </a:lnSpc>
                <a:spcBef>
                  <a:spcPts val="600"/>
                </a:spcBef>
              </a:pPr>
              <a:r>
                <a:rPr lang="en-US" sz="1200" dirty="0"/>
                <a:t>CHIP HalfAdder {</a:t>
              </a:r>
            </a:p>
            <a:p>
              <a:pPr>
                <a:lnSpc>
                  <a:spcPct val="100000"/>
                </a:lnSpc>
                <a:spcBef>
                  <a:spcPts val="200"/>
                </a:spcBef>
              </a:pPr>
              <a:r>
                <a:rPr lang="en-US" sz="1200" dirty="0"/>
                <a:t>    IN a, b;</a:t>
              </a:r>
            </a:p>
            <a:p>
              <a:pPr>
                <a:lnSpc>
                  <a:spcPct val="100000"/>
                </a:lnSpc>
                <a:spcBef>
                  <a:spcPts val="200"/>
                </a:spcBef>
              </a:pPr>
              <a:r>
                <a:rPr lang="en-US" sz="1200" dirty="0"/>
                <a:t>    OUT sum, carry;</a:t>
              </a:r>
            </a:p>
            <a:p>
              <a:pPr>
                <a:lnSpc>
                  <a:spcPct val="100000"/>
                </a:lnSpc>
                <a:spcBef>
                  <a:spcPts val="800"/>
                </a:spcBef>
              </a:pPr>
              <a:r>
                <a:rPr lang="en-US" sz="1200" dirty="0"/>
                <a:t>    PARTS:</a:t>
              </a:r>
            </a:p>
            <a:p>
              <a:pPr>
                <a:lnSpc>
                  <a:spcPct val="100000"/>
                </a:lnSpc>
                <a:spcBef>
                  <a:spcPts val="200"/>
                </a:spcBef>
              </a:pPr>
              <a:r>
                <a:rPr lang="en-US" dirty="0">
                  <a:solidFill>
                    <a:schemeClr val="accent6">
                      <a:lumMod val="75000"/>
                    </a:schemeClr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        // Put your code here:</a:t>
              </a:r>
            </a:p>
            <a:p>
              <a:pPr>
                <a:lnSpc>
                  <a:spcPct val="100000"/>
                </a:lnSpc>
                <a:spcBef>
                  <a:spcPts val="200"/>
                </a:spcBef>
              </a:pPr>
              <a:r>
                <a:rPr lang="en-US" sz="1200" dirty="0"/>
                <a:t>}</a:t>
              </a:r>
            </a:p>
          </p:txBody>
        </p:sp>
        <p:sp>
          <p:nvSpPr>
            <p:cNvPr id="18" name="Content Placeholder 2"/>
            <p:cNvSpPr txBox="1">
              <a:spLocks/>
            </p:cNvSpPr>
            <p:nvPr/>
          </p:nvSpPr>
          <p:spPr>
            <a:xfrm>
              <a:off x="1192347" y="3019483"/>
              <a:ext cx="2192792" cy="43791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800" kern="1200">
                  <a:solidFill>
                    <a:schemeClr val="tx1"/>
                  </a:solidFill>
                  <a:latin typeface="Comic Sans MS"/>
                  <a:ea typeface="+mn-ea"/>
                  <a:cs typeface="Comic Sans MS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Comic Sans MS"/>
                  <a:ea typeface="+mn-ea"/>
                  <a:cs typeface="Comic Sans M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/>
                <a:buNone/>
              </a:pPr>
              <a:r>
                <a:rPr lang="en-US" sz="1400" dirty="0">
                  <a:latin typeface="Consolas"/>
                  <a:cs typeface="Consolas"/>
                </a:rPr>
                <a:t>HalfAdder.hdl</a:t>
              </a:r>
              <a:endParaRPr lang="en-US" sz="1400" dirty="0">
                <a:latin typeface="Times New Roman"/>
                <a:cs typeface="Times New Roman"/>
              </a:endParaRPr>
            </a:p>
          </p:txBody>
        </p:sp>
      </p:grp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3FBB514-B991-BA47-9308-A55DD30761E9}"/>
              </a:ext>
            </a:extLst>
          </p:cNvPr>
          <p:cNvSpPr txBox="1">
            <a:spLocks/>
          </p:cNvSpPr>
          <p:nvPr/>
        </p:nvSpPr>
        <p:spPr>
          <a:xfrm>
            <a:off x="4703053" y="3583137"/>
            <a:ext cx="2713747" cy="148172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Comic Sans MS"/>
                <a:ea typeface="+mn-ea"/>
                <a:cs typeface="Comic Sans M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Comic Sans MS"/>
                <a:ea typeface="+mn-ea"/>
                <a:cs typeface="Comic Sans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u="sng" dirty="0">
                <a:latin typeface="Times New Roman"/>
                <a:cs typeface="Times New Roman"/>
              </a:rPr>
              <a:t>Implementation tip</a:t>
            </a:r>
          </a:p>
          <a:p>
            <a:pPr marL="0" indent="0">
              <a:buNone/>
            </a:pPr>
            <a:r>
              <a:rPr lang="en-US" sz="1800" dirty="0">
                <a:latin typeface="Times New Roman"/>
                <a:cs typeface="Times New Roman"/>
              </a:rPr>
              <a:t>Can be built from two gates built in project 1.</a:t>
            </a:r>
          </a:p>
        </p:txBody>
      </p:sp>
    </p:spTree>
    <p:extLst>
      <p:ext uri="{BB962C8B-B14F-4D97-AF65-F5344CB8AC3E}">
        <p14:creationId xmlns:p14="http://schemas.microsoft.com/office/powerpoint/2010/main" val="839406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 Adder</a:t>
            </a: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4311451" y="4131313"/>
            <a:ext cx="3234449" cy="148172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Comic Sans MS"/>
                <a:ea typeface="+mn-ea"/>
                <a:cs typeface="Comic Sans M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Comic Sans MS"/>
                <a:ea typeface="+mn-ea"/>
                <a:cs typeface="Comic Sans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u="sng" dirty="0">
                <a:latin typeface="Times New Roman"/>
                <a:cs typeface="Times New Roman"/>
              </a:rPr>
              <a:t>Implementation tip</a:t>
            </a:r>
          </a:p>
          <a:p>
            <a:pPr marL="0" indent="0">
              <a:buNone/>
            </a:pPr>
            <a:r>
              <a:rPr lang="en-US" sz="2000" dirty="0">
                <a:latin typeface="Times New Roman"/>
                <a:cs typeface="Times New Roman"/>
              </a:rPr>
              <a:t>Can be built from two</a:t>
            </a:r>
            <a:br>
              <a:rPr lang="en-US" sz="2000" dirty="0">
                <a:latin typeface="Times New Roman"/>
                <a:cs typeface="Times New Roman"/>
              </a:rPr>
            </a:br>
            <a:r>
              <a:rPr lang="en-US" sz="2000" dirty="0">
                <a:latin typeface="Times New Roman"/>
                <a:cs typeface="Times New Roman"/>
              </a:rPr>
              <a:t>half-adders.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90650" y="3824879"/>
            <a:ext cx="3069690" cy="1788158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vert="horz" lIns="144000" tIns="144000" rIns="144000" bIns="93600" rtlCol="0" anchor="t" anchorCtr="0">
            <a:normAutofit lnSpcReduction="10000"/>
          </a:bodyPr>
          <a:lstStyle>
            <a:lvl1pPr indent="0">
              <a:lnSpc>
                <a:spcPct val="90000"/>
              </a:lnSpc>
              <a:spcBef>
                <a:spcPct val="20000"/>
              </a:spcBef>
              <a:buClr>
                <a:srgbClr val="006600"/>
              </a:buClr>
              <a:buSzPct val="85000"/>
              <a:buFont typeface="Arial" panose="020B0604020202020204" pitchFamily="34" charset="0"/>
              <a:buNone/>
              <a:defRPr sz="1400">
                <a:solidFill>
                  <a:srgbClr val="000000"/>
                </a:solidFill>
                <a:latin typeface="Consolas"/>
                <a:cs typeface="Consolas"/>
              </a:defRPr>
            </a:lvl1pPr>
            <a:lvl2pPr indent="0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None/>
              <a:defRPr sz="2000">
                <a:latin typeface="Times New Roman"/>
                <a:cs typeface="Times New Roman"/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>
                <a:latin typeface="Times New Roman"/>
                <a:cs typeface="Times New Roman"/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latin typeface="Times New Roman"/>
                <a:cs typeface="Times New Roman"/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latin typeface="Times New Roman"/>
                <a:cs typeface="Times New Roman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rPr>
              <a:t>/** Computes the sum of three bits. */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200" dirty="0"/>
              <a:t>CHIP FullAdder {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sz="1200" dirty="0"/>
              <a:t>    IN a, b, c;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sz="1200" dirty="0"/>
              <a:t>    OUT sum, carry;</a:t>
            </a:r>
          </a:p>
          <a:p>
            <a:pPr>
              <a:lnSpc>
                <a:spcPct val="100000"/>
              </a:lnSpc>
              <a:spcBef>
                <a:spcPts val="800"/>
              </a:spcBef>
            </a:pPr>
            <a:r>
              <a:rPr lang="en-US" sz="1200" dirty="0"/>
              <a:t>    PARTS: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sz="1200" dirty="0"/>
              <a:t>   </a:t>
            </a:r>
            <a:r>
              <a:rPr lang="en-US" sz="1200" dirty="0">
                <a:solidFill>
                  <a:srgbClr val="008000"/>
                </a:solidFill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rPr>
              <a:t>// Put your code here: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sz="1200" dirty="0"/>
              <a:t>}</a:t>
            </a:r>
          </a:p>
        </p:txBody>
      </p:sp>
      <p:sp>
        <p:nvSpPr>
          <p:cNvPr id="18" name="Content Placeholder 2"/>
          <p:cNvSpPr txBox="1">
            <a:spLocks/>
          </p:cNvSpPr>
          <p:nvPr/>
        </p:nvSpPr>
        <p:spPr>
          <a:xfrm>
            <a:off x="849447" y="3504608"/>
            <a:ext cx="2192792" cy="41553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Comic Sans MS"/>
                <a:ea typeface="+mn-ea"/>
                <a:cs typeface="Comic Sans M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Comic Sans MS"/>
                <a:ea typeface="+mn-ea"/>
                <a:cs typeface="Comic Sans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400" dirty="0">
                <a:latin typeface="Consolas"/>
                <a:cs typeface="Consolas"/>
              </a:rPr>
              <a:t>FullAdder.hdl</a:t>
            </a:r>
            <a:endParaRPr lang="en-US" sz="1800" dirty="0">
              <a:latin typeface="Times New Roman"/>
              <a:cs typeface="Times New Roman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999" y="1244963"/>
            <a:ext cx="3072452" cy="1144902"/>
          </a:xfrm>
          <a:prstGeom prst="rect">
            <a:avLst/>
          </a:prstGeom>
        </p:spPr>
      </p:pic>
      <p:graphicFrame>
        <p:nvGraphicFramePr>
          <p:cNvPr id="10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88438088"/>
              </p:ext>
            </p:extLst>
          </p:nvPr>
        </p:nvGraphicFramePr>
        <p:xfrm>
          <a:off x="4869229" y="1114945"/>
          <a:ext cx="2467670" cy="2468880"/>
        </p:xfrm>
        <a:graphic>
          <a:graphicData uri="http://schemas.openxmlformats.org/drawingml/2006/table">
            <a:tbl>
              <a:tblPr firstRow="1" lastCol="1" bandRow="1">
                <a:tableStyleId>{B301B821-A1FF-4177-AEE7-76D212191A09}</a:tableStyleId>
              </a:tblPr>
              <a:tblGrid>
                <a:gridCol w="3686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79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27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669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8160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nsolas"/>
                          <a:cs typeface="Consolas"/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nsolas"/>
                          <a:cs typeface="Consolas"/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nsolas"/>
                          <a:cs typeface="Consolas"/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nsolas"/>
                          <a:cs typeface="Consolas"/>
                        </a:rPr>
                        <a:t>sum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Consolas"/>
                          <a:cs typeface="Consolas"/>
                        </a:rPr>
                        <a:t>carry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955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0000FF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rgbClr val="0000FF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955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rgbClr val="0000FF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955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rgbClr val="0000FF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955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0000FF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955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rgbClr val="0000FF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955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0000FF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955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0000FF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955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60859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16-bit adder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15878" y="3713677"/>
            <a:ext cx="3605322" cy="2153723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vert="horz" lIns="144000" tIns="144000" rIns="144000" bIns="93600" rtlCol="0" anchor="t" anchorCtr="0">
            <a:noAutofit/>
          </a:bodyPr>
          <a:lstStyle>
            <a:lvl1pPr indent="0">
              <a:lnSpc>
                <a:spcPct val="90000"/>
              </a:lnSpc>
              <a:spcBef>
                <a:spcPct val="20000"/>
              </a:spcBef>
              <a:buClr>
                <a:srgbClr val="006600"/>
              </a:buClr>
              <a:buSzPct val="85000"/>
              <a:buFont typeface="Arial" panose="020B0604020202020204" pitchFamily="34" charset="0"/>
              <a:buNone/>
              <a:defRPr sz="1400">
                <a:solidFill>
                  <a:srgbClr val="000000"/>
                </a:solidFill>
                <a:latin typeface="Consolas"/>
                <a:cs typeface="Consolas"/>
              </a:defRPr>
            </a:lvl1pPr>
            <a:lvl2pPr indent="0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None/>
              <a:defRPr sz="2000">
                <a:latin typeface="Times New Roman"/>
                <a:cs typeface="Times New Roman"/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>
                <a:latin typeface="Times New Roman"/>
                <a:cs typeface="Times New Roman"/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latin typeface="Times New Roman"/>
                <a:cs typeface="Times New Roman"/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latin typeface="Times New Roman"/>
                <a:cs typeface="Times New Roman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rPr>
              <a:t>/* Adds two 16-bit, two’s-complement values.</a:t>
            </a:r>
            <a:br>
              <a:rPr lang="en-US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rPr>
            </a:b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rPr>
              <a:t>    The most-significant carry bit is ignored. */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300" dirty="0"/>
              <a:t>CHIP Add16 {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sz="1300" dirty="0"/>
              <a:t>    IN a[16], b[16];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sz="1300" dirty="0"/>
              <a:t>    OUT out[16];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300" dirty="0"/>
              <a:t>    PARTS: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sz="1300" dirty="0"/>
              <a:t>   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rPr>
              <a:t>// Put you code here: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sz="1300" dirty="0"/>
              <a:t>}</a:t>
            </a:r>
          </a:p>
        </p:txBody>
      </p:sp>
      <p:sp>
        <p:nvSpPr>
          <p:cNvPr id="18" name="Content Placeholder 2"/>
          <p:cNvSpPr txBox="1">
            <a:spLocks/>
          </p:cNvSpPr>
          <p:nvPr/>
        </p:nvSpPr>
        <p:spPr>
          <a:xfrm>
            <a:off x="873097" y="3425205"/>
            <a:ext cx="2688295" cy="4588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Comic Sans MS"/>
                <a:ea typeface="+mn-ea"/>
                <a:cs typeface="Comic Sans M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Comic Sans MS"/>
                <a:ea typeface="+mn-ea"/>
                <a:cs typeface="Comic Sans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400" dirty="0">
                <a:latin typeface="Consolas"/>
                <a:cs typeface="Consolas"/>
              </a:rPr>
              <a:t>Add16.hdl</a:t>
            </a:r>
            <a:endParaRPr lang="en-US" sz="1800" dirty="0">
              <a:latin typeface="Times New Roman"/>
              <a:cs typeface="Times New Roman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303DE6-66E6-F341-B0EB-5F843F2499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785" y="1270000"/>
            <a:ext cx="2127670" cy="193930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20D9CF2-74D8-6B4F-9D0A-995FC06AF5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7472" y="1235754"/>
            <a:ext cx="5332183" cy="2024351"/>
          </a:xfrm>
          <a:prstGeom prst="rect">
            <a:avLst/>
          </a:prstGeom>
        </p:spPr>
      </p:pic>
      <p:sp>
        <p:nvSpPr>
          <p:cNvPr id="19" name="Rounded Rectangular Callout 18">
            <a:extLst>
              <a:ext uri="{FF2B5EF4-FFF2-40B4-BE49-F238E27FC236}">
                <a16:creationId xmlns:a16="http://schemas.microsoft.com/office/drawing/2014/main" id="{ED54ADC5-04EE-9D45-A52F-486A7EDE50AF}"/>
              </a:ext>
            </a:extLst>
          </p:cNvPr>
          <p:cNvSpPr/>
          <p:nvPr/>
        </p:nvSpPr>
        <p:spPr>
          <a:xfrm>
            <a:off x="4758393" y="3713677"/>
            <a:ext cx="3879091" cy="1278048"/>
          </a:xfrm>
          <a:prstGeom prst="wedgeRoundRectCallout">
            <a:avLst>
              <a:gd name="adj1" fmla="val -21627"/>
              <a:gd name="adj2" fmla="val -83554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2000" tIns="0" rIns="0" bIns="0" rtlCol="0" anchor="ctr" anchorCtr="0"/>
          <a:lstStyle/>
          <a:p>
            <a:pPr marL="182563" indent="-182563"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Times New Roman"/>
                <a:cs typeface="Times New Roman"/>
              </a:rPr>
              <a:t>The bitwise additions are done in parallel</a:t>
            </a:r>
          </a:p>
          <a:p>
            <a:pPr marL="182563" indent="-182563"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Times New Roman"/>
                <a:cs typeface="Times New Roman"/>
              </a:rPr>
              <a:t>The carry propagation is sequential</a:t>
            </a:r>
          </a:p>
          <a:p>
            <a:pPr marL="182563" indent="-182563"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Times New Roman"/>
                <a:cs typeface="Times New Roman"/>
              </a:rPr>
              <a:t>Yet… it works fine, as is.</a:t>
            </a:r>
            <a:br>
              <a:rPr lang="en-US" sz="1600" dirty="0">
                <a:solidFill>
                  <a:schemeClr val="tx1"/>
                </a:solidFill>
                <a:latin typeface="Times New Roman"/>
                <a:cs typeface="Times New Roman"/>
              </a:rPr>
            </a:br>
            <a:r>
              <a:rPr lang="en-US" sz="1600" dirty="0">
                <a:solidFill>
                  <a:schemeClr val="tx1"/>
                </a:solidFill>
                <a:latin typeface="Times New Roman"/>
                <a:cs typeface="Times New Roman"/>
              </a:rPr>
              <a:t>How? Stay tuned for chapter 3.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006F4334-803D-F94B-8D12-DE09B1E2D929}"/>
              </a:ext>
            </a:extLst>
          </p:cNvPr>
          <p:cNvSpPr txBox="1">
            <a:spLocks/>
          </p:cNvSpPr>
          <p:nvPr/>
        </p:nvSpPr>
        <p:spPr>
          <a:xfrm>
            <a:off x="4916865" y="5112108"/>
            <a:ext cx="5507874" cy="102027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Comic Sans MS"/>
                <a:ea typeface="+mn-ea"/>
                <a:cs typeface="Comic Sans M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Comic Sans MS"/>
                <a:ea typeface="+mn-ea"/>
                <a:cs typeface="Comic Sans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u="sng" dirty="0">
                <a:latin typeface="Times New Roman"/>
                <a:cs typeface="Times New Roman"/>
              </a:rPr>
              <a:t>Implementation note</a:t>
            </a:r>
          </a:p>
          <a:p>
            <a:pPr marL="0" indent="0">
              <a:buNone/>
            </a:pPr>
            <a:r>
              <a:rPr lang="en-US" sz="1800" dirty="0">
                <a:latin typeface="Times New Roman"/>
                <a:cs typeface="Times New Roman"/>
              </a:rPr>
              <a:t>If you need to set a pin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1800" dirty="0">
                <a:latin typeface="Times New Roman"/>
                <a:cs typeface="Times New Roman"/>
              </a:rPr>
              <a:t> to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800" dirty="0">
                <a:latin typeface="Times New Roman"/>
                <a:cs typeface="Times New Roman"/>
              </a:rPr>
              <a:t> (or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800" dirty="0">
                <a:latin typeface="Times New Roman"/>
                <a:cs typeface="Times New Roman"/>
              </a:rPr>
              <a:t>) in HDL,</a:t>
            </a:r>
            <a:br>
              <a:rPr lang="en-US" sz="1800" dirty="0">
                <a:latin typeface="Times New Roman"/>
                <a:cs typeface="Times New Roman"/>
              </a:rPr>
            </a:br>
            <a:r>
              <a:rPr lang="en-US" sz="1800" dirty="0">
                <a:latin typeface="Times New Roman"/>
                <a:cs typeface="Times New Roman"/>
              </a:rPr>
              <a:t>use:  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false</a:t>
            </a:r>
            <a:r>
              <a:rPr lang="en-US" sz="1800" dirty="0">
                <a:latin typeface="Times New Roman"/>
                <a:cs typeface="Times New Roman"/>
              </a:rPr>
              <a:t>  (or  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lang="en-US" sz="1800" dirty="0">
                <a:latin typeface="Times New Roman"/>
                <a:cs typeface="Times New Roman"/>
              </a:rPr>
              <a:t>)</a:t>
            </a:r>
            <a:endParaRPr lang="en-US" sz="1400" dirty="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4058888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Arithmetic Logical Unit </a:t>
            </a:r>
          </a:p>
        </p:txBody>
      </p:sp>
      <p:sp>
        <p:nvSpPr>
          <p:cNvPr id="3" name="Trapezoid 2"/>
          <p:cNvSpPr/>
          <p:nvPr/>
        </p:nvSpPr>
        <p:spPr>
          <a:xfrm rot="5400000">
            <a:off x="1922784" y="2000041"/>
            <a:ext cx="2110165" cy="830390"/>
          </a:xfrm>
          <a:prstGeom prst="trapezoid">
            <a:avLst>
              <a:gd name="adj" fmla="val 86866"/>
            </a:avLst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828074" y="2224719"/>
            <a:ext cx="5827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ALU</a:t>
            </a:r>
          </a:p>
        </p:txBody>
      </p:sp>
      <p:sp>
        <p:nvSpPr>
          <p:cNvPr id="35" name="Isosceles Triangle 34"/>
          <p:cNvSpPr/>
          <p:nvPr/>
        </p:nvSpPr>
        <p:spPr>
          <a:xfrm rot="5400000">
            <a:off x="2425316" y="2268096"/>
            <a:ext cx="547078" cy="294249"/>
          </a:xfrm>
          <a:prstGeom prst="triangl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2443554" y="2144856"/>
            <a:ext cx="115860" cy="527106"/>
          </a:xfrm>
          <a:prstGeom prst="rect">
            <a:avLst/>
          </a:prstGeom>
          <a:solidFill>
            <a:srgbClr val="FFE0B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2440379" y="1913080"/>
            <a:ext cx="115860" cy="8477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7" name="Straight Connector 26"/>
          <p:cNvCxnSpPr>
            <a:cxnSpLocks/>
          </p:cNvCxnSpPr>
          <p:nvPr/>
        </p:nvCxnSpPr>
        <p:spPr>
          <a:xfrm>
            <a:off x="1945169" y="1772159"/>
            <a:ext cx="602762" cy="0"/>
          </a:xfrm>
          <a:prstGeom prst="line">
            <a:avLst/>
          </a:prstGeom>
          <a:ln w="19050">
            <a:solidFill>
              <a:schemeClr val="tx1"/>
            </a:solidFill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cxnSpLocks/>
          </p:cNvCxnSpPr>
          <p:nvPr/>
        </p:nvCxnSpPr>
        <p:spPr>
          <a:xfrm>
            <a:off x="1945169" y="2974748"/>
            <a:ext cx="608624" cy="0"/>
          </a:xfrm>
          <a:prstGeom prst="line">
            <a:avLst/>
          </a:prstGeom>
          <a:ln w="19050">
            <a:solidFill>
              <a:schemeClr val="tx1"/>
            </a:solidFill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cxnSpLocks/>
          </p:cNvCxnSpPr>
          <p:nvPr/>
        </p:nvCxnSpPr>
        <p:spPr>
          <a:xfrm>
            <a:off x="3392306" y="2421176"/>
            <a:ext cx="923829" cy="0"/>
          </a:xfrm>
          <a:prstGeom prst="line">
            <a:avLst/>
          </a:prstGeom>
          <a:ln w="19050">
            <a:solidFill>
              <a:schemeClr val="tx1"/>
            </a:solidFill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2839640" y="893067"/>
            <a:ext cx="5145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>
                <a:latin typeface="Times New Roman"/>
                <a:cs typeface="Times New Roman"/>
              </a:rPr>
              <a:t>+</a:t>
            </a:r>
          </a:p>
        </p:txBody>
      </p:sp>
      <p:cxnSp>
        <p:nvCxnSpPr>
          <p:cNvPr id="39" name="Straight Connector 38"/>
          <p:cNvCxnSpPr>
            <a:cxnSpLocks/>
          </p:cNvCxnSpPr>
          <p:nvPr/>
        </p:nvCxnSpPr>
        <p:spPr>
          <a:xfrm>
            <a:off x="3036384" y="1360153"/>
            <a:ext cx="0" cy="395723"/>
          </a:xfrm>
          <a:prstGeom prst="line">
            <a:avLst/>
          </a:prstGeom>
          <a:ln w="19050">
            <a:solidFill>
              <a:schemeClr val="tx1"/>
            </a:solidFill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7D65420-90BD-5245-A4B3-B47EFCD2B778}"/>
              </a:ext>
            </a:extLst>
          </p:cNvPr>
          <p:cNvCxnSpPr>
            <a:cxnSpLocks/>
          </p:cNvCxnSpPr>
          <p:nvPr/>
        </p:nvCxnSpPr>
        <p:spPr>
          <a:xfrm flipH="1">
            <a:off x="2547931" y="2171691"/>
            <a:ext cx="8308" cy="492030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A41F7ECC-ABC5-F447-8040-3877BFC5D672}"/>
              </a:ext>
            </a:extLst>
          </p:cNvPr>
          <p:cNvSpPr txBox="1"/>
          <p:nvPr/>
        </p:nvSpPr>
        <p:spPr>
          <a:xfrm>
            <a:off x="599488" y="1438263"/>
            <a:ext cx="20802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1001111001001001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FC19921-1FEE-3F4B-9DF6-B1C0847CC40D}"/>
              </a:ext>
            </a:extLst>
          </p:cNvPr>
          <p:cNvSpPr txBox="1"/>
          <p:nvPr/>
        </p:nvSpPr>
        <p:spPr>
          <a:xfrm>
            <a:off x="599488" y="2605491"/>
            <a:ext cx="20802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0000000000010001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D634626-69C2-8340-8CF4-89A4953C2480}"/>
              </a:ext>
            </a:extLst>
          </p:cNvPr>
          <p:cNvGrpSpPr/>
          <p:nvPr/>
        </p:nvGrpSpPr>
        <p:grpSpPr>
          <a:xfrm>
            <a:off x="1207528" y="1125260"/>
            <a:ext cx="1162065" cy="1488148"/>
            <a:chOff x="1207528" y="1125260"/>
            <a:chExt cx="1162065" cy="1488148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D8065A2-3534-004C-8537-2183BE680A98}"/>
                </a:ext>
              </a:extLst>
            </p:cNvPr>
            <p:cNvSpPr txBox="1"/>
            <p:nvPr/>
          </p:nvSpPr>
          <p:spPr>
            <a:xfrm>
              <a:off x="1207528" y="1125260"/>
              <a:ext cx="998466" cy="3411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253FAB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(40521)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6EF04FA-A087-7841-8938-94D15E078B4D}"/>
                </a:ext>
              </a:extLst>
            </p:cNvPr>
            <p:cNvSpPr txBox="1"/>
            <p:nvPr/>
          </p:nvSpPr>
          <p:spPr>
            <a:xfrm>
              <a:off x="1371127" y="2272252"/>
              <a:ext cx="998466" cy="3411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253FAB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(17)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DB245F13-356A-7A4C-9825-EB78037CA672}"/>
              </a:ext>
            </a:extLst>
          </p:cNvPr>
          <p:cNvGrpSpPr/>
          <p:nvPr/>
        </p:nvGrpSpPr>
        <p:grpSpPr>
          <a:xfrm>
            <a:off x="3276026" y="1696063"/>
            <a:ext cx="2080219" cy="634548"/>
            <a:chOff x="3276026" y="1696063"/>
            <a:chExt cx="2080219" cy="634548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3763F92-6A8F-6244-862E-47E46A6F554C}"/>
                </a:ext>
              </a:extLst>
            </p:cNvPr>
            <p:cNvSpPr txBox="1"/>
            <p:nvPr/>
          </p:nvSpPr>
          <p:spPr>
            <a:xfrm>
              <a:off x="3276026" y="2022834"/>
              <a:ext cx="208021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1001111001011010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B1E7DBD-EA68-1E4B-97FC-BE053F8D664C}"/>
                </a:ext>
              </a:extLst>
            </p:cNvPr>
            <p:cNvSpPr txBox="1"/>
            <p:nvPr/>
          </p:nvSpPr>
          <p:spPr>
            <a:xfrm>
              <a:off x="3786767" y="1696063"/>
              <a:ext cx="998466" cy="3411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253FAB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(40538)</a:t>
              </a:r>
            </a:p>
          </p:txBody>
        </p:sp>
      </p:grpSp>
      <p:sp>
        <p:nvSpPr>
          <p:cNvPr id="41" name="Content Placeholder 2">
            <a:extLst>
              <a:ext uri="{FF2B5EF4-FFF2-40B4-BE49-F238E27FC236}">
                <a16:creationId xmlns:a16="http://schemas.microsoft.com/office/drawing/2014/main" id="{0028CB94-27C1-3F49-A975-74677B58CC45}"/>
              </a:ext>
            </a:extLst>
          </p:cNvPr>
          <p:cNvSpPr txBox="1">
            <a:spLocks/>
          </p:cNvSpPr>
          <p:nvPr/>
        </p:nvSpPr>
        <p:spPr>
          <a:xfrm>
            <a:off x="999266" y="3645936"/>
            <a:ext cx="7571934" cy="145872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en-US" sz="2000" u="sng" dirty="0"/>
              <a:t>ALU functions</a:t>
            </a:r>
            <a:r>
              <a:rPr lang="en-US" sz="2000" dirty="0"/>
              <a:t> </a:t>
            </a:r>
            <a:r>
              <a:rPr lang="en-US" sz="2000" spc="500" dirty="0"/>
              <a:t>(</a:t>
            </a:r>
            <a:r>
              <a:rPr lang="en-US" sz="2000" i="1" spc="500" dirty="0"/>
              <a:t>f</a:t>
            </a:r>
            <a:r>
              <a:rPr lang="en-US" sz="2000" spc="500" dirty="0"/>
              <a:t>)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2000" dirty="0"/>
              <a:t>Arithmetic:   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2000" dirty="0"/>
              <a:t> + 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y</a:t>
            </a:r>
            <a:r>
              <a:rPr lang="en-US" sz="2000" dirty="0"/>
              <a:t>, 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2000" dirty="0"/>
              <a:t> – 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y</a:t>
            </a:r>
            <a:r>
              <a:rPr lang="en-US" sz="2000" dirty="0"/>
              <a:t>, 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2000" dirty="0"/>
              <a:t> + 1, 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2000" dirty="0"/>
              <a:t> – 1,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...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2000" dirty="0"/>
              <a:t>Logical:        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2000" dirty="0"/>
              <a:t> &amp; 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y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2000" dirty="0"/>
              <a:t> | 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y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!x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,  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...</a:t>
            </a:r>
          </a:p>
        </p:txBody>
      </p:sp>
      <p:sp>
        <p:nvSpPr>
          <p:cNvPr id="42" name="Content Placeholder 2">
            <a:extLst>
              <a:ext uri="{FF2B5EF4-FFF2-40B4-BE49-F238E27FC236}">
                <a16:creationId xmlns:a16="http://schemas.microsoft.com/office/drawing/2014/main" id="{6BC80BDF-F0FE-DF40-A028-6EEF0BDA31C7}"/>
              </a:ext>
            </a:extLst>
          </p:cNvPr>
          <p:cNvSpPr txBox="1">
            <a:spLocks/>
          </p:cNvSpPr>
          <p:nvPr/>
        </p:nvSpPr>
        <p:spPr>
          <a:xfrm>
            <a:off x="999266" y="4989329"/>
            <a:ext cx="7571934" cy="145872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en-US" sz="2000" u="sng" dirty="0"/>
              <a:t>Challenges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2000" dirty="0"/>
              <a:t>Use 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2000" dirty="0"/>
              <a:t>’s and 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000" dirty="0"/>
              <a:t>’s for representing numbers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2000" dirty="0"/>
              <a:t>Use logic gates for realizing arithmetic functions.</a:t>
            </a:r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0D3F60A0-5E32-F64E-BA37-01668035F19C}"/>
              </a:ext>
            </a:extLst>
          </p:cNvPr>
          <p:cNvSpPr txBox="1">
            <a:spLocks/>
          </p:cNvSpPr>
          <p:nvPr/>
        </p:nvSpPr>
        <p:spPr>
          <a:xfrm>
            <a:off x="5439372" y="1975739"/>
            <a:ext cx="3550249" cy="131330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/>
              <a:t>The ALU computes a given function on two given </a:t>
            </a:r>
            <a:r>
              <a:rPr lang="en-US" sz="1800" i="1" dirty="0"/>
              <a:t>n</a:t>
            </a:r>
            <a:r>
              <a:rPr lang="en-US" sz="1800" dirty="0"/>
              <a:t>-bit values, and outputs an </a:t>
            </a:r>
            <a:r>
              <a:rPr lang="en-US" sz="1800" i="1" dirty="0"/>
              <a:t>n</a:t>
            </a:r>
            <a:r>
              <a:rPr lang="en-US" sz="1800" dirty="0"/>
              <a:t>-bit value</a:t>
            </a:r>
          </a:p>
        </p:txBody>
      </p:sp>
    </p:spTree>
    <p:extLst>
      <p:ext uri="{BB962C8B-B14F-4D97-AF65-F5344CB8AC3E}">
        <p14:creationId xmlns:p14="http://schemas.microsoft.com/office/powerpoint/2010/main" val="1283829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16-bit incrementor</a:t>
            </a:r>
          </a:p>
        </p:txBody>
      </p:sp>
      <p:sp>
        <p:nvSpPr>
          <p:cNvPr id="18" name="Content Placeholder 2"/>
          <p:cNvSpPr txBox="1">
            <a:spLocks/>
          </p:cNvSpPr>
          <p:nvPr/>
        </p:nvSpPr>
        <p:spPr>
          <a:xfrm>
            <a:off x="1559351" y="3837665"/>
            <a:ext cx="2688295" cy="4588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Comic Sans MS"/>
                <a:ea typeface="+mn-ea"/>
                <a:cs typeface="Comic Sans M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Comic Sans MS"/>
                <a:ea typeface="+mn-ea"/>
                <a:cs typeface="Comic Sans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400" dirty="0">
                <a:latin typeface="Consolas"/>
                <a:cs typeface="Consolas"/>
              </a:rPr>
              <a:t>Inc16.hdl</a:t>
            </a:r>
            <a:endParaRPr lang="en-US" sz="1400" dirty="0">
              <a:latin typeface="Times New Roman"/>
              <a:cs typeface="Times New Roman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0756" y="1312354"/>
            <a:ext cx="3464744" cy="2379298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C3A385C-A9B0-FA4E-BB7B-CC03641B1C70}"/>
              </a:ext>
            </a:extLst>
          </p:cNvPr>
          <p:cNvSpPr txBox="1">
            <a:spLocks/>
          </p:cNvSpPr>
          <p:nvPr/>
        </p:nvSpPr>
        <p:spPr>
          <a:xfrm>
            <a:off x="4478775" y="4608999"/>
            <a:ext cx="3234449" cy="148172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Comic Sans MS"/>
                <a:ea typeface="+mn-ea"/>
                <a:cs typeface="Comic Sans M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Comic Sans MS"/>
                <a:ea typeface="+mn-ea"/>
                <a:cs typeface="Comic Sans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u="sng" dirty="0">
                <a:latin typeface="Times New Roman"/>
                <a:cs typeface="Times New Roman"/>
              </a:rPr>
              <a:t>Implementation</a:t>
            </a:r>
            <a:r>
              <a:rPr lang="en-US" sz="2000" dirty="0">
                <a:latin typeface="Times New Roman"/>
                <a:cs typeface="Times New Roman"/>
              </a:rPr>
              <a:t>:</a:t>
            </a:r>
          </a:p>
          <a:p>
            <a:pPr marL="0" indent="0">
              <a:buNone/>
            </a:pPr>
            <a:r>
              <a:rPr lang="en-US" sz="2000" dirty="0">
                <a:latin typeface="Times New Roman"/>
                <a:cs typeface="Times New Roman"/>
              </a:rPr>
              <a:t>Simple.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A60832-52F9-3640-95F9-C1EEAE633014}"/>
              </a:ext>
            </a:extLst>
          </p:cNvPr>
          <p:cNvSpPr txBox="1"/>
          <p:nvPr/>
        </p:nvSpPr>
        <p:spPr>
          <a:xfrm>
            <a:off x="1591607" y="4151462"/>
            <a:ext cx="2292857" cy="1939261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vert="horz" lIns="144000" tIns="144000" rIns="144000" bIns="93600" rtlCol="0" anchor="t" anchorCtr="0">
            <a:noAutofit/>
          </a:bodyPr>
          <a:lstStyle>
            <a:lvl1pPr indent="0">
              <a:lnSpc>
                <a:spcPct val="90000"/>
              </a:lnSpc>
              <a:spcBef>
                <a:spcPct val="20000"/>
              </a:spcBef>
              <a:buClr>
                <a:srgbClr val="006600"/>
              </a:buClr>
              <a:buSzPct val="85000"/>
              <a:buFont typeface="Arial" panose="020B0604020202020204" pitchFamily="34" charset="0"/>
              <a:buNone/>
              <a:defRPr sz="1400">
                <a:solidFill>
                  <a:srgbClr val="000000"/>
                </a:solidFill>
                <a:latin typeface="Consolas"/>
                <a:cs typeface="Consolas"/>
              </a:defRPr>
            </a:lvl1pPr>
            <a:lvl2pPr indent="0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None/>
              <a:defRPr sz="2000">
                <a:latin typeface="Times New Roman"/>
                <a:cs typeface="Times New Roman"/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>
                <a:latin typeface="Times New Roman"/>
                <a:cs typeface="Times New Roman"/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latin typeface="Times New Roman"/>
                <a:cs typeface="Times New Roman"/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latin typeface="Times New Roman"/>
                <a:cs typeface="Times New Roman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>
              <a:spcBef>
                <a:spcPts val="200"/>
              </a:spcBef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rPr>
              <a:t>/** Outputs in + 1. */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300" dirty="0"/>
              <a:t>CHIP Inc16 {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sz="1300" dirty="0"/>
              <a:t>    IN in[16];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sz="1300" dirty="0"/>
              <a:t>    OUT out[16];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300" dirty="0"/>
              <a:t>    PARTS: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sz="1300" dirty="0"/>
              <a:t>   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rPr>
              <a:t>// Put you code here: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sz="13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790970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ALU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1F5200-8901-8F4C-8C50-408240450A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8814" y="1081789"/>
            <a:ext cx="4646686" cy="4604635"/>
          </a:xfrm>
          <a:prstGeom prst="rect">
            <a:avLst/>
          </a:prstGeom>
        </p:spPr>
      </p:pic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AC014E77-099F-5B46-ADEF-DAB5A887D06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0713394"/>
              </p:ext>
            </p:extLst>
          </p:nvPr>
        </p:nvGraphicFramePr>
        <p:xfrm>
          <a:off x="469900" y="1025976"/>
          <a:ext cx="3537785" cy="24030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857" r:id="rId4" imgW="5448300" imgH="4381500" progId="Visio.Drawing.6">
                  <p:embed/>
                </p:oleObj>
              </mc:Choice>
              <mc:Fallback>
                <p:oleObj r:id="rId4" imgW="5448300" imgH="4381500" progId="Visio.Drawing.6">
                  <p:embed/>
                  <p:pic>
                    <p:nvPicPr>
                      <p:cNvPr id="11" name="Object 10">
                        <a:extLst>
                          <a:ext uri="{FF2B5EF4-FFF2-40B4-BE49-F238E27FC236}">
                            <a16:creationId xmlns:a16="http://schemas.microsoft.com/office/drawing/2014/main" id="{F5A9E2F9-9BEA-984F-8441-EA4A6F769C9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-862" t="20767" r="8040" b="818"/>
                      <a:stretch>
                        <a:fillRect/>
                      </a:stretch>
                    </p:blipFill>
                    <p:spPr bwMode="auto">
                      <a:xfrm>
                        <a:off x="469900" y="1025976"/>
                        <a:ext cx="3537785" cy="240302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3700217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31A16C8-516A-C046-AEC1-31BF0C4FEB9A}"/>
              </a:ext>
            </a:extLst>
          </p:cNvPr>
          <p:cNvSpPr/>
          <p:nvPr/>
        </p:nvSpPr>
        <p:spPr>
          <a:xfrm>
            <a:off x="428625" y="6600827"/>
            <a:ext cx="8058425" cy="1571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ALU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1F5200-8901-8F4C-8C50-408240450A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3712"/>
          <a:stretch/>
        </p:blipFill>
        <p:spPr>
          <a:xfrm>
            <a:off x="4038814" y="1081790"/>
            <a:ext cx="4646686" cy="121047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DDF79E9-C1A3-914F-8927-FD86341BBF79}"/>
              </a:ext>
            </a:extLst>
          </p:cNvPr>
          <p:cNvSpPr txBox="1"/>
          <p:nvPr/>
        </p:nvSpPr>
        <p:spPr>
          <a:xfrm>
            <a:off x="563589" y="3648606"/>
            <a:ext cx="4948211" cy="3066521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vert="horz" lIns="144000" tIns="108000" rIns="0" bIns="0" rtlCol="0" anchor="t" anchorCtr="0">
            <a:normAutofit/>
          </a:bodyPr>
          <a:lstStyle>
            <a:lvl1pPr indent="0">
              <a:lnSpc>
                <a:spcPct val="90000"/>
              </a:lnSpc>
              <a:spcBef>
                <a:spcPct val="20000"/>
              </a:spcBef>
              <a:buClr>
                <a:srgbClr val="006600"/>
              </a:buClr>
              <a:buSzPct val="85000"/>
              <a:buFont typeface="Arial" panose="020B0604020202020204" pitchFamily="34" charset="0"/>
              <a:buNone/>
              <a:defRPr sz="1400">
                <a:solidFill>
                  <a:srgbClr val="000000"/>
                </a:solidFill>
                <a:latin typeface="Consolas"/>
                <a:cs typeface="Consolas"/>
              </a:defRPr>
            </a:lvl1pPr>
            <a:lvl2pPr indent="0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None/>
              <a:defRPr sz="2000">
                <a:latin typeface="Times New Roman"/>
                <a:cs typeface="Times New Roman"/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>
                <a:latin typeface="Times New Roman"/>
                <a:cs typeface="Times New Roman"/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latin typeface="Times New Roman"/>
                <a:cs typeface="Times New Roman"/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latin typeface="Times New Roman"/>
                <a:cs typeface="Times New Roman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rPr>
              <a:t>/** The ALU */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0B08D74-55D3-C54B-B92D-D13C16D6523C}"/>
              </a:ext>
            </a:extLst>
          </p:cNvPr>
          <p:cNvSpPr txBox="1">
            <a:spLocks/>
          </p:cNvSpPr>
          <p:nvPr/>
        </p:nvSpPr>
        <p:spPr>
          <a:xfrm>
            <a:off x="528911" y="3340692"/>
            <a:ext cx="1405208" cy="3919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Comic Sans MS"/>
                <a:ea typeface="+mn-ea"/>
                <a:cs typeface="Comic Sans M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Comic Sans MS"/>
                <a:ea typeface="+mn-ea"/>
                <a:cs typeface="Comic Sans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400" dirty="0">
                <a:latin typeface="Consolas"/>
                <a:cs typeface="Consolas"/>
              </a:rPr>
              <a:t>ALU.hdl</a:t>
            </a:r>
            <a:endParaRPr lang="en-US" sz="1400" dirty="0">
              <a:latin typeface="Times New Roman"/>
              <a:cs typeface="Times New Roman"/>
            </a:endParaRPr>
          </a:p>
        </p:txBody>
      </p:sp>
      <p:graphicFrame>
        <p:nvGraphicFramePr>
          <p:cNvPr id="13" name="Object 12">
            <a:extLst>
              <a:ext uri="{FF2B5EF4-FFF2-40B4-BE49-F238E27FC236}">
                <a16:creationId xmlns:a16="http://schemas.microsoft.com/office/drawing/2014/main" id="{7DAD9D2A-25F9-7F43-B005-AFC18AB6972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0713394"/>
              </p:ext>
            </p:extLst>
          </p:nvPr>
        </p:nvGraphicFramePr>
        <p:xfrm>
          <a:off x="469900" y="1025976"/>
          <a:ext cx="3537785" cy="24030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930" r:id="rId4" imgW="5448300" imgH="4381500" progId="Visio.Drawing.6">
                  <p:embed/>
                </p:oleObj>
              </mc:Choice>
              <mc:Fallback>
                <p:oleObj r:id="rId4" imgW="5448300" imgH="4381500" progId="Visio.Drawing.6">
                  <p:embed/>
                  <p:pic>
                    <p:nvPicPr>
                      <p:cNvPr id="11" name="Object 10">
                        <a:extLst>
                          <a:ext uri="{FF2B5EF4-FFF2-40B4-BE49-F238E27FC236}">
                            <a16:creationId xmlns:a16="http://schemas.microsoft.com/office/drawing/2014/main" id="{F5A9E2F9-9BEA-984F-8441-EA4A6F769C9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-862" t="20767" r="8040" b="818"/>
                      <a:stretch>
                        <a:fillRect/>
                      </a:stretch>
                    </p:blipFill>
                    <p:spPr bwMode="auto">
                      <a:xfrm>
                        <a:off x="469900" y="1025976"/>
                        <a:ext cx="3537785" cy="240302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4037533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31A16C8-516A-C046-AEC1-31BF0C4FEB9A}"/>
              </a:ext>
            </a:extLst>
          </p:cNvPr>
          <p:cNvSpPr/>
          <p:nvPr/>
        </p:nvSpPr>
        <p:spPr>
          <a:xfrm>
            <a:off x="428625" y="6600827"/>
            <a:ext cx="8058425" cy="1571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ALU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1F5200-8901-8F4C-8C50-408240450A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3712"/>
          <a:stretch/>
        </p:blipFill>
        <p:spPr>
          <a:xfrm>
            <a:off x="4038814" y="1081790"/>
            <a:ext cx="4646686" cy="1210474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367C086-0335-B14C-8AF1-240AE7C95447}"/>
              </a:ext>
            </a:extLst>
          </p:cNvPr>
          <p:cNvSpPr txBox="1">
            <a:spLocks/>
          </p:cNvSpPr>
          <p:nvPr/>
        </p:nvSpPr>
        <p:spPr>
          <a:xfrm>
            <a:off x="528911" y="3340692"/>
            <a:ext cx="1405208" cy="3919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Comic Sans MS"/>
                <a:ea typeface="+mn-ea"/>
                <a:cs typeface="Comic Sans M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Comic Sans MS"/>
                <a:ea typeface="+mn-ea"/>
                <a:cs typeface="Comic Sans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400" dirty="0">
                <a:latin typeface="Consolas"/>
                <a:cs typeface="Consolas"/>
              </a:rPr>
              <a:t>ALU.hdl</a:t>
            </a:r>
            <a:endParaRPr lang="en-US" sz="1400" dirty="0">
              <a:latin typeface="Times New Roman"/>
              <a:cs typeface="Times New Roman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B8B81B-B716-9E4C-82B3-6A3470D74088}"/>
              </a:ext>
            </a:extLst>
          </p:cNvPr>
          <p:cNvSpPr txBox="1"/>
          <p:nvPr/>
        </p:nvSpPr>
        <p:spPr>
          <a:xfrm>
            <a:off x="563589" y="3648606"/>
            <a:ext cx="4948211" cy="3066521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vert="horz" lIns="144000" tIns="108000" rIns="0" bIns="0" rtlCol="0" anchor="t" anchorCtr="0">
            <a:normAutofit/>
          </a:bodyPr>
          <a:lstStyle>
            <a:lvl1pPr indent="0">
              <a:lnSpc>
                <a:spcPct val="90000"/>
              </a:lnSpc>
              <a:spcBef>
                <a:spcPct val="20000"/>
              </a:spcBef>
              <a:buClr>
                <a:srgbClr val="006600"/>
              </a:buClr>
              <a:buSzPct val="85000"/>
              <a:buFont typeface="Arial" panose="020B0604020202020204" pitchFamily="34" charset="0"/>
              <a:buNone/>
              <a:defRPr sz="1400">
                <a:solidFill>
                  <a:srgbClr val="000000"/>
                </a:solidFill>
                <a:latin typeface="Consolas"/>
                <a:cs typeface="Consolas"/>
              </a:defRPr>
            </a:lvl1pPr>
            <a:lvl2pPr indent="0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None/>
              <a:defRPr sz="2000">
                <a:latin typeface="Times New Roman"/>
                <a:cs typeface="Times New Roman"/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>
                <a:latin typeface="Times New Roman"/>
                <a:cs typeface="Times New Roman"/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latin typeface="Times New Roman"/>
                <a:cs typeface="Times New Roman"/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latin typeface="Times New Roman"/>
                <a:cs typeface="Times New Roman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rPr>
              <a:t>/** The ALU */</a:t>
            </a:r>
          </a:p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rPr>
              <a:t>// Manipulates the x and y inputs as follows:</a:t>
            </a:r>
            <a:endParaRPr lang="en-US" sz="1200" dirty="0"/>
          </a:p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en-US" sz="1200" dirty="0"/>
              <a:t>// if (zx  == 1) sets x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/>
              <a:t>=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/>
              <a:t>0      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// 16-bit </a:t>
            </a:r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endParaRPr lang="en-US" sz="1200" dirty="0"/>
          </a:p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en-US" sz="1200" dirty="0"/>
              <a:t>// if (nx  == 1) sets x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/>
              <a:t>=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/>
              <a:t>!x     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// 16-bit </a:t>
            </a:r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Not</a:t>
            </a:r>
          </a:p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en-US" sz="1200" dirty="0"/>
              <a:t>// if (zy  == 1) sets 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/>
              <a:t>=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/>
              <a:t>0      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// 16-bit </a:t>
            </a:r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en-US" sz="1200" dirty="0"/>
              <a:t>// if (ny  == 1) sets 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/>
              <a:t>=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/>
              <a:t>!y     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// 16-bit </a:t>
            </a:r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Not</a:t>
            </a:r>
          </a:p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en-US" sz="1200" dirty="0"/>
              <a:t>// if (f   == 1) sets out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/>
              <a:t>=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/>
              <a:t>x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/>
              <a:t>+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/>
              <a:t>y 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// 2's-complement addition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en-US" sz="1200" dirty="0"/>
              <a:t>// if (f   == 0) sets out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/>
              <a:t>=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/>
              <a:t>x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/>
              <a:t>&amp;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/>
              <a:t>y 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// 16-bit </a:t>
            </a:r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And</a:t>
            </a:r>
          </a:p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en-US" sz="1200" dirty="0"/>
              <a:t>// if (no  == 1) sets out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/>
              <a:t>=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/>
              <a:t>!out 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// 16-bit </a:t>
            </a:r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Not</a:t>
            </a:r>
          </a:p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en-US" sz="1200" dirty="0"/>
              <a:t>// if (out == 0) sets zr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/>
              <a:t>=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/>
              <a:t>1     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// 1-bit </a:t>
            </a:r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en-US" sz="1200" dirty="0"/>
              <a:t>// if (out &lt; 0)  sets ng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/>
              <a:t>=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/>
              <a:t>1     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// 1-bit </a:t>
            </a:r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200" dirty="0"/>
              <a:t>...</a:t>
            </a:r>
          </a:p>
        </p:txBody>
      </p:sp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F5A9E2F9-9BEA-984F-8441-EA4A6F769C9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93564959"/>
              </p:ext>
            </p:extLst>
          </p:nvPr>
        </p:nvGraphicFramePr>
        <p:xfrm>
          <a:off x="469900" y="1025976"/>
          <a:ext cx="3537785" cy="24030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048" r:id="rId4" imgW="5448300" imgH="4381500" progId="Visio.Drawing.6">
                  <p:embed/>
                </p:oleObj>
              </mc:Choice>
              <mc:Fallback>
                <p:oleObj r:id="rId4" imgW="5448300" imgH="4381500" progId="Visio.Drawing.6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0141EF8D-2025-2446-B337-7717029408A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-862" t="20767" r="8040" b="818"/>
                      <a:stretch>
                        <a:fillRect/>
                      </a:stretch>
                    </p:blipFill>
                    <p:spPr bwMode="auto">
                      <a:xfrm>
                        <a:off x="469900" y="1025976"/>
                        <a:ext cx="3537785" cy="240302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22158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31A16C8-516A-C046-AEC1-31BF0C4FEB9A}"/>
              </a:ext>
            </a:extLst>
          </p:cNvPr>
          <p:cNvSpPr/>
          <p:nvPr/>
        </p:nvSpPr>
        <p:spPr>
          <a:xfrm>
            <a:off x="428625" y="6600827"/>
            <a:ext cx="8058425" cy="1571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ALU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367C086-0335-B14C-8AF1-240AE7C95447}"/>
              </a:ext>
            </a:extLst>
          </p:cNvPr>
          <p:cNvSpPr txBox="1">
            <a:spLocks/>
          </p:cNvSpPr>
          <p:nvPr/>
        </p:nvSpPr>
        <p:spPr>
          <a:xfrm>
            <a:off x="528911" y="3340692"/>
            <a:ext cx="1405208" cy="3919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Comic Sans MS"/>
                <a:ea typeface="+mn-ea"/>
                <a:cs typeface="Comic Sans M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Comic Sans MS"/>
                <a:ea typeface="+mn-ea"/>
                <a:cs typeface="Comic Sans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400" dirty="0">
                <a:latin typeface="Consolas"/>
                <a:cs typeface="Consolas"/>
              </a:rPr>
              <a:t>ALU.hdl</a:t>
            </a:r>
            <a:endParaRPr lang="en-US" sz="1400" dirty="0">
              <a:latin typeface="Times New Roman"/>
              <a:cs typeface="Times New Roman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F022CDE-3D51-CB46-A3F7-2D311FB202B7}"/>
              </a:ext>
            </a:extLst>
          </p:cNvPr>
          <p:cNvSpPr/>
          <p:nvPr/>
        </p:nvSpPr>
        <p:spPr>
          <a:xfrm>
            <a:off x="4457837" y="1045666"/>
            <a:ext cx="4219678" cy="2363643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lnSpc>
                <a:spcPts val="1800"/>
              </a:lnSpc>
              <a:spcBef>
                <a:spcPts val="600"/>
              </a:spcBef>
            </a:pPr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 tips</a:t>
            </a:r>
          </a:p>
          <a:p>
            <a:pPr>
              <a:lnSpc>
                <a:spcPts val="1800"/>
              </a:lnSpc>
              <a:spcBef>
                <a:spcPts val="600"/>
              </a:spcBef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need logic for:</a:t>
            </a:r>
          </a:p>
          <a:p>
            <a:pPr marL="93663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Implementing “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bit 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==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 conditions</a:t>
            </a:r>
          </a:p>
          <a:p>
            <a:pPr marL="93663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Setting a 16-bit value to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0000000000000000</a:t>
            </a:r>
          </a:p>
          <a:p>
            <a:pPr marL="93663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Setting a 16-bit value to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1111111111111111</a:t>
            </a:r>
          </a:p>
          <a:p>
            <a:pPr marL="93663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Negating a 16-bit value (bitwise)</a:t>
            </a:r>
          </a:p>
          <a:p>
            <a:pPr marL="93663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Computing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Add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Or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on two 16-bit values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5564DFC-900F-8D46-8F3E-C627FAE63F09}"/>
              </a:ext>
            </a:extLst>
          </p:cNvPr>
          <p:cNvSpPr/>
          <p:nvPr/>
        </p:nvSpPr>
        <p:spPr>
          <a:xfrm>
            <a:off x="5968409" y="4373290"/>
            <a:ext cx="2830382" cy="1617152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lnSpc>
                <a:spcPts val="1800"/>
              </a:lnSpc>
              <a:spcBef>
                <a:spcPts val="600"/>
              </a:spcBef>
            </a:pPr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 strategy</a:t>
            </a:r>
          </a:p>
          <a:p>
            <a:pPr marL="266700" indent="-21113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Start by building an ALU that computes 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out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66700" indent="-21113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Next, extend it to also compute 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zr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ng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0D9F6CF-6053-CB41-9B3E-B957960D3979}"/>
              </a:ext>
            </a:extLst>
          </p:cNvPr>
          <p:cNvSpPr txBox="1"/>
          <p:nvPr/>
        </p:nvSpPr>
        <p:spPr>
          <a:xfrm>
            <a:off x="563589" y="3648606"/>
            <a:ext cx="4948211" cy="3066521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vert="horz" lIns="144000" tIns="108000" rIns="0" bIns="0" rtlCol="0" anchor="t" anchorCtr="0">
            <a:normAutofit/>
          </a:bodyPr>
          <a:lstStyle>
            <a:lvl1pPr indent="0">
              <a:lnSpc>
                <a:spcPct val="90000"/>
              </a:lnSpc>
              <a:spcBef>
                <a:spcPct val="20000"/>
              </a:spcBef>
              <a:buClr>
                <a:srgbClr val="006600"/>
              </a:buClr>
              <a:buSzPct val="85000"/>
              <a:buFont typeface="Arial" panose="020B0604020202020204" pitchFamily="34" charset="0"/>
              <a:buNone/>
              <a:defRPr sz="1400">
                <a:solidFill>
                  <a:srgbClr val="000000"/>
                </a:solidFill>
                <a:latin typeface="Consolas"/>
                <a:cs typeface="Consolas"/>
              </a:defRPr>
            </a:lvl1pPr>
            <a:lvl2pPr indent="0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None/>
              <a:defRPr sz="2000">
                <a:latin typeface="Times New Roman"/>
                <a:cs typeface="Times New Roman"/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>
                <a:latin typeface="Times New Roman"/>
                <a:cs typeface="Times New Roman"/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latin typeface="Times New Roman"/>
                <a:cs typeface="Times New Roman"/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latin typeface="Times New Roman"/>
                <a:cs typeface="Times New Roman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rPr>
              <a:t>/** The ALU */</a:t>
            </a:r>
          </a:p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rPr>
              <a:t>// Manipulates the x and y inputs as follows:</a:t>
            </a:r>
          </a:p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en-US" sz="1200" dirty="0"/>
              <a:t>// if (zx  == 1) sets x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/>
              <a:t>=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/>
              <a:t>0      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// 16-bit </a:t>
            </a:r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endParaRPr lang="en-US" sz="1200" dirty="0"/>
          </a:p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en-US" sz="1200" dirty="0"/>
              <a:t>// if (nx  == 1) sets x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/>
              <a:t>=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/>
              <a:t>!x     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// 16-bit </a:t>
            </a:r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Not</a:t>
            </a:r>
          </a:p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en-US" sz="1200" dirty="0"/>
              <a:t>// if (zy  == 1) sets 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/>
              <a:t>=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/>
              <a:t>0      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// 16-bit </a:t>
            </a:r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en-US" sz="1200" dirty="0"/>
              <a:t>// if (ny  == 1) sets 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/>
              <a:t>=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/>
              <a:t>!y     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// 16-bit </a:t>
            </a:r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Not</a:t>
            </a:r>
          </a:p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en-US" sz="1200" dirty="0"/>
              <a:t>// if (f   == 1) sets out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/>
              <a:t>=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/>
              <a:t>x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/>
              <a:t>+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/>
              <a:t>y 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// 2's-complement addition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en-US" sz="1200" dirty="0"/>
              <a:t>// if (f   == 0) sets out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/>
              <a:t>=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/>
              <a:t>x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/>
              <a:t>&amp;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/>
              <a:t>y 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// 16-bit </a:t>
            </a:r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And</a:t>
            </a:r>
          </a:p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en-US" sz="1200" dirty="0"/>
              <a:t>// if (no  == 1) sets out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/>
              <a:t>=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/>
              <a:t>!out 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// 16-bit </a:t>
            </a:r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Not</a:t>
            </a:r>
          </a:p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en-US" sz="1200" dirty="0"/>
              <a:t>// if (out == 0) sets zr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/>
              <a:t>=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/>
              <a:t>1     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// 1-bit </a:t>
            </a:r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en-US" sz="1200" dirty="0"/>
              <a:t>// if (out &lt; 0)  sets ng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/>
              <a:t>=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/>
              <a:t>1     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// 1-bit </a:t>
            </a:r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200" dirty="0"/>
              <a:t>...</a:t>
            </a:r>
          </a:p>
        </p:txBody>
      </p:sp>
      <p:graphicFrame>
        <p:nvGraphicFramePr>
          <p:cNvPr id="13" name="Object 12">
            <a:extLst>
              <a:ext uri="{FF2B5EF4-FFF2-40B4-BE49-F238E27FC236}">
                <a16:creationId xmlns:a16="http://schemas.microsoft.com/office/drawing/2014/main" id="{633CD5CD-6A88-8D4B-9ADF-7500163C140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0713394"/>
              </p:ext>
            </p:extLst>
          </p:nvPr>
        </p:nvGraphicFramePr>
        <p:xfrm>
          <a:off x="469900" y="1025976"/>
          <a:ext cx="3537785" cy="24030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404" r:id="rId3" imgW="5448300" imgH="4381500" progId="Visio.Drawing.6">
                  <p:embed/>
                </p:oleObj>
              </mc:Choice>
              <mc:Fallback>
                <p:oleObj r:id="rId3" imgW="5448300" imgH="4381500" progId="Visio.Drawing.6">
                  <p:embed/>
                  <p:pic>
                    <p:nvPicPr>
                      <p:cNvPr id="11" name="Object 10">
                        <a:extLst>
                          <a:ext uri="{FF2B5EF4-FFF2-40B4-BE49-F238E27FC236}">
                            <a16:creationId xmlns:a16="http://schemas.microsoft.com/office/drawing/2014/main" id="{F5A9E2F9-9BEA-984F-8441-EA4A6F769C9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-862" t="20767" r="8040" b="818"/>
                      <a:stretch>
                        <a:fillRect/>
                      </a:stretch>
                    </p:blipFill>
                    <p:spPr bwMode="auto">
                      <a:xfrm>
                        <a:off x="469900" y="1025976"/>
                        <a:ext cx="3537785" cy="240302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77700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Relevant bus tips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1092D0E-7EBB-8142-A9FF-1CC45BD0B5FA}"/>
              </a:ext>
            </a:extLst>
          </p:cNvPr>
          <p:cNvGrpSpPr/>
          <p:nvPr/>
        </p:nvGrpSpPr>
        <p:grpSpPr>
          <a:xfrm>
            <a:off x="734341" y="1073179"/>
            <a:ext cx="5655940" cy="3729518"/>
            <a:chOff x="734341" y="1073179"/>
            <a:chExt cx="5655940" cy="3729518"/>
          </a:xfrm>
        </p:grpSpPr>
        <p:sp>
          <p:nvSpPr>
            <p:cNvPr id="6" name="Content Placeholder 2">
              <a:extLst>
                <a:ext uri="{FF2B5EF4-FFF2-40B4-BE49-F238E27FC236}">
                  <a16:creationId xmlns:a16="http://schemas.microsoft.com/office/drawing/2014/main" id="{014AC442-B990-EB4A-B743-8059D5226F7D}"/>
                </a:ext>
              </a:extLst>
            </p:cNvPr>
            <p:cNvSpPr txBox="1">
              <a:spLocks/>
            </p:cNvSpPr>
            <p:nvPr/>
          </p:nvSpPr>
          <p:spPr>
            <a:xfrm>
              <a:off x="734341" y="1073179"/>
              <a:ext cx="5655940" cy="306122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1pPr>
              <a:lvl2pPr marL="717550" indent="-26035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SzPct val="50000"/>
                <a:buFont typeface="Wingdings" charset="2"/>
                <a:buChar char="q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spcBef>
                  <a:spcPts val="600"/>
                </a:spcBef>
                <a:buNone/>
              </a:pPr>
              <a:r>
                <a:rPr lang="en-US" sz="1800" dirty="0"/>
                <a:t>Using multi-bit </a:t>
              </a:r>
              <a:r>
                <a:rPr 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truth</a:t>
              </a:r>
              <a:r>
                <a:rPr lang="en-US" sz="1800" dirty="0"/>
                <a:t> / </a:t>
              </a:r>
              <a:r>
                <a:rPr 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false</a:t>
              </a:r>
              <a:r>
                <a:rPr lang="en-US" sz="1800" dirty="0"/>
                <a:t> constants: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27FD7E8-1D08-C041-8ABF-F707C594D19C}"/>
                </a:ext>
              </a:extLst>
            </p:cNvPr>
            <p:cNvSpPr txBox="1"/>
            <p:nvPr/>
          </p:nvSpPr>
          <p:spPr>
            <a:xfrm>
              <a:off x="838200" y="1498323"/>
              <a:ext cx="5552081" cy="11643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lIns="144000" tIns="108000" rIns="144000" bIns="0" rtlCol="0" anchor="t" anchorCtr="0">
              <a:normAutofit/>
            </a:bodyPr>
            <a:lstStyle>
              <a:lvl1pPr indent="0">
                <a:lnSpc>
                  <a:spcPct val="90000"/>
                </a:lnSpc>
                <a:spcBef>
                  <a:spcPct val="20000"/>
                </a:spcBef>
                <a:buClr>
                  <a:srgbClr val="006600"/>
                </a:buClr>
                <a:buSzPct val="85000"/>
                <a:buFont typeface="Arial" panose="020B0604020202020204" pitchFamily="34" charset="0"/>
                <a:buNone/>
                <a:defRPr sz="1400">
                  <a:solidFill>
                    <a:srgbClr val="000000"/>
                  </a:solidFill>
                  <a:latin typeface="Consolas"/>
                  <a:cs typeface="Consolas"/>
                </a:defRPr>
              </a:lvl1pPr>
              <a:lvl2pPr indent="0">
                <a:lnSpc>
                  <a:spcPct val="90000"/>
                </a:lnSpc>
                <a:spcBef>
                  <a:spcPts val="1000"/>
                </a:spcBef>
                <a:buSzPct val="50000"/>
                <a:buFont typeface="Wingdings" charset="2"/>
                <a:buNone/>
                <a:defRPr sz="2000">
                  <a:latin typeface="Times New Roman"/>
                  <a:cs typeface="Times New Roman"/>
                </a:defRPr>
              </a:lvl2pPr>
              <a:lvl3pPr inden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>
                  <a:latin typeface="Times New Roman"/>
                  <a:cs typeface="Times New Roman"/>
                </a:defRPr>
              </a:lvl3pPr>
              <a:lvl4pPr inden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>
                  <a:latin typeface="Times New Roman"/>
                  <a:cs typeface="Times New Roman"/>
                </a:defRPr>
              </a:lvl4pPr>
              <a:lvl5pPr inden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>
                  <a:latin typeface="Times New Roman"/>
                  <a:cs typeface="Times New Roman"/>
                </a:defRPr>
              </a:lvl5pPr>
              <a:lvl6pPr marL="25146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6pPr>
              <a:lvl7pPr marL="2971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7pPr>
              <a:lvl8pPr marL="3429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8pPr>
              <a:lvl9pPr marL="3886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9pPr>
            </a:lstStyle>
            <a:p>
              <a:r>
                <a:rPr lang="en-US" sz="1200" dirty="0">
                  <a:solidFill>
                    <a:schemeClr val="tx1"/>
                  </a:solidFill>
                </a:rPr>
                <a:t>...</a:t>
              </a:r>
            </a:p>
            <a:p>
              <a:pPr>
                <a:lnSpc>
                  <a:spcPct val="100000"/>
                </a:lnSpc>
                <a:spcBef>
                  <a:spcPts val="600"/>
                </a:spcBef>
              </a:pPr>
              <a:r>
                <a:rPr lang="en-US" sz="1200" dirty="0">
                  <a:solidFill>
                    <a:schemeClr val="accent6">
                      <a:lumMod val="75000"/>
                    </a:schemeClr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// Suppose that x, y, z are 8-bit bus-pins:</a:t>
              </a:r>
            </a:p>
          </p:txBody>
        </p: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E615391D-64BB-F242-A320-2ED38CD1CF17}"/>
                </a:ext>
              </a:extLst>
            </p:cNvPr>
            <p:cNvGrpSpPr/>
            <p:nvPr/>
          </p:nvGrpSpPr>
          <p:grpSpPr>
            <a:xfrm>
              <a:off x="1870249" y="3004959"/>
              <a:ext cx="3641234" cy="1797738"/>
              <a:chOff x="1870249" y="3004959"/>
              <a:chExt cx="3641234" cy="1797738"/>
            </a:xfrm>
          </p:grpSpPr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1B585055-2300-8A41-A901-B674073F271A}"/>
                  </a:ext>
                </a:extLst>
              </p:cNvPr>
              <p:cNvSpPr txBox="1"/>
              <p:nvPr/>
            </p:nvSpPr>
            <p:spPr>
              <a:xfrm>
                <a:off x="5143088" y="3004959"/>
                <a:ext cx="184731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marL="0" algn="r" defTabSz="914400" rtl="1" eaLnBrk="1" latinLnBrk="0" hangingPunct="1"/>
                <a:endPara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94B71F3E-53CA-7B47-A199-081E6FE34ECF}"/>
                  </a:ext>
                </a:extLst>
              </p:cNvPr>
              <p:cNvSpPr/>
              <p:nvPr/>
            </p:nvSpPr>
            <p:spPr>
              <a:xfrm>
                <a:off x="3317107" y="3004959"/>
                <a:ext cx="367328" cy="3693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marL="0" algn="ctr" defTabSz="914400" rtl="1" eaLnBrk="1" latinLnBrk="0" hangingPunct="1"/>
                <a:r>
                  <a:rPr lang="en-US" sz="1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</a:t>
                </a:r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08CDCB06-9490-4441-BC59-A9CC248E2694}"/>
                  </a:ext>
                </a:extLst>
              </p:cNvPr>
              <p:cNvSpPr/>
              <p:nvPr/>
            </p:nvSpPr>
            <p:spPr>
              <a:xfrm>
                <a:off x="3684435" y="3004959"/>
                <a:ext cx="367328" cy="3693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marL="0" algn="ctr" defTabSz="914400" rtl="1" eaLnBrk="1" latinLnBrk="0" hangingPunct="1"/>
                <a:r>
                  <a:rPr lang="en-US" sz="1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</a:t>
                </a:r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BEAA71CB-1C7C-DA4B-8D8F-A89367E40A80}"/>
                  </a:ext>
                </a:extLst>
              </p:cNvPr>
              <p:cNvSpPr/>
              <p:nvPr/>
            </p:nvSpPr>
            <p:spPr>
              <a:xfrm>
                <a:off x="2582593" y="3004959"/>
                <a:ext cx="367328" cy="3693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marL="0" algn="ctr" defTabSz="914400" rtl="1" eaLnBrk="1" latinLnBrk="0" hangingPunct="1"/>
                <a:r>
                  <a:rPr lang="en-US" sz="1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7</a:t>
                </a:r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C90D3766-CFFA-FD4E-BC41-D1C3BE7481B3}"/>
                  </a:ext>
                </a:extLst>
              </p:cNvPr>
              <p:cNvSpPr/>
              <p:nvPr/>
            </p:nvSpPr>
            <p:spPr>
              <a:xfrm>
                <a:off x="2949921" y="3004959"/>
                <a:ext cx="367328" cy="3693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marL="0" algn="ctr" defTabSz="914400" rtl="1" eaLnBrk="1" latinLnBrk="0" hangingPunct="1"/>
                <a:r>
                  <a:rPr lang="en-US" sz="1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6</a:t>
                </a:r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63CC126B-11BB-8D4D-A8FA-C1C85546BD54}"/>
                  </a:ext>
                </a:extLst>
              </p:cNvPr>
              <p:cNvSpPr/>
              <p:nvPr/>
            </p:nvSpPr>
            <p:spPr>
              <a:xfrm>
                <a:off x="4775760" y="3004959"/>
                <a:ext cx="367328" cy="3693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marL="0" algn="ctr" defTabSz="914400" rtl="1" eaLnBrk="1" latinLnBrk="0" hangingPunct="1"/>
                <a:r>
                  <a:rPr lang="en-US" sz="1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5A22940C-B608-6042-9A61-C4A9651CF4D0}"/>
                  </a:ext>
                </a:extLst>
              </p:cNvPr>
              <p:cNvSpPr/>
              <p:nvPr/>
            </p:nvSpPr>
            <p:spPr>
              <a:xfrm>
                <a:off x="5143088" y="3004959"/>
                <a:ext cx="367328" cy="3693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marL="0" algn="ctr" defTabSz="914400" rtl="1" eaLnBrk="1" latinLnBrk="0" hangingPunct="1"/>
                <a:r>
                  <a:rPr lang="en-US" sz="1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18C10B58-6216-1444-9855-929AC86E7648}"/>
                  </a:ext>
                </a:extLst>
              </p:cNvPr>
              <p:cNvSpPr/>
              <p:nvPr/>
            </p:nvSpPr>
            <p:spPr>
              <a:xfrm>
                <a:off x="4041246" y="3004959"/>
                <a:ext cx="367328" cy="3693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marL="0" algn="ctr" defTabSz="914400" rtl="1" eaLnBrk="1" latinLnBrk="0" hangingPunct="1"/>
                <a:r>
                  <a:rPr lang="en-US" sz="1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</a:p>
            </p:txBody>
          </p:sp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FD4D0CA9-47DF-C24F-BDBC-9AC78E90C7EA}"/>
                  </a:ext>
                </a:extLst>
              </p:cNvPr>
              <p:cNvSpPr/>
              <p:nvPr/>
            </p:nvSpPr>
            <p:spPr>
              <a:xfrm>
                <a:off x="4408574" y="3004959"/>
                <a:ext cx="367328" cy="3693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marL="0" algn="ctr" defTabSz="914400" rtl="1" eaLnBrk="1" latinLnBrk="0" hangingPunct="1"/>
                <a:r>
                  <a:rPr lang="en-US" sz="1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</a:p>
            </p:txBody>
          </p:sp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2F1A4CBE-0126-4847-AF0B-045CD1D88769}"/>
                  </a:ext>
                </a:extLst>
              </p:cNvPr>
              <p:cNvSpPr/>
              <p:nvPr/>
            </p:nvSpPr>
            <p:spPr>
              <a:xfrm>
                <a:off x="3317107" y="3308979"/>
                <a:ext cx="367328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lang="en-US" sz="12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7D6D2828-89D5-3348-A106-704A33E37691}"/>
                  </a:ext>
                </a:extLst>
              </p:cNvPr>
              <p:cNvSpPr/>
              <p:nvPr/>
            </p:nvSpPr>
            <p:spPr>
              <a:xfrm>
                <a:off x="3684435" y="3308979"/>
                <a:ext cx="367328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lang="en-US" sz="12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7F4488CB-387A-CB42-BF65-1ECCB1E71458}"/>
                  </a:ext>
                </a:extLst>
              </p:cNvPr>
              <p:cNvSpPr/>
              <p:nvPr/>
            </p:nvSpPr>
            <p:spPr>
              <a:xfrm>
                <a:off x="2582593" y="3308979"/>
                <a:ext cx="367328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lang="en-US" sz="12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9CD9C144-1E4F-A549-BF63-0D1971A4A89C}"/>
                  </a:ext>
                </a:extLst>
              </p:cNvPr>
              <p:cNvSpPr/>
              <p:nvPr/>
            </p:nvSpPr>
            <p:spPr>
              <a:xfrm>
                <a:off x="2949921" y="3308979"/>
                <a:ext cx="367328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lang="en-US" sz="12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90B7DAF1-35F6-284D-9AA4-98DAE8E3C9D1}"/>
                  </a:ext>
                </a:extLst>
              </p:cNvPr>
              <p:cNvSpPr/>
              <p:nvPr/>
            </p:nvSpPr>
            <p:spPr>
              <a:xfrm>
                <a:off x="4775760" y="3308979"/>
                <a:ext cx="367328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lang="en-US" sz="12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515AFADF-2AC4-E144-A832-D9750CBAE1C0}"/>
                  </a:ext>
                </a:extLst>
              </p:cNvPr>
              <p:cNvSpPr/>
              <p:nvPr/>
            </p:nvSpPr>
            <p:spPr>
              <a:xfrm>
                <a:off x="5143088" y="3308979"/>
                <a:ext cx="367328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lang="en-US" sz="12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5549CE4A-EC0B-8E42-A296-2D230DAF6DAC}"/>
                  </a:ext>
                </a:extLst>
              </p:cNvPr>
              <p:cNvSpPr/>
              <p:nvPr/>
            </p:nvSpPr>
            <p:spPr>
              <a:xfrm>
                <a:off x="4041246" y="3308979"/>
                <a:ext cx="367328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lang="en-US" sz="12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AB6E66C3-BC02-7D42-A029-7E4900157863}"/>
                  </a:ext>
                </a:extLst>
              </p:cNvPr>
              <p:cNvSpPr/>
              <p:nvPr/>
            </p:nvSpPr>
            <p:spPr>
              <a:xfrm>
                <a:off x="4408574" y="3308979"/>
                <a:ext cx="367328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lang="en-US" sz="12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25023446-109C-8945-95B7-EF8D2BA77D06}"/>
                  </a:ext>
                </a:extLst>
              </p:cNvPr>
              <p:cNvSpPr/>
              <p:nvPr/>
            </p:nvSpPr>
            <p:spPr>
              <a:xfrm>
                <a:off x="1870249" y="3301730"/>
                <a:ext cx="692572" cy="3693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marL="0" algn="r" defTabSz="914400" rtl="1" eaLnBrk="1" latinLnBrk="0" hangingPunct="1"/>
                <a:r>
                  <a:rPr lang="en-US" sz="1200" dirty="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x:</a:t>
                </a:r>
              </a:p>
            </p:txBody>
          </p:sp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40030E87-33D9-3F46-8F56-65477078D55E}"/>
                  </a:ext>
                </a:extLst>
              </p:cNvPr>
              <p:cNvSpPr/>
              <p:nvPr/>
            </p:nvSpPr>
            <p:spPr>
              <a:xfrm>
                <a:off x="3317107" y="3871172"/>
                <a:ext cx="367328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lang="en-US" sz="12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86BDB395-45AE-474F-9E3E-287B0CB7806E}"/>
                  </a:ext>
                </a:extLst>
              </p:cNvPr>
              <p:cNvSpPr/>
              <p:nvPr/>
            </p:nvSpPr>
            <p:spPr>
              <a:xfrm>
                <a:off x="3684435" y="3871172"/>
                <a:ext cx="367328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lang="en-US" sz="12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D1C0F164-77E2-394A-B438-23E466D0A01F}"/>
                  </a:ext>
                </a:extLst>
              </p:cNvPr>
              <p:cNvSpPr/>
              <p:nvPr/>
            </p:nvSpPr>
            <p:spPr>
              <a:xfrm>
                <a:off x="2582593" y="3871172"/>
                <a:ext cx="367328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lang="en-US" sz="12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81EEC199-C20F-EF4E-A83C-AACE2B227885}"/>
                  </a:ext>
                </a:extLst>
              </p:cNvPr>
              <p:cNvSpPr/>
              <p:nvPr/>
            </p:nvSpPr>
            <p:spPr>
              <a:xfrm>
                <a:off x="2949921" y="3871172"/>
                <a:ext cx="367328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lang="en-US" sz="12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CB2FE4D0-D87B-C44A-940E-E7D3D016320D}"/>
                  </a:ext>
                </a:extLst>
              </p:cNvPr>
              <p:cNvSpPr/>
              <p:nvPr/>
            </p:nvSpPr>
            <p:spPr>
              <a:xfrm>
                <a:off x="4775760" y="3871172"/>
                <a:ext cx="367328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lang="en-US" sz="12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AB877FA9-93E6-6545-A9FA-CEB9ED4107A2}"/>
                  </a:ext>
                </a:extLst>
              </p:cNvPr>
              <p:cNvSpPr/>
              <p:nvPr/>
            </p:nvSpPr>
            <p:spPr>
              <a:xfrm>
                <a:off x="5143088" y="3871172"/>
                <a:ext cx="367328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lang="en-US" sz="12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4C474F5E-4DE7-6A4F-BA8E-9E28FDC355C4}"/>
                  </a:ext>
                </a:extLst>
              </p:cNvPr>
              <p:cNvSpPr/>
              <p:nvPr/>
            </p:nvSpPr>
            <p:spPr>
              <a:xfrm>
                <a:off x="4041246" y="3871172"/>
                <a:ext cx="367328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lang="en-US" sz="12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B92BF8E5-D1EC-6749-810F-A7EA06AC393D}"/>
                  </a:ext>
                </a:extLst>
              </p:cNvPr>
              <p:cNvSpPr/>
              <p:nvPr/>
            </p:nvSpPr>
            <p:spPr>
              <a:xfrm>
                <a:off x="4408574" y="3871172"/>
                <a:ext cx="367328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lang="en-US" sz="12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C1684C78-8580-1E48-9E4A-12CC8934086A}"/>
                  </a:ext>
                </a:extLst>
              </p:cNvPr>
              <p:cNvSpPr/>
              <p:nvPr/>
            </p:nvSpPr>
            <p:spPr>
              <a:xfrm>
                <a:off x="1870249" y="3863923"/>
                <a:ext cx="692572" cy="3693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marL="0" algn="r" defTabSz="914400" rtl="1" eaLnBrk="1" latinLnBrk="0" hangingPunct="1"/>
                <a:r>
                  <a:rPr lang="en-US" sz="1200" dirty="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y:</a:t>
                </a:r>
              </a:p>
            </p:txBody>
          </p:sp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D33B1CEC-A938-464C-80A4-A892C2DC1EFE}"/>
                  </a:ext>
                </a:extLst>
              </p:cNvPr>
              <p:cNvSpPr/>
              <p:nvPr/>
            </p:nvSpPr>
            <p:spPr>
              <a:xfrm>
                <a:off x="3318174" y="4433365"/>
                <a:ext cx="367328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lang="en-US" sz="12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92F176F3-C5C8-FE4B-9A73-A07B892E2B3E}"/>
                  </a:ext>
                </a:extLst>
              </p:cNvPr>
              <p:cNvSpPr/>
              <p:nvPr/>
            </p:nvSpPr>
            <p:spPr>
              <a:xfrm>
                <a:off x="3685502" y="4433365"/>
                <a:ext cx="367328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lang="en-US" sz="12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96CF7091-52D6-0543-9824-198702BEB10E}"/>
                  </a:ext>
                </a:extLst>
              </p:cNvPr>
              <p:cNvSpPr/>
              <p:nvPr/>
            </p:nvSpPr>
            <p:spPr>
              <a:xfrm>
                <a:off x="2583660" y="4433365"/>
                <a:ext cx="367328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lang="en-US" sz="12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719354B2-4CDE-E64E-AFBC-B3EC680AFA59}"/>
                  </a:ext>
                </a:extLst>
              </p:cNvPr>
              <p:cNvSpPr/>
              <p:nvPr/>
            </p:nvSpPr>
            <p:spPr>
              <a:xfrm>
                <a:off x="2950988" y="4433365"/>
                <a:ext cx="367328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lang="en-US" sz="12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21BAAB12-B113-2C41-8755-10236FB37FD9}"/>
                  </a:ext>
                </a:extLst>
              </p:cNvPr>
              <p:cNvSpPr/>
              <p:nvPr/>
            </p:nvSpPr>
            <p:spPr>
              <a:xfrm>
                <a:off x="4776827" y="4433365"/>
                <a:ext cx="367328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lang="en-US" sz="12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5EE4B024-995A-2346-AC5E-DB75FF675D38}"/>
                  </a:ext>
                </a:extLst>
              </p:cNvPr>
              <p:cNvSpPr/>
              <p:nvPr/>
            </p:nvSpPr>
            <p:spPr>
              <a:xfrm>
                <a:off x="5144155" y="4433365"/>
                <a:ext cx="367328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lang="en-US" sz="12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F56F93F9-6923-794F-8295-8A40A8A55FBD}"/>
                  </a:ext>
                </a:extLst>
              </p:cNvPr>
              <p:cNvSpPr/>
              <p:nvPr/>
            </p:nvSpPr>
            <p:spPr>
              <a:xfrm>
                <a:off x="4042313" y="4433365"/>
                <a:ext cx="367328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lang="en-US" sz="12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985A1A12-1EF2-7B40-8C3F-0E7B9A6B6076}"/>
                  </a:ext>
                </a:extLst>
              </p:cNvPr>
              <p:cNvSpPr/>
              <p:nvPr/>
            </p:nvSpPr>
            <p:spPr>
              <a:xfrm>
                <a:off x="4409641" y="4433365"/>
                <a:ext cx="367328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lang="en-US" sz="12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E570EEEB-7D13-C04E-883C-00318090E20F}"/>
                  </a:ext>
                </a:extLst>
              </p:cNvPr>
              <p:cNvSpPr/>
              <p:nvPr/>
            </p:nvSpPr>
            <p:spPr>
              <a:xfrm>
                <a:off x="1871316" y="4426116"/>
                <a:ext cx="692572" cy="3693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marL="0" algn="r" defTabSz="914400" rtl="1" eaLnBrk="1" latinLnBrk="0" hangingPunct="1"/>
                <a:r>
                  <a:rPr lang="en-US" sz="1200" dirty="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z: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91972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Relevant bus tips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7FD7E8-1D08-C041-8ABF-F707C594D19C}"/>
              </a:ext>
            </a:extLst>
          </p:cNvPr>
          <p:cNvSpPr txBox="1"/>
          <p:nvPr/>
        </p:nvSpPr>
        <p:spPr>
          <a:xfrm>
            <a:off x="838200" y="1498323"/>
            <a:ext cx="5552081" cy="116432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144000" tIns="108000" rIns="144000" bIns="0" rtlCol="0" anchor="t" anchorCtr="0">
            <a:normAutofit/>
          </a:bodyPr>
          <a:lstStyle>
            <a:lvl1pPr indent="0">
              <a:lnSpc>
                <a:spcPct val="90000"/>
              </a:lnSpc>
              <a:spcBef>
                <a:spcPct val="20000"/>
              </a:spcBef>
              <a:buClr>
                <a:srgbClr val="006600"/>
              </a:buClr>
              <a:buSzPct val="85000"/>
              <a:buFont typeface="Arial" panose="020B0604020202020204" pitchFamily="34" charset="0"/>
              <a:buNone/>
              <a:defRPr sz="1400">
                <a:solidFill>
                  <a:srgbClr val="000000"/>
                </a:solidFill>
                <a:latin typeface="Consolas"/>
                <a:cs typeface="Consolas"/>
              </a:defRPr>
            </a:lvl1pPr>
            <a:lvl2pPr indent="0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None/>
              <a:defRPr sz="2000">
                <a:latin typeface="Times New Roman"/>
                <a:cs typeface="Times New Roman"/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>
                <a:latin typeface="Times New Roman"/>
                <a:cs typeface="Times New Roman"/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latin typeface="Times New Roman"/>
                <a:cs typeface="Times New Roman"/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latin typeface="Times New Roman"/>
                <a:cs typeface="Times New Roman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1200" dirty="0">
                <a:solidFill>
                  <a:schemeClr val="tx1"/>
                </a:solidFill>
              </a:rPr>
              <a:t>...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rPr>
              <a:t>// Suppose that x, y, z are 8-bit bus-pins: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200" dirty="0"/>
              <a:t>chipPart(..., x</a:t>
            </a:r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/>
              <a:t>=</a:t>
            </a:r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/>
              <a:t>true, y</a:t>
            </a:r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/>
              <a:t>=</a:t>
            </a:r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/>
              <a:t>false, z[0..2]</a:t>
            </a:r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/>
              <a:t>=</a:t>
            </a:r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/>
              <a:t>true, z[6..7]</a:t>
            </a:r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/>
              <a:t>=</a:t>
            </a:r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/>
              <a:t>true);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200" dirty="0"/>
              <a:t>...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D2BA0DC4-9177-4F46-87FE-B453B61E7FA5}"/>
              </a:ext>
            </a:extLst>
          </p:cNvPr>
          <p:cNvGrpSpPr/>
          <p:nvPr/>
        </p:nvGrpSpPr>
        <p:grpSpPr>
          <a:xfrm>
            <a:off x="1870249" y="3004959"/>
            <a:ext cx="3641234" cy="1797738"/>
            <a:chOff x="1870249" y="3004959"/>
            <a:chExt cx="3641234" cy="1797738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FA8E582-D169-F449-ADA0-1A0EE4B98947}"/>
                </a:ext>
              </a:extLst>
            </p:cNvPr>
            <p:cNvSpPr txBox="1"/>
            <p:nvPr/>
          </p:nvSpPr>
          <p:spPr>
            <a:xfrm>
              <a:off x="5143088" y="3004959"/>
              <a:ext cx="184731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marL="0" algn="r" defTabSz="914400" rtl="1" eaLnBrk="1" latinLnBrk="0" hangingPunct="1"/>
              <a:endParaRPr 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00BD53A8-C7A0-9746-B3E8-899AF005F8C3}"/>
                </a:ext>
              </a:extLst>
            </p:cNvPr>
            <p:cNvSpPr/>
            <p:nvPr/>
          </p:nvSpPr>
          <p:spPr>
            <a:xfrm>
              <a:off x="3317107" y="3004959"/>
              <a:ext cx="367328" cy="3693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0" algn="ctr" defTabSz="914400" rtl="1" eaLnBrk="1" latinLnBrk="0" hangingPunct="1"/>
              <a:r>
                <a:rPr lang="en-US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A0C46530-2F01-FF42-A365-0DFA8B8853E7}"/>
                </a:ext>
              </a:extLst>
            </p:cNvPr>
            <p:cNvSpPr/>
            <p:nvPr/>
          </p:nvSpPr>
          <p:spPr>
            <a:xfrm>
              <a:off x="3684435" y="3004959"/>
              <a:ext cx="367328" cy="3693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0" algn="ctr" defTabSz="914400" rtl="1" eaLnBrk="1" latinLnBrk="0" hangingPunct="1"/>
              <a:r>
                <a:rPr lang="en-US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F58F6C78-AF76-9943-A6CA-BDD5612C4A1A}"/>
                </a:ext>
              </a:extLst>
            </p:cNvPr>
            <p:cNvSpPr/>
            <p:nvPr/>
          </p:nvSpPr>
          <p:spPr>
            <a:xfrm>
              <a:off x="2582593" y="3004959"/>
              <a:ext cx="367328" cy="3693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0" algn="ctr" defTabSz="914400" rtl="1" eaLnBrk="1" latinLnBrk="0" hangingPunct="1"/>
              <a:r>
                <a:rPr lang="en-US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7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CA3218CE-44F0-FF4A-B608-507D4CECA03D}"/>
                </a:ext>
              </a:extLst>
            </p:cNvPr>
            <p:cNvSpPr/>
            <p:nvPr/>
          </p:nvSpPr>
          <p:spPr>
            <a:xfrm>
              <a:off x="2949921" y="3004959"/>
              <a:ext cx="367328" cy="3693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0" algn="ctr" defTabSz="914400" rtl="1" eaLnBrk="1" latinLnBrk="0" hangingPunct="1"/>
              <a:r>
                <a:rPr lang="en-US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6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E369AA62-423D-5444-AC03-46D62321803A}"/>
                </a:ext>
              </a:extLst>
            </p:cNvPr>
            <p:cNvSpPr/>
            <p:nvPr/>
          </p:nvSpPr>
          <p:spPr>
            <a:xfrm>
              <a:off x="4775760" y="3004959"/>
              <a:ext cx="367328" cy="3693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0" algn="ctr" defTabSz="914400" rtl="1" eaLnBrk="1" latinLnBrk="0" hangingPunct="1"/>
              <a:r>
                <a:rPr lang="en-US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E7DAD9B3-03EF-9A44-A449-FB187AB49A70}"/>
                </a:ext>
              </a:extLst>
            </p:cNvPr>
            <p:cNvSpPr/>
            <p:nvPr/>
          </p:nvSpPr>
          <p:spPr>
            <a:xfrm>
              <a:off x="5143088" y="3004959"/>
              <a:ext cx="367328" cy="3693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0" algn="ctr" defTabSz="914400" rtl="1" eaLnBrk="1" latinLnBrk="0" hangingPunct="1"/>
              <a:r>
                <a:rPr lang="en-US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DC682A22-79E6-AA4E-A393-342BAAE584B0}"/>
                </a:ext>
              </a:extLst>
            </p:cNvPr>
            <p:cNvSpPr/>
            <p:nvPr/>
          </p:nvSpPr>
          <p:spPr>
            <a:xfrm>
              <a:off x="4041246" y="3004959"/>
              <a:ext cx="367328" cy="3693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0" algn="ctr" defTabSz="914400" rtl="1" eaLnBrk="1" latinLnBrk="0" hangingPunct="1"/>
              <a:r>
                <a:rPr lang="en-US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0B44A746-CDB2-944B-8591-933C67686483}"/>
                </a:ext>
              </a:extLst>
            </p:cNvPr>
            <p:cNvSpPr/>
            <p:nvPr/>
          </p:nvSpPr>
          <p:spPr>
            <a:xfrm>
              <a:off x="4408574" y="3004959"/>
              <a:ext cx="367328" cy="3693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0" algn="ctr" defTabSz="914400" rtl="1" eaLnBrk="1" latinLnBrk="0" hangingPunct="1"/>
              <a:r>
                <a:rPr lang="en-US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4A6B903D-EDE2-1C46-8850-715274CDB168}"/>
                </a:ext>
              </a:extLst>
            </p:cNvPr>
            <p:cNvSpPr/>
            <p:nvPr/>
          </p:nvSpPr>
          <p:spPr>
            <a:xfrm>
              <a:off x="3317107" y="3308979"/>
              <a:ext cx="367328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lang="en-US" sz="1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05D0041D-C938-C44D-9685-74F35A1DEB67}"/>
                </a:ext>
              </a:extLst>
            </p:cNvPr>
            <p:cNvSpPr/>
            <p:nvPr/>
          </p:nvSpPr>
          <p:spPr>
            <a:xfrm>
              <a:off x="3684435" y="3308979"/>
              <a:ext cx="367328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lang="en-US" sz="1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DED01ADE-650B-CA41-ADB8-0C3DC289F036}"/>
                </a:ext>
              </a:extLst>
            </p:cNvPr>
            <p:cNvSpPr/>
            <p:nvPr/>
          </p:nvSpPr>
          <p:spPr>
            <a:xfrm>
              <a:off x="2582593" y="3308979"/>
              <a:ext cx="367328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lang="en-US" sz="1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941A89A2-7091-D449-AD7F-AA21DE71104C}"/>
                </a:ext>
              </a:extLst>
            </p:cNvPr>
            <p:cNvSpPr/>
            <p:nvPr/>
          </p:nvSpPr>
          <p:spPr>
            <a:xfrm>
              <a:off x="2949921" y="3308979"/>
              <a:ext cx="367328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lang="en-US" sz="1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3AD51B99-681F-2042-9178-5DC41D7CF7DC}"/>
                </a:ext>
              </a:extLst>
            </p:cNvPr>
            <p:cNvSpPr/>
            <p:nvPr/>
          </p:nvSpPr>
          <p:spPr>
            <a:xfrm>
              <a:off x="4775760" y="3308979"/>
              <a:ext cx="367328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lang="en-US" sz="1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0644C00C-1880-E94D-9BC7-DDDFCD5BF56E}"/>
                </a:ext>
              </a:extLst>
            </p:cNvPr>
            <p:cNvSpPr/>
            <p:nvPr/>
          </p:nvSpPr>
          <p:spPr>
            <a:xfrm>
              <a:off x="5143088" y="3308979"/>
              <a:ext cx="367328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lang="en-US" sz="1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323F3383-A653-A044-B1C2-01702F083125}"/>
                </a:ext>
              </a:extLst>
            </p:cNvPr>
            <p:cNvSpPr/>
            <p:nvPr/>
          </p:nvSpPr>
          <p:spPr>
            <a:xfrm>
              <a:off x="4041246" y="3308979"/>
              <a:ext cx="367328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lang="en-US" sz="1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03CE82AC-AF87-3540-A4B9-FCDD5B0BA7F3}"/>
                </a:ext>
              </a:extLst>
            </p:cNvPr>
            <p:cNvSpPr/>
            <p:nvPr/>
          </p:nvSpPr>
          <p:spPr>
            <a:xfrm>
              <a:off x="4408574" y="3308979"/>
              <a:ext cx="367328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lang="en-US" sz="1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A69A8BB1-F00C-8943-AE9E-1AA25F274887}"/>
                </a:ext>
              </a:extLst>
            </p:cNvPr>
            <p:cNvSpPr/>
            <p:nvPr/>
          </p:nvSpPr>
          <p:spPr>
            <a:xfrm>
              <a:off x="1870249" y="3301730"/>
              <a:ext cx="692572" cy="3693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0" algn="r" defTabSz="914400" rtl="1" eaLnBrk="1" latinLnBrk="0" hangingPunct="1"/>
              <a:r>
                <a:rPr lang="en-US" sz="12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x:</a:t>
              </a: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0C356C9B-DA58-4848-9EC2-45D58DD4AA88}"/>
                </a:ext>
              </a:extLst>
            </p:cNvPr>
            <p:cNvSpPr/>
            <p:nvPr/>
          </p:nvSpPr>
          <p:spPr>
            <a:xfrm>
              <a:off x="3317107" y="3871172"/>
              <a:ext cx="367328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lang="en-US" sz="1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18C917E3-BE81-4846-8D1F-D47E0D5A1017}"/>
                </a:ext>
              </a:extLst>
            </p:cNvPr>
            <p:cNvSpPr/>
            <p:nvPr/>
          </p:nvSpPr>
          <p:spPr>
            <a:xfrm>
              <a:off x="3684435" y="3871172"/>
              <a:ext cx="367328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lang="en-US" sz="1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154294A4-208E-6446-88E9-7DF986433419}"/>
                </a:ext>
              </a:extLst>
            </p:cNvPr>
            <p:cNvSpPr/>
            <p:nvPr/>
          </p:nvSpPr>
          <p:spPr>
            <a:xfrm>
              <a:off x="2582593" y="3871172"/>
              <a:ext cx="367328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lang="en-US" sz="1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577CF54D-421C-2543-8384-51539880D748}"/>
                </a:ext>
              </a:extLst>
            </p:cNvPr>
            <p:cNvSpPr/>
            <p:nvPr/>
          </p:nvSpPr>
          <p:spPr>
            <a:xfrm>
              <a:off x="2949921" y="3871172"/>
              <a:ext cx="367328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lang="en-US" sz="1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67D18129-5EA7-0A4B-8AC9-181FA9A8D352}"/>
                </a:ext>
              </a:extLst>
            </p:cNvPr>
            <p:cNvSpPr/>
            <p:nvPr/>
          </p:nvSpPr>
          <p:spPr>
            <a:xfrm>
              <a:off x="4775760" y="3871172"/>
              <a:ext cx="367328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lang="en-US" sz="1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CFEE204B-86EC-7F4A-AA63-6A958DFD7838}"/>
                </a:ext>
              </a:extLst>
            </p:cNvPr>
            <p:cNvSpPr/>
            <p:nvPr/>
          </p:nvSpPr>
          <p:spPr>
            <a:xfrm>
              <a:off x="5143088" y="3871172"/>
              <a:ext cx="367328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lang="en-US" sz="1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D792B1DD-491B-134D-A8F1-16D7C9BD5803}"/>
                </a:ext>
              </a:extLst>
            </p:cNvPr>
            <p:cNvSpPr/>
            <p:nvPr/>
          </p:nvSpPr>
          <p:spPr>
            <a:xfrm>
              <a:off x="4041246" y="3871172"/>
              <a:ext cx="367328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lang="en-US" sz="1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33DAE972-D58F-174D-891A-3DF6EFC18815}"/>
                </a:ext>
              </a:extLst>
            </p:cNvPr>
            <p:cNvSpPr/>
            <p:nvPr/>
          </p:nvSpPr>
          <p:spPr>
            <a:xfrm>
              <a:off x="4408574" y="3871172"/>
              <a:ext cx="367328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lang="en-US" sz="1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6107BE66-A3D7-A14E-852C-7F85248E9C48}"/>
                </a:ext>
              </a:extLst>
            </p:cNvPr>
            <p:cNvSpPr/>
            <p:nvPr/>
          </p:nvSpPr>
          <p:spPr>
            <a:xfrm>
              <a:off x="1870249" y="3863923"/>
              <a:ext cx="692572" cy="3693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0" algn="r" defTabSz="914400" rtl="1" eaLnBrk="1" latinLnBrk="0" hangingPunct="1"/>
              <a:r>
                <a:rPr lang="en-US" sz="12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y:</a:t>
              </a:r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36137B3E-BE6E-7E4B-870E-26CFC0A2A082}"/>
                </a:ext>
              </a:extLst>
            </p:cNvPr>
            <p:cNvSpPr/>
            <p:nvPr/>
          </p:nvSpPr>
          <p:spPr>
            <a:xfrm>
              <a:off x="3318174" y="4433365"/>
              <a:ext cx="367328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lang="en-US" sz="1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789632F1-1217-8E44-8B5E-4EF098656371}"/>
                </a:ext>
              </a:extLst>
            </p:cNvPr>
            <p:cNvSpPr/>
            <p:nvPr/>
          </p:nvSpPr>
          <p:spPr>
            <a:xfrm>
              <a:off x="3685502" y="4433365"/>
              <a:ext cx="367328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lang="en-US" sz="1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D36FB9F3-6D93-D94B-AE76-09C7626D822A}"/>
                </a:ext>
              </a:extLst>
            </p:cNvPr>
            <p:cNvSpPr/>
            <p:nvPr/>
          </p:nvSpPr>
          <p:spPr>
            <a:xfrm>
              <a:off x="2583660" y="4433365"/>
              <a:ext cx="367328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lang="en-US" sz="1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41987703-4A8E-F049-ADB2-840F9A590B0E}"/>
                </a:ext>
              </a:extLst>
            </p:cNvPr>
            <p:cNvSpPr/>
            <p:nvPr/>
          </p:nvSpPr>
          <p:spPr>
            <a:xfrm>
              <a:off x="2950988" y="4433365"/>
              <a:ext cx="367328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lang="en-US" sz="1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CECB5C95-284C-284E-9667-29E26E946A54}"/>
                </a:ext>
              </a:extLst>
            </p:cNvPr>
            <p:cNvSpPr/>
            <p:nvPr/>
          </p:nvSpPr>
          <p:spPr>
            <a:xfrm>
              <a:off x="4776827" y="4433365"/>
              <a:ext cx="367328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lang="en-US" sz="1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827DE578-B45E-154B-9CA4-5F2852E3F07B}"/>
                </a:ext>
              </a:extLst>
            </p:cNvPr>
            <p:cNvSpPr/>
            <p:nvPr/>
          </p:nvSpPr>
          <p:spPr>
            <a:xfrm>
              <a:off x="5144155" y="4433365"/>
              <a:ext cx="367328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lang="en-US" sz="1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6781618F-D9E7-694C-953B-FF747669FBC2}"/>
                </a:ext>
              </a:extLst>
            </p:cNvPr>
            <p:cNvSpPr/>
            <p:nvPr/>
          </p:nvSpPr>
          <p:spPr>
            <a:xfrm>
              <a:off x="4042313" y="4433365"/>
              <a:ext cx="367328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lang="en-US" sz="1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2A660124-64DD-9945-86B2-CB9FAE751EA9}"/>
                </a:ext>
              </a:extLst>
            </p:cNvPr>
            <p:cNvSpPr/>
            <p:nvPr/>
          </p:nvSpPr>
          <p:spPr>
            <a:xfrm>
              <a:off x="4409641" y="4433365"/>
              <a:ext cx="367328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lang="en-US" sz="1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1FF9113D-F750-DF42-A723-0B8B69579B51}"/>
                </a:ext>
              </a:extLst>
            </p:cNvPr>
            <p:cNvSpPr/>
            <p:nvPr/>
          </p:nvSpPr>
          <p:spPr>
            <a:xfrm>
              <a:off x="1871316" y="4426116"/>
              <a:ext cx="692572" cy="3693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0" algn="r" defTabSz="914400" rtl="1" eaLnBrk="1" latinLnBrk="0" hangingPunct="1"/>
              <a:r>
                <a:rPr lang="en-US" sz="12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z:</a:t>
              </a:r>
            </a:p>
          </p:txBody>
        </p:sp>
      </p:grpSp>
      <p:sp>
        <p:nvSpPr>
          <p:cNvPr id="42" name="Content Placeholder 2">
            <a:extLst>
              <a:ext uri="{FF2B5EF4-FFF2-40B4-BE49-F238E27FC236}">
                <a16:creationId xmlns:a16="http://schemas.microsoft.com/office/drawing/2014/main" id="{97B187AF-D03D-CA43-A1B1-89046D62A310}"/>
              </a:ext>
            </a:extLst>
          </p:cNvPr>
          <p:cNvSpPr txBox="1">
            <a:spLocks/>
          </p:cNvSpPr>
          <p:nvPr/>
        </p:nvSpPr>
        <p:spPr>
          <a:xfrm>
            <a:off x="734341" y="1073179"/>
            <a:ext cx="5655940" cy="30612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800" dirty="0"/>
              <a:t>Using multi-bit 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truth</a:t>
            </a:r>
            <a:r>
              <a:rPr lang="en-US" sz="1800" dirty="0"/>
              <a:t> / 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false</a:t>
            </a:r>
            <a:r>
              <a:rPr lang="en-US" sz="1800" dirty="0"/>
              <a:t> constants:</a:t>
            </a:r>
          </a:p>
        </p:txBody>
      </p:sp>
    </p:spTree>
    <p:extLst>
      <p:ext uri="{BB962C8B-B14F-4D97-AF65-F5344CB8AC3E}">
        <p14:creationId xmlns:p14="http://schemas.microsoft.com/office/powerpoint/2010/main" val="325388229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extBox 59">
            <a:extLst>
              <a:ext uri="{FF2B5EF4-FFF2-40B4-BE49-F238E27FC236}">
                <a16:creationId xmlns:a16="http://schemas.microsoft.com/office/drawing/2014/main" id="{BF6B7B41-4383-8845-B61C-431FEA4C78F7}"/>
              </a:ext>
            </a:extLst>
          </p:cNvPr>
          <p:cNvSpPr txBox="1"/>
          <p:nvPr/>
        </p:nvSpPr>
        <p:spPr>
          <a:xfrm>
            <a:off x="5143088" y="3004959"/>
            <a:ext cx="184731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0" algn="r" defTabSz="914400" rtl="1" eaLnBrk="1" latinLnBrk="0" hangingPunct="1"/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EC437536-B919-9B44-AE41-4C600A3C1E2A}"/>
              </a:ext>
            </a:extLst>
          </p:cNvPr>
          <p:cNvSpPr/>
          <p:nvPr/>
        </p:nvSpPr>
        <p:spPr>
          <a:xfrm>
            <a:off x="3317107" y="3004959"/>
            <a:ext cx="36732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algn="ctr" defTabSz="914400" rtl="1" eaLnBrk="1" latinLnBrk="0" hangingPunct="1"/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7388EAA1-273E-0C4B-BB6B-F9871ABDF939}"/>
              </a:ext>
            </a:extLst>
          </p:cNvPr>
          <p:cNvSpPr/>
          <p:nvPr/>
        </p:nvSpPr>
        <p:spPr>
          <a:xfrm>
            <a:off x="3684435" y="3004959"/>
            <a:ext cx="36732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algn="ctr" defTabSz="914400" rtl="1" eaLnBrk="1" latinLnBrk="0" hangingPunct="1"/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D6CB76CA-198B-2748-A837-834E627264AC}"/>
              </a:ext>
            </a:extLst>
          </p:cNvPr>
          <p:cNvSpPr/>
          <p:nvPr/>
        </p:nvSpPr>
        <p:spPr>
          <a:xfrm>
            <a:off x="2582593" y="3004959"/>
            <a:ext cx="36732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algn="ctr" defTabSz="914400" rtl="1" eaLnBrk="1" latinLnBrk="0" hangingPunct="1"/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7539A30B-1A11-C84A-8AB8-8E868B04260A}"/>
              </a:ext>
            </a:extLst>
          </p:cNvPr>
          <p:cNvSpPr/>
          <p:nvPr/>
        </p:nvSpPr>
        <p:spPr>
          <a:xfrm>
            <a:off x="2949921" y="3004959"/>
            <a:ext cx="36732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algn="ctr" defTabSz="914400" rtl="1" eaLnBrk="1" latinLnBrk="0" hangingPunct="1"/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C086C776-8E75-744F-B7D2-2A74830329EB}"/>
              </a:ext>
            </a:extLst>
          </p:cNvPr>
          <p:cNvSpPr/>
          <p:nvPr/>
        </p:nvSpPr>
        <p:spPr>
          <a:xfrm>
            <a:off x="4775760" y="3004959"/>
            <a:ext cx="36732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algn="ctr" defTabSz="914400" rtl="1" eaLnBrk="1" latinLnBrk="0" hangingPunct="1"/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3EF8734A-749A-CC4C-8B00-495187AE737E}"/>
              </a:ext>
            </a:extLst>
          </p:cNvPr>
          <p:cNvSpPr/>
          <p:nvPr/>
        </p:nvSpPr>
        <p:spPr>
          <a:xfrm>
            <a:off x="5143088" y="3004959"/>
            <a:ext cx="36732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algn="ctr" defTabSz="914400" rtl="1" eaLnBrk="1" latinLnBrk="0" hangingPunct="1"/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1656F92D-FA60-A446-BDC5-C89DBE252D84}"/>
              </a:ext>
            </a:extLst>
          </p:cNvPr>
          <p:cNvSpPr/>
          <p:nvPr/>
        </p:nvSpPr>
        <p:spPr>
          <a:xfrm>
            <a:off x="4041246" y="3004959"/>
            <a:ext cx="36732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algn="ctr" defTabSz="914400" rtl="1" eaLnBrk="1" latinLnBrk="0" hangingPunct="1"/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5D5BF6F6-6FB5-E546-A70D-45573F28863D}"/>
              </a:ext>
            </a:extLst>
          </p:cNvPr>
          <p:cNvSpPr/>
          <p:nvPr/>
        </p:nvSpPr>
        <p:spPr>
          <a:xfrm>
            <a:off x="4408574" y="3004959"/>
            <a:ext cx="36732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algn="ctr" defTabSz="914400" rtl="1" eaLnBrk="1" latinLnBrk="0" hangingPunct="1"/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Relevant bus tips</a:t>
            </a:r>
            <a:endParaRPr lang="en-US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7FD7E8-1D08-C041-8ABF-F707C594D19C}"/>
              </a:ext>
            </a:extLst>
          </p:cNvPr>
          <p:cNvSpPr txBox="1"/>
          <p:nvPr/>
        </p:nvSpPr>
        <p:spPr>
          <a:xfrm>
            <a:off x="838200" y="1498323"/>
            <a:ext cx="5552081" cy="116432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144000" tIns="108000" rIns="144000" bIns="0" rtlCol="0" anchor="t" anchorCtr="0">
            <a:normAutofit/>
          </a:bodyPr>
          <a:lstStyle>
            <a:lvl1pPr indent="0">
              <a:lnSpc>
                <a:spcPct val="90000"/>
              </a:lnSpc>
              <a:spcBef>
                <a:spcPct val="20000"/>
              </a:spcBef>
              <a:buClr>
                <a:srgbClr val="006600"/>
              </a:buClr>
              <a:buSzPct val="85000"/>
              <a:buFont typeface="Arial" panose="020B0604020202020204" pitchFamily="34" charset="0"/>
              <a:buNone/>
              <a:defRPr sz="1400">
                <a:solidFill>
                  <a:srgbClr val="000000"/>
                </a:solidFill>
                <a:latin typeface="Consolas"/>
                <a:cs typeface="Consolas"/>
              </a:defRPr>
            </a:lvl1pPr>
            <a:lvl2pPr indent="0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None/>
              <a:defRPr sz="2000">
                <a:latin typeface="Times New Roman"/>
                <a:cs typeface="Times New Roman"/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>
                <a:latin typeface="Times New Roman"/>
                <a:cs typeface="Times New Roman"/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latin typeface="Times New Roman"/>
                <a:cs typeface="Times New Roman"/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latin typeface="Times New Roman"/>
                <a:cs typeface="Times New Roman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1200" dirty="0">
                <a:solidFill>
                  <a:schemeClr val="tx1"/>
                </a:solidFill>
              </a:rPr>
              <a:t>...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rPr>
              <a:t>// Suppose that x, y, z are 8-bit bus-pins: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200" dirty="0"/>
              <a:t>chipPart(..., x</a:t>
            </a:r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/>
              <a:t>=</a:t>
            </a:r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/>
              <a:t>true, y</a:t>
            </a:r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/>
              <a:t>=</a:t>
            </a:r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/>
              <a:t>false, z[0..2]</a:t>
            </a:r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/>
              <a:t>=</a:t>
            </a:r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/>
              <a:t>true, z[6..7]</a:t>
            </a:r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/>
              <a:t>=</a:t>
            </a:r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/>
              <a:t>true);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200" dirty="0"/>
              <a:t>...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0C356C9B-DA58-4848-9EC2-45D58DD4AA88}"/>
              </a:ext>
            </a:extLst>
          </p:cNvPr>
          <p:cNvSpPr/>
          <p:nvPr/>
        </p:nvSpPr>
        <p:spPr>
          <a:xfrm>
            <a:off x="3317107" y="3871172"/>
            <a:ext cx="367328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2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18C917E3-BE81-4846-8D1F-D47E0D5A1017}"/>
              </a:ext>
            </a:extLst>
          </p:cNvPr>
          <p:cNvSpPr/>
          <p:nvPr/>
        </p:nvSpPr>
        <p:spPr>
          <a:xfrm>
            <a:off x="3684435" y="3871172"/>
            <a:ext cx="367328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2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154294A4-208E-6446-88E9-7DF986433419}"/>
              </a:ext>
            </a:extLst>
          </p:cNvPr>
          <p:cNvSpPr/>
          <p:nvPr/>
        </p:nvSpPr>
        <p:spPr>
          <a:xfrm>
            <a:off x="2582593" y="3871172"/>
            <a:ext cx="367328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2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577CF54D-421C-2543-8384-51539880D748}"/>
              </a:ext>
            </a:extLst>
          </p:cNvPr>
          <p:cNvSpPr/>
          <p:nvPr/>
        </p:nvSpPr>
        <p:spPr>
          <a:xfrm>
            <a:off x="2949921" y="3871172"/>
            <a:ext cx="367328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2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67D18129-5EA7-0A4B-8AC9-181FA9A8D352}"/>
              </a:ext>
            </a:extLst>
          </p:cNvPr>
          <p:cNvSpPr/>
          <p:nvPr/>
        </p:nvSpPr>
        <p:spPr>
          <a:xfrm>
            <a:off x="4775760" y="3871172"/>
            <a:ext cx="367328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2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CFEE204B-86EC-7F4A-AA63-6A958DFD7838}"/>
              </a:ext>
            </a:extLst>
          </p:cNvPr>
          <p:cNvSpPr/>
          <p:nvPr/>
        </p:nvSpPr>
        <p:spPr>
          <a:xfrm>
            <a:off x="5143088" y="3871172"/>
            <a:ext cx="367328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2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D792B1DD-491B-134D-A8F1-16D7C9BD5803}"/>
              </a:ext>
            </a:extLst>
          </p:cNvPr>
          <p:cNvSpPr/>
          <p:nvPr/>
        </p:nvSpPr>
        <p:spPr>
          <a:xfrm>
            <a:off x="4041246" y="3871172"/>
            <a:ext cx="367328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2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33DAE972-D58F-174D-891A-3DF6EFC18815}"/>
              </a:ext>
            </a:extLst>
          </p:cNvPr>
          <p:cNvSpPr/>
          <p:nvPr/>
        </p:nvSpPr>
        <p:spPr>
          <a:xfrm>
            <a:off x="4408574" y="3871172"/>
            <a:ext cx="367328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2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6107BE66-A3D7-A14E-852C-7F85248E9C48}"/>
              </a:ext>
            </a:extLst>
          </p:cNvPr>
          <p:cNvSpPr/>
          <p:nvPr/>
        </p:nvSpPr>
        <p:spPr>
          <a:xfrm>
            <a:off x="1870249" y="3863923"/>
            <a:ext cx="692572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algn="r" defTabSz="914400" rtl="1" eaLnBrk="1" latinLnBrk="0" hangingPunct="1"/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y: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36137B3E-BE6E-7E4B-870E-26CFC0A2A082}"/>
              </a:ext>
            </a:extLst>
          </p:cNvPr>
          <p:cNvSpPr/>
          <p:nvPr/>
        </p:nvSpPr>
        <p:spPr>
          <a:xfrm>
            <a:off x="3318174" y="4433365"/>
            <a:ext cx="367328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2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789632F1-1217-8E44-8B5E-4EF098656371}"/>
              </a:ext>
            </a:extLst>
          </p:cNvPr>
          <p:cNvSpPr/>
          <p:nvPr/>
        </p:nvSpPr>
        <p:spPr>
          <a:xfrm>
            <a:off x="3685502" y="4433365"/>
            <a:ext cx="367328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2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D36FB9F3-6D93-D94B-AE76-09C7626D822A}"/>
              </a:ext>
            </a:extLst>
          </p:cNvPr>
          <p:cNvSpPr/>
          <p:nvPr/>
        </p:nvSpPr>
        <p:spPr>
          <a:xfrm>
            <a:off x="2583660" y="4433365"/>
            <a:ext cx="367328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2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41987703-4A8E-F049-ADB2-840F9A590B0E}"/>
              </a:ext>
            </a:extLst>
          </p:cNvPr>
          <p:cNvSpPr/>
          <p:nvPr/>
        </p:nvSpPr>
        <p:spPr>
          <a:xfrm>
            <a:off x="2950988" y="4433365"/>
            <a:ext cx="367328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2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CECB5C95-284C-284E-9667-29E26E946A54}"/>
              </a:ext>
            </a:extLst>
          </p:cNvPr>
          <p:cNvSpPr/>
          <p:nvPr/>
        </p:nvSpPr>
        <p:spPr>
          <a:xfrm>
            <a:off x="4776827" y="4433365"/>
            <a:ext cx="367328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2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827DE578-B45E-154B-9CA4-5F2852E3F07B}"/>
              </a:ext>
            </a:extLst>
          </p:cNvPr>
          <p:cNvSpPr/>
          <p:nvPr/>
        </p:nvSpPr>
        <p:spPr>
          <a:xfrm>
            <a:off x="5144155" y="4433365"/>
            <a:ext cx="367328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2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6781618F-D9E7-694C-953B-FF747669FBC2}"/>
              </a:ext>
            </a:extLst>
          </p:cNvPr>
          <p:cNvSpPr/>
          <p:nvPr/>
        </p:nvSpPr>
        <p:spPr>
          <a:xfrm>
            <a:off x="4042313" y="4433365"/>
            <a:ext cx="367328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2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2A660124-64DD-9945-86B2-CB9FAE751EA9}"/>
              </a:ext>
            </a:extLst>
          </p:cNvPr>
          <p:cNvSpPr/>
          <p:nvPr/>
        </p:nvSpPr>
        <p:spPr>
          <a:xfrm>
            <a:off x="4409641" y="4433365"/>
            <a:ext cx="367328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2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1FF9113D-F750-DF42-A723-0B8B69579B51}"/>
              </a:ext>
            </a:extLst>
          </p:cNvPr>
          <p:cNvSpPr/>
          <p:nvPr/>
        </p:nvSpPr>
        <p:spPr>
          <a:xfrm>
            <a:off x="1871316" y="4426116"/>
            <a:ext cx="692572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algn="r" defTabSz="914400" rtl="1" eaLnBrk="1" latinLnBrk="0" hangingPunct="1"/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z: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D786E8DB-9878-5B40-BF07-D67C80A21B89}"/>
              </a:ext>
            </a:extLst>
          </p:cNvPr>
          <p:cNvSpPr/>
          <p:nvPr/>
        </p:nvSpPr>
        <p:spPr>
          <a:xfrm>
            <a:off x="3317107" y="3308979"/>
            <a:ext cx="367328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821037C-E786-0F43-8533-07A22A76CEF2}"/>
              </a:ext>
            </a:extLst>
          </p:cNvPr>
          <p:cNvSpPr/>
          <p:nvPr/>
        </p:nvSpPr>
        <p:spPr>
          <a:xfrm>
            <a:off x="3684435" y="3308979"/>
            <a:ext cx="367328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2890D21E-DBB5-8C4A-8833-24F7EA0A9270}"/>
              </a:ext>
            </a:extLst>
          </p:cNvPr>
          <p:cNvSpPr/>
          <p:nvPr/>
        </p:nvSpPr>
        <p:spPr>
          <a:xfrm>
            <a:off x="2582593" y="3308979"/>
            <a:ext cx="367328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B7D353EB-9A73-BF4E-AFC7-B12C8F0BCF47}"/>
              </a:ext>
            </a:extLst>
          </p:cNvPr>
          <p:cNvSpPr/>
          <p:nvPr/>
        </p:nvSpPr>
        <p:spPr>
          <a:xfrm>
            <a:off x="2949921" y="3308979"/>
            <a:ext cx="367328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3680D6DE-FE22-A747-8D44-F6359B96EEF9}"/>
              </a:ext>
            </a:extLst>
          </p:cNvPr>
          <p:cNvSpPr/>
          <p:nvPr/>
        </p:nvSpPr>
        <p:spPr>
          <a:xfrm>
            <a:off x="4775760" y="3308979"/>
            <a:ext cx="367328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98B9A350-99FB-064F-AF72-E44C1B331CF7}"/>
              </a:ext>
            </a:extLst>
          </p:cNvPr>
          <p:cNvSpPr/>
          <p:nvPr/>
        </p:nvSpPr>
        <p:spPr>
          <a:xfrm>
            <a:off x="5143088" y="3308979"/>
            <a:ext cx="367328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98C7F8C3-C95E-2C41-9018-45357DD6FA65}"/>
              </a:ext>
            </a:extLst>
          </p:cNvPr>
          <p:cNvSpPr/>
          <p:nvPr/>
        </p:nvSpPr>
        <p:spPr>
          <a:xfrm>
            <a:off x="4041246" y="3308979"/>
            <a:ext cx="367328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D2D51C40-914E-8F4E-AE3B-E4850FEC0D03}"/>
              </a:ext>
            </a:extLst>
          </p:cNvPr>
          <p:cNvSpPr/>
          <p:nvPr/>
        </p:nvSpPr>
        <p:spPr>
          <a:xfrm>
            <a:off x="4408574" y="3308979"/>
            <a:ext cx="367328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E334374A-BD6B-4D47-9097-93E8A1B0DDF9}"/>
              </a:ext>
            </a:extLst>
          </p:cNvPr>
          <p:cNvSpPr/>
          <p:nvPr/>
        </p:nvSpPr>
        <p:spPr>
          <a:xfrm>
            <a:off x="1870249" y="3301730"/>
            <a:ext cx="692572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algn="r" defTabSz="914400" rtl="1" eaLnBrk="1" latinLnBrk="0" hangingPunct="1"/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x:</a:t>
            </a:r>
          </a:p>
        </p:txBody>
      </p:sp>
      <p:sp>
        <p:nvSpPr>
          <p:cNvPr id="41" name="Content Placeholder 2">
            <a:extLst>
              <a:ext uri="{FF2B5EF4-FFF2-40B4-BE49-F238E27FC236}">
                <a16:creationId xmlns:a16="http://schemas.microsoft.com/office/drawing/2014/main" id="{B00A4671-7E14-BE4C-B5DF-7A05159BF8C1}"/>
              </a:ext>
            </a:extLst>
          </p:cNvPr>
          <p:cNvSpPr txBox="1">
            <a:spLocks/>
          </p:cNvSpPr>
          <p:nvPr/>
        </p:nvSpPr>
        <p:spPr>
          <a:xfrm>
            <a:off x="734341" y="1073179"/>
            <a:ext cx="5655940" cy="30612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800" dirty="0"/>
              <a:t>Using multi-bit 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truth</a:t>
            </a:r>
            <a:r>
              <a:rPr lang="en-US" sz="1800" dirty="0"/>
              <a:t> / 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false</a:t>
            </a:r>
            <a:r>
              <a:rPr lang="en-US" sz="1800" dirty="0"/>
              <a:t> constants:</a:t>
            </a:r>
          </a:p>
        </p:txBody>
      </p:sp>
    </p:spTree>
    <p:extLst>
      <p:ext uri="{BB962C8B-B14F-4D97-AF65-F5344CB8AC3E}">
        <p14:creationId xmlns:p14="http://schemas.microsoft.com/office/powerpoint/2010/main" val="86149235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extBox 59">
            <a:extLst>
              <a:ext uri="{FF2B5EF4-FFF2-40B4-BE49-F238E27FC236}">
                <a16:creationId xmlns:a16="http://schemas.microsoft.com/office/drawing/2014/main" id="{BF6B7B41-4383-8845-B61C-431FEA4C78F7}"/>
              </a:ext>
            </a:extLst>
          </p:cNvPr>
          <p:cNvSpPr txBox="1"/>
          <p:nvPr/>
        </p:nvSpPr>
        <p:spPr>
          <a:xfrm>
            <a:off x="5143088" y="3004959"/>
            <a:ext cx="184731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0" algn="r" defTabSz="914400" rtl="1" eaLnBrk="1" latinLnBrk="0" hangingPunct="1"/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EC437536-B919-9B44-AE41-4C600A3C1E2A}"/>
              </a:ext>
            </a:extLst>
          </p:cNvPr>
          <p:cNvSpPr/>
          <p:nvPr/>
        </p:nvSpPr>
        <p:spPr>
          <a:xfrm>
            <a:off x="3317107" y="3004959"/>
            <a:ext cx="36732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algn="ctr" defTabSz="914400" rtl="1" eaLnBrk="1" latinLnBrk="0" hangingPunct="1"/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7388EAA1-273E-0C4B-BB6B-F9871ABDF939}"/>
              </a:ext>
            </a:extLst>
          </p:cNvPr>
          <p:cNvSpPr/>
          <p:nvPr/>
        </p:nvSpPr>
        <p:spPr>
          <a:xfrm>
            <a:off x="3684435" y="3004959"/>
            <a:ext cx="36732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algn="ctr" defTabSz="914400" rtl="1" eaLnBrk="1" latinLnBrk="0" hangingPunct="1"/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D6CB76CA-198B-2748-A837-834E627264AC}"/>
              </a:ext>
            </a:extLst>
          </p:cNvPr>
          <p:cNvSpPr/>
          <p:nvPr/>
        </p:nvSpPr>
        <p:spPr>
          <a:xfrm>
            <a:off x="2582593" y="3004959"/>
            <a:ext cx="36732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algn="ctr" defTabSz="914400" rtl="1" eaLnBrk="1" latinLnBrk="0" hangingPunct="1"/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7539A30B-1A11-C84A-8AB8-8E868B04260A}"/>
              </a:ext>
            </a:extLst>
          </p:cNvPr>
          <p:cNvSpPr/>
          <p:nvPr/>
        </p:nvSpPr>
        <p:spPr>
          <a:xfrm>
            <a:off x="2949921" y="3004959"/>
            <a:ext cx="36732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algn="ctr" defTabSz="914400" rtl="1" eaLnBrk="1" latinLnBrk="0" hangingPunct="1"/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C086C776-8E75-744F-B7D2-2A74830329EB}"/>
              </a:ext>
            </a:extLst>
          </p:cNvPr>
          <p:cNvSpPr/>
          <p:nvPr/>
        </p:nvSpPr>
        <p:spPr>
          <a:xfrm>
            <a:off x="4775760" y="3004959"/>
            <a:ext cx="36732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algn="ctr" defTabSz="914400" rtl="1" eaLnBrk="1" latinLnBrk="0" hangingPunct="1"/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3EF8734A-749A-CC4C-8B00-495187AE737E}"/>
              </a:ext>
            </a:extLst>
          </p:cNvPr>
          <p:cNvSpPr/>
          <p:nvPr/>
        </p:nvSpPr>
        <p:spPr>
          <a:xfrm>
            <a:off x="5143088" y="3004959"/>
            <a:ext cx="36732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algn="ctr" defTabSz="914400" rtl="1" eaLnBrk="1" latinLnBrk="0" hangingPunct="1"/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1656F92D-FA60-A446-BDC5-C89DBE252D84}"/>
              </a:ext>
            </a:extLst>
          </p:cNvPr>
          <p:cNvSpPr/>
          <p:nvPr/>
        </p:nvSpPr>
        <p:spPr>
          <a:xfrm>
            <a:off x="4041246" y="3004959"/>
            <a:ext cx="36732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algn="ctr" defTabSz="914400" rtl="1" eaLnBrk="1" latinLnBrk="0" hangingPunct="1"/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5D5BF6F6-6FB5-E546-A70D-45573F28863D}"/>
              </a:ext>
            </a:extLst>
          </p:cNvPr>
          <p:cNvSpPr/>
          <p:nvPr/>
        </p:nvSpPr>
        <p:spPr>
          <a:xfrm>
            <a:off x="4408574" y="3004959"/>
            <a:ext cx="36732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algn="ctr" defTabSz="914400" rtl="1" eaLnBrk="1" latinLnBrk="0" hangingPunct="1"/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Relevant bus tips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7FD7E8-1D08-C041-8ABF-F707C594D19C}"/>
              </a:ext>
            </a:extLst>
          </p:cNvPr>
          <p:cNvSpPr txBox="1"/>
          <p:nvPr/>
        </p:nvSpPr>
        <p:spPr>
          <a:xfrm>
            <a:off x="838200" y="1498323"/>
            <a:ext cx="5552081" cy="116432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144000" tIns="108000" rIns="144000" bIns="0" rtlCol="0" anchor="t" anchorCtr="0">
            <a:normAutofit/>
          </a:bodyPr>
          <a:lstStyle>
            <a:lvl1pPr indent="0">
              <a:lnSpc>
                <a:spcPct val="90000"/>
              </a:lnSpc>
              <a:spcBef>
                <a:spcPct val="20000"/>
              </a:spcBef>
              <a:buClr>
                <a:srgbClr val="006600"/>
              </a:buClr>
              <a:buSzPct val="85000"/>
              <a:buFont typeface="Arial" panose="020B0604020202020204" pitchFamily="34" charset="0"/>
              <a:buNone/>
              <a:defRPr sz="1400">
                <a:solidFill>
                  <a:srgbClr val="000000"/>
                </a:solidFill>
                <a:latin typeface="Consolas"/>
                <a:cs typeface="Consolas"/>
              </a:defRPr>
            </a:lvl1pPr>
            <a:lvl2pPr indent="0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None/>
              <a:defRPr sz="2000">
                <a:latin typeface="Times New Roman"/>
                <a:cs typeface="Times New Roman"/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>
                <a:latin typeface="Times New Roman"/>
                <a:cs typeface="Times New Roman"/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latin typeface="Times New Roman"/>
                <a:cs typeface="Times New Roman"/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latin typeface="Times New Roman"/>
                <a:cs typeface="Times New Roman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1200" dirty="0">
                <a:solidFill>
                  <a:schemeClr val="tx1"/>
                </a:solidFill>
              </a:rPr>
              <a:t>...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rPr>
              <a:t>// Suppose that x, y, z are 8-bit bus-pins: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200" dirty="0"/>
              <a:t>chipPart(..., x</a:t>
            </a:r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/>
              <a:t>=</a:t>
            </a:r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/>
              <a:t>true, y</a:t>
            </a:r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/>
              <a:t>=</a:t>
            </a:r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/>
              <a:t>false, z[0..2]</a:t>
            </a:r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/>
              <a:t>=</a:t>
            </a:r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/>
              <a:t>true, z[6..7]</a:t>
            </a:r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/>
              <a:t>=</a:t>
            </a:r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/>
              <a:t>true);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200" dirty="0"/>
              <a:t>...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36137B3E-BE6E-7E4B-870E-26CFC0A2A082}"/>
              </a:ext>
            </a:extLst>
          </p:cNvPr>
          <p:cNvSpPr/>
          <p:nvPr/>
        </p:nvSpPr>
        <p:spPr>
          <a:xfrm>
            <a:off x="3318174" y="4433365"/>
            <a:ext cx="367328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2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789632F1-1217-8E44-8B5E-4EF098656371}"/>
              </a:ext>
            </a:extLst>
          </p:cNvPr>
          <p:cNvSpPr/>
          <p:nvPr/>
        </p:nvSpPr>
        <p:spPr>
          <a:xfrm>
            <a:off x="3685502" y="4433365"/>
            <a:ext cx="367328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2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D36FB9F3-6D93-D94B-AE76-09C7626D822A}"/>
              </a:ext>
            </a:extLst>
          </p:cNvPr>
          <p:cNvSpPr/>
          <p:nvPr/>
        </p:nvSpPr>
        <p:spPr>
          <a:xfrm>
            <a:off x="2583660" y="4433365"/>
            <a:ext cx="367328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2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41987703-4A8E-F049-ADB2-840F9A590B0E}"/>
              </a:ext>
            </a:extLst>
          </p:cNvPr>
          <p:cNvSpPr/>
          <p:nvPr/>
        </p:nvSpPr>
        <p:spPr>
          <a:xfrm>
            <a:off x="2950988" y="4433365"/>
            <a:ext cx="367328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2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CECB5C95-284C-284E-9667-29E26E946A54}"/>
              </a:ext>
            </a:extLst>
          </p:cNvPr>
          <p:cNvSpPr/>
          <p:nvPr/>
        </p:nvSpPr>
        <p:spPr>
          <a:xfrm>
            <a:off x="4776827" y="4433365"/>
            <a:ext cx="367328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2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827DE578-B45E-154B-9CA4-5F2852E3F07B}"/>
              </a:ext>
            </a:extLst>
          </p:cNvPr>
          <p:cNvSpPr/>
          <p:nvPr/>
        </p:nvSpPr>
        <p:spPr>
          <a:xfrm>
            <a:off x="5144155" y="4433365"/>
            <a:ext cx="367328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2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6781618F-D9E7-694C-953B-FF747669FBC2}"/>
              </a:ext>
            </a:extLst>
          </p:cNvPr>
          <p:cNvSpPr/>
          <p:nvPr/>
        </p:nvSpPr>
        <p:spPr>
          <a:xfrm>
            <a:off x="4042313" y="4433365"/>
            <a:ext cx="367328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2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2A660124-64DD-9945-86B2-CB9FAE751EA9}"/>
              </a:ext>
            </a:extLst>
          </p:cNvPr>
          <p:cNvSpPr/>
          <p:nvPr/>
        </p:nvSpPr>
        <p:spPr>
          <a:xfrm>
            <a:off x="4409641" y="4433365"/>
            <a:ext cx="367328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2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1FF9113D-F750-DF42-A723-0B8B69579B51}"/>
              </a:ext>
            </a:extLst>
          </p:cNvPr>
          <p:cNvSpPr/>
          <p:nvPr/>
        </p:nvSpPr>
        <p:spPr>
          <a:xfrm>
            <a:off x="1871316" y="4426116"/>
            <a:ext cx="692572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algn="r" defTabSz="914400" rtl="1" eaLnBrk="1" latinLnBrk="0" hangingPunct="1"/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z: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D786E8DB-9878-5B40-BF07-D67C80A21B89}"/>
              </a:ext>
            </a:extLst>
          </p:cNvPr>
          <p:cNvSpPr/>
          <p:nvPr/>
        </p:nvSpPr>
        <p:spPr>
          <a:xfrm>
            <a:off x="3317107" y="3308979"/>
            <a:ext cx="367328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821037C-E786-0F43-8533-07A22A76CEF2}"/>
              </a:ext>
            </a:extLst>
          </p:cNvPr>
          <p:cNvSpPr/>
          <p:nvPr/>
        </p:nvSpPr>
        <p:spPr>
          <a:xfrm>
            <a:off x="3684435" y="3308979"/>
            <a:ext cx="367328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2890D21E-DBB5-8C4A-8833-24F7EA0A9270}"/>
              </a:ext>
            </a:extLst>
          </p:cNvPr>
          <p:cNvSpPr/>
          <p:nvPr/>
        </p:nvSpPr>
        <p:spPr>
          <a:xfrm>
            <a:off x="2582593" y="3308979"/>
            <a:ext cx="367328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B7D353EB-9A73-BF4E-AFC7-B12C8F0BCF47}"/>
              </a:ext>
            </a:extLst>
          </p:cNvPr>
          <p:cNvSpPr/>
          <p:nvPr/>
        </p:nvSpPr>
        <p:spPr>
          <a:xfrm>
            <a:off x="2949921" y="3308979"/>
            <a:ext cx="367328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3680D6DE-FE22-A747-8D44-F6359B96EEF9}"/>
              </a:ext>
            </a:extLst>
          </p:cNvPr>
          <p:cNvSpPr/>
          <p:nvPr/>
        </p:nvSpPr>
        <p:spPr>
          <a:xfrm>
            <a:off x="4775760" y="3308979"/>
            <a:ext cx="367328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98B9A350-99FB-064F-AF72-E44C1B331CF7}"/>
              </a:ext>
            </a:extLst>
          </p:cNvPr>
          <p:cNvSpPr/>
          <p:nvPr/>
        </p:nvSpPr>
        <p:spPr>
          <a:xfrm>
            <a:off x="5143088" y="3308979"/>
            <a:ext cx="367328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98C7F8C3-C95E-2C41-9018-45357DD6FA65}"/>
              </a:ext>
            </a:extLst>
          </p:cNvPr>
          <p:cNvSpPr/>
          <p:nvPr/>
        </p:nvSpPr>
        <p:spPr>
          <a:xfrm>
            <a:off x="4041246" y="3308979"/>
            <a:ext cx="367328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D2D51C40-914E-8F4E-AE3B-E4850FEC0D03}"/>
              </a:ext>
            </a:extLst>
          </p:cNvPr>
          <p:cNvSpPr/>
          <p:nvPr/>
        </p:nvSpPr>
        <p:spPr>
          <a:xfrm>
            <a:off x="4408574" y="3308979"/>
            <a:ext cx="367328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E334374A-BD6B-4D47-9097-93E8A1B0DDF9}"/>
              </a:ext>
            </a:extLst>
          </p:cNvPr>
          <p:cNvSpPr/>
          <p:nvPr/>
        </p:nvSpPr>
        <p:spPr>
          <a:xfrm>
            <a:off x="1870249" y="3301730"/>
            <a:ext cx="692572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algn="r" defTabSz="914400" rtl="1" eaLnBrk="1" latinLnBrk="0" hangingPunct="1"/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x: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9280CC55-E78C-D04A-9BB5-7A36F4A16683}"/>
              </a:ext>
            </a:extLst>
          </p:cNvPr>
          <p:cNvSpPr/>
          <p:nvPr/>
        </p:nvSpPr>
        <p:spPr>
          <a:xfrm>
            <a:off x="3317107" y="3871172"/>
            <a:ext cx="367328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ACAEAC50-5015-EF41-8E93-FDB990FFC3D4}"/>
              </a:ext>
            </a:extLst>
          </p:cNvPr>
          <p:cNvSpPr/>
          <p:nvPr/>
        </p:nvSpPr>
        <p:spPr>
          <a:xfrm>
            <a:off x="3684435" y="3871172"/>
            <a:ext cx="367328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D7489B68-78D6-EE40-B4D5-9034BE79B083}"/>
              </a:ext>
            </a:extLst>
          </p:cNvPr>
          <p:cNvSpPr/>
          <p:nvPr/>
        </p:nvSpPr>
        <p:spPr>
          <a:xfrm>
            <a:off x="2582593" y="3871172"/>
            <a:ext cx="367328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00C537E4-E790-644B-80D1-0C137FD3B224}"/>
              </a:ext>
            </a:extLst>
          </p:cNvPr>
          <p:cNvSpPr/>
          <p:nvPr/>
        </p:nvSpPr>
        <p:spPr>
          <a:xfrm>
            <a:off x="2949921" y="3871172"/>
            <a:ext cx="367328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7CACFE79-4AB2-9143-8515-76418683906C}"/>
              </a:ext>
            </a:extLst>
          </p:cNvPr>
          <p:cNvSpPr/>
          <p:nvPr/>
        </p:nvSpPr>
        <p:spPr>
          <a:xfrm>
            <a:off x="4775760" y="3871172"/>
            <a:ext cx="367328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1F5B216-7E00-E848-ADD8-42F9DC47C607}"/>
              </a:ext>
            </a:extLst>
          </p:cNvPr>
          <p:cNvSpPr/>
          <p:nvPr/>
        </p:nvSpPr>
        <p:spPr>
          <a:xfrm>
            <a:off x="5143088" y="3871172"/>
            <a:ext cx="367328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69C36FE1-1C6E-514C-A52C-D1B2CA04C3CE}"/>
              </a:ext>
            </a:extLst>
          </p:cNvPr>
          <p:cNvSpPr/>
          <p:nvPr/>
        </p:nvSpPr>
        <p:spPr>
          <a:xfrm>
            <a:off x="4041246" y="3871172"/>
            <a:ext cx="367328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6E3C2673-08D4-0B44-B8CE-468FC87FBA45}"/>
              </a:ext>
            </a:extLst>
          </p:cNvPr>
          <p:cNvSpPr/>
          <p:nvPr/>
        </p:nvSpPr>
        <p:spPr>
          <a:xfrm>
            <a:off x="4408574" y="3871172"/>
            <a:ext cx="367328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0A8CAD33-9C05-5A46-B619-47145EEB5D5E}"/>
              </a:ext>
            </a:extLst>
          </p:cNvPr>
          <p:cNvSpPr/>
          <p:nvPr/>
        </p:nvSpPr>
        <p:spPr>
          <a:xfrm>
            <a:off x="1870249" y="3863923"/>
            <a:ext cx="692572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algn="r" defTabSz="914400" rtl="1" eaLnBrk="1" latinLnBrk="0" hangingPunct="1"/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y:</a:t>
            </a:r>
          </a:p>
        </p:txBody>
      </p:sp>
      <p:sp>
        <p:nvSpPr>
          <p:cNvPr id="69" name="Content Placeholder 2">
            <a:extLst>
              <a:ext uri="{FF2B5EF4-FFF2-40B4-BE49-F238E27FC236}">
                <a16:creationId xmlns:a16="http://schemas.microsoft.com/office/drawing/2014/main" id="{1D69A7B0-D304-904F-951E-C037C4346A4E}"/>
              </a:ext>
            </a:extLst>
          </p:cNvPr>
          <p:cNvSpPr txBox="1">
            <a:spLocks/>
          </p:cNvSpPr>
          <p:nvPr/>
        </p:nvSpPr>
        <p:spPr>
          <a:xfrm>
            <a:off x="734341" y="1073179"/>
            <a:ext cx="5655940" cy="30612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800" dirty="0"/>
              <a:t>Using multi-bit 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truth</a:t>
            </a:r>
            <a:r>
              <a:rPr lang="en-US" sz="1800" dirty="0"/>
              <a:t> / 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false</a:t>
            </a:r>
            <a:r>
              <a:rPr lang="en-US" sz="1800" dirty="0"/>
              <a:t> constants:</a:t>
            </a:r>
          </a:p>
        </p:txBody>
      </p:sp>
    </p:spTree>
    <p:extLst>
      <p:ext uri="{BB962C8B-B14F-4D97-AF65-F5344CB8AC3E}">
        <p14:creationId xmlns:p14="http://schemas.microsoft.com/office/powerpoint/2010/main" val="223469162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Relevant bus tips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7FD7E8-1D08-C041-8ABF-F707C594D19C}"/>
              </a:ext>
            </a:extLst>
          </p:cNvPr>
          <p:cNvSpPr txBox="1"/>
          <p:nvPr/>
        </p:nvSpPr>
        <p:spPr>
          <a:xfrm>
            <a:off x="838200" y="1498323"/>
            <a:ext cx="5552081" cy="116432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144000" tIns="108000" rIns="144000" bIns="0" rtlCol="0" anchor="t" anchorCtr="0">
            <a:normAutofit/>
          </a:bodyPr>
          <a:lstStyle>
            <a:lvl1pPr indent="0">
              <a:lnSpc>
                <a:spcPct val="90000"/>
              </a:lnSpc>
              <a:spcBef>
                <a:spcPct val="20000"/>
              </a:spcBef>
              <a:buClr>
                <a:srgbClr val="006600"/>
              </a:buClr>
              <a:buSzPct val="85000"/>
              <a:buFont typeface="Arial" panose="020B0604020202020204" pitchFamily="34" charset="0"/>
              <a:buNone/>
              <a:defRPr sz="1400">
                <a:solidFill>
                  <a:srgbClr val="000000"/>
                </a:solidFill>
                <a:latin typeface="Consolas"/>
                <a:cs typeface="Consolas"/>
              </a:defRPr>
            </a:lvl1pPr>
            <a:lvl2pPr indent="0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None/>
              <a:defRPr sz="2000">
                <a:latin typeface="Times New Roman"/>
                <a:cs typeface="Times New Roman"/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>
                <a:latin typeface="Times New Roman"/>
                <a:cs typeface="Times New Roman"/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latin typeface="Times New Roman"/>
                <a:cs typeface="Times New Roman"/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latin typeface="Times New Roman"/>
                <a:cs typeface="Times New Roman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1200" dirty="0">
                <a:solidFill>
                  <a:schemeClr val="tx1"/>
                </a:solidFill>
              </a:rPr>
              <a:t>...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rPr>
              <a:t>// Suppose that x, y, z are 8-bit bus-pins: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200" dirty="0"/>
              <a:t>chipPart(..., x</a:t>
            </a:r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/>
              <a:t>=</a:t>
            </a:r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/>
              <a:t>true, y</a:t>
            </a:r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/>
              <a:t>=</a:t>
            </a:r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/>
              <a:t>false, z[0..2]</a:t>
            </a:r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/>
              <a:t>=</a:t>
            </a:r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/>
              <a:t>true, z[6..7]</a:t>
            </a:r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/>
              <a:t>=</a:t>
            </a:r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/>
              <a:t>true);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200" dirty="0"/>
              <a:t>...</a:t>
            </a:r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BFA337CF-81F7-414B-8491-6D62AF4EFE10}"/>
              </a:ext>
            </a:extLst>
          </p:cNvPr>
          <p:cNvSpPr/>
          <p:nvPr/>
        </p:nvSpPr>
        <p:spPr>
          <a:xfrm>
            <a:off x="3684435" y="5163043"/>
            <a:ext cx="2521684" cy="394708"/>
          </a:xfrm>
          <a:prstGeom prst="wedgeRoundRectCallout">
            <a:avLst>
              <a:gd name="adj1" fmla="val -34943"/>
              <a:gd name="adj2" fmla="val -11069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46800" rtlCol="0" anchor="ctr" anchorCtr="0"/>
          <a:lstStyle/>
          <a:p>
            <a:pPr>
              <a:spcBef>
                <a:spcPts val="432"/>
              </a:spcBef>
            </a:pPr>
            <a:r>
              <a:rPr lang="en-US" sz="1600" dirty="0">
                <a:solidFill>
                  <a:schemeClr val="tx1"/>
                </a:solidFill>
                <a:latin typeface="Times New Roman"/>
                <a:cs typeface="Times New Roman"/>
              </a:rPr>
              <a:t>Unassigned bits are set to </a:t>
            </a:r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endParaRPr lang="en-US" sz="14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5443AC-378D-FB43-920B-522BDB9491A0}"/>
              </a:ext>
            </a:extLst>
          </p:cNvPr>
          <p:cNvSpPr txBox="1"/>
          <p:nvPr/>
        </p:nvSpPr>
        <p:spPr>
          <a:xfrm>
            <a:off x="5143088" y="3004959"/>
            <a:ext cx="184731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0" algn="r" defTabSz="914400" rtl="1" eaLnBrk="1" latinLnBrk="0" hangingPunct="1"/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AABD38E-CA79-5241-A5E4-C5346D13D5AC}"/>
              </a:ext>
            </a:extLst>
          </p:cNvPr>
          <p:cNvSpPr/>
          <p:nvPr/>
        </p:nvSpPr>
        <p:spPr>
          <a:xfrm>
            <a:off x="3317107" y="3004959"/>
            <a:ext cx="36732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algn="ctr" defTabSz="914400" rtl="1" eaLnBrk="1" latinLnBrk="0" hangingPunct="1"/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31832E5-9280-B643-AC45-1BD412C6F41C}"/>
              </a:ext>
            </a:extLst>
          </p:cNvPr>
          <p:cNvSpPr/>
          <p:nvPr/>
        </p:nvSpPr>
        <p:spPr>
          <a:xfrm>
            <a:off x="3684435" y="3004959"/>
            <a:ext cx="36732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algn="ctr" defTabSz="914400" rtl="1" eaLnBrk="1" latinLnBrk="0" hangingPunct="1"/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8B62164-59BC-C74A-B942-5E4E74B4EBB1}"/>
              </a:ext>
            </a:extLst>
          </p:cNvPr>
          <p:cNvSpPr/>
          <p:nvPr/>
        </p:nvSpPr>
        <p:spPr>
          <a:xfrm>
            <a:off x="2582593" y="3004959"/>
            <a:ext cx="36732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algn="ctr" defTabSz="914400" rtl="1" eaLnBrk="1" latinLnBrk="0" hangingPunct="1"/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DFF668B-4165-DA4C-9EAB-C239BDFF44E0}"/>
              </a:ext>
            </a:extLst>
          </p:cNvPr>
          <p:cNvSpPr/>
          <p:nvPr/>
        </p:nvSpPr>
        <p:spPr>
          <a:xfrm>
            <a:off x="2949921" y="3004959"/>
            <a:ext cx="36732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algn="ctr" defTabSz="914400" rtl="1" eaLnBrk="1" latinLnBrk="0" hangingPunct="1"/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7DBBE5E-9099-234E-9EA5-5EAFB657B994}"/>
              </a:ext>
            </a:extLst>
          </p:cNvPr>
          <p:cNvSpPr/>
          <p:nvPr/>
        </p:nvSpPr>
        <p:spPr>
          <a:xfrm>
            <a:off x="4775760" y="3004959"/>
            <a:ext cx="36732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algn="ctr" defTabSz="914400" rtl="1" eaLnBrk="1" latinLnBrk="0" hangingPunct="1"/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3CEAAC8-4F56-904D-B993-2D0C53F1F24E}"/>
              </a:ext>
            </a:extLst>
          </p:cNvPr>
          <p:cNvSpPr/>
          <p:nvPr/>
        </p:nvSpPr>
        <p:spPr>
          <a:xfrm>
            <a:off x="5143088" y="3004959"/>
            <a:ext cx="36732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algn="ctr" defTabSz="914400" rtl="1" eaLnBrk="1" latinLnBrk="0" hangingPunct="1"/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B03DCAA-02E8-6247-8BA0-2C68563BA1A3}"/>
              </a:ext>
            </a:extLst>
          </p:cNvPr>
          <p:cNvSpPr/>
          <p:nvPr/>
        </p:nvSpPr>
        <p:spPr>
          <a:xfrm>
            <a:off x="4041246" y="3004959"/>
            <a:ext cx="36732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algn="ctr" defTabSz="914400" rtl="1" eaLnBrk="1" latinLnBrk="0" hangingPunct="1"/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5F138DD-638B-BA48-AC5E-56B144B12C3E}"/>
              </a:ext>
            </a:extLst>
          </p:cNvPr>
          <p:cNvSpPr/>
          <p:nvPr/>
        </p:nvSpPr>
        <p:spPr>
          <a:xfrm>
            <a:off x="4408574" y="3004959"/>
            <a:ext cx="36732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algn="ctr" defTabSz="914400" rtl="1" eaLnBrk="1" latinLnBrk="0" hangingPunct="1"/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20A8214-DB54-044A-9C1C-712708B49AD7}"/>
              </a:ext>
            </a:extLst>
          </p:cNvPr>
          <p:cNvSpPr/>
          <p:nvPr/>
        </p:nvSpPr>
        <p:spPr>
          <a:xfrm>
            <a:off x="3317107" y="3308979"/>
            <a:ext cx="367328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CC1EEF6-1A89-9545-8BF0-301D893F2486}"/>
              </a:ext>
            </a:extLst>
          </p:cNvPr>
          <p:cNvSpPr/>
          <p:nvPr/>
        </p:nvSpPr>
        <p:spPr>
          <a:xfrm>
            <a:off x="3684435" y="3308979"/>
            <a:ext cx="367328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DF1577F-5116-9546-9669-339218841834}"/>
              </a:ext>
            </a:extLst>
          </p:cNvPr>
          <p:cNvSpPr/>
          <p:nvPr/>
        </p:nvSpPr>
        <p:spPr>
          <a:xfrm>
            <a:off x="2582593" y="3308979"/>
            <a:ext cx="367328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CFBC5F7-CF80-F742-8FEB-4D5F0D746423}"/>
              </a:ext>
            </a:extLst>
          </p:cNvPr>
          <p:cNvSpPr/>
          <p:nvPr/>
        </p:nvSpPr>
        <p:spPr>
          <a:xfrm>
            <a:off x="2949921" y="3308979"/>
            <a:ext cx="367328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F2847897-B79C-3D4E-A6DE-B0BECA6753FC}"/>
              </a:ext>
            </a:extLst>
          </p:cNvPr>
          <p:cNvSpPr/>
          <p:nvPr/>
        </p:nvSpPr>
        <p:spPr>
          <a:xfrm>
            <a:off x="4775760" y="3308979"/>
            <a:ext cx="367328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C3052FC4-7170-2D48-AE94-00EADAC124D1}"/>
              </a:ext>
            </a:extLst>
          </p:cNvPr>
          <p:cNvSpPr/>
          <p:nvPr/>
        </p:nvSpPr>
        <p:spPr>
          <a:xfrm>
            <a:off x="5143088" y="3308979"/>
            <a:ext cx="367328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31C60189-53E5-754B-BF53-DE0BE480EB5B}"/>
              </a:ext>
            </a:extLst>
          </p:cNvPr>
          <p:cNvSpPr/>
          <p:nvPr/>
        </p:nvSpPr>
        <p:spPr>
          <a:xfrm>
            <a:off x="4041246" y="3308979"/>
            <a:ext cx="367328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3748029-57D4-1545-B121-E6141DA86F5E}"/>
              </a:ext>
            </a:extLst>
          </p:cNvPr>
          <p:cNvSpPr/>
          <p:nvPr/>
        </p:nvSpPr>
        <p:spPr>
          <a:xfrm>
            <a:off x="4408574" y="3308979"/>
            <a:ext cx="367328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6A7CEE19-F33C-3F45-9315-B85C7755CE6B}"/>
              </a:ext>
            </a:extLst>
          </p:cNvPr>
          <p:cNvSpPr/>
          <p:nvPr/>
        </p:nvSpPr>
        <p:spPr>
          <a:xfrm>
            <a:off x="1870249" y="3301730"/>
            <a:ext cx="692572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algn="r" defTabSz="914400" rtl="1" eaLnBrk="1" latinLnBrk="0" hangingPunct="1"/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x: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DD014F87-232C-064F-AE0C-CACE81F164EF}"/>
              </a:ext>
            </a:extLst>
          </p:cNvPr>
          <p:cNvSpPr/>
          <p:nvPr/>
        </p:nvSpPr>
        <p:spPr>
          <a:xfrm>
            <a:off x="3317107" y="3871172"/>
            <a:ext cx="367328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B04DD483-3459-564C-BBED-6BBE7652FEAE}"/>
              </a:ext>
            </a:extLst>
          </p:cNvPr>
          <p:cNvSpPr/>
          <p:nvPr/>
        </p:nvSpPr>
        <p:spPr>
          <a:xfrm>
            <a:off x="3684435" y="3871172"/>
            <a:ext cx="367328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AC8ACE1-C9FD-1644-A2CB-509E0B96187C}"/>
              </a:ext>
            </a:extLst>
          </p:cNvPr>
          <p:cNvSpPr/>
          <p:nvPr/>
        </p:nvSpPr>
        <p:spPr>
          <a:xfrm>
            <a:off x="2582593" y="3871172"/>
            <a:ext cx="367328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3E923711-43BC-DC4C-BD04-2791BAF38FDF}"/>
              </a:ext>
            </a:extLst>
          </p:cNvPr>
          <p:cNvSpPr/>
          <p:nvPr/>
        </p:nvSpPr>
        <p:spPr>
          <a:xfrm>
            <a:off x="2949921" y="3871172"/>
            <a:ext cx="367328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E30BF26E-D7FF-344E-945C-59C4FA669E00}"/>
              </a:ext>
            </a:extLst>
          </p:cNvPr>
          <p:cNvSpPr/>
          <p:nvPr/>
        </p:nvSpPr>
        <p:spPr>
          <a:xfrm>
            <a:off x="4775760" y="3871172"/>
            <a:ext cx="367328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0AF508F5-027A-8E4A-AFC1-8F0BF7A4853D}"/>
              </a:ext>
            </a:extLst>
          </p:cNvPr>
          <p:cNvSpPr/>
          <p:nvPr/>
        </p:nvSpPr>
        <p:spPr>
          <a:xfrm>
            <a:off x="5143088" y="3871172"/>
            <a:ext cx="367328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44FE3E0B-3B5C-374C-95CF-8C5A1A90C4CB}"/>
              </a:ext>
            </a:extLst>
          </p:cNvPr>
          <p:cNvSpPr/>
          <p:nvPr/>
        </p:nvSpPr>
        <p:spPr>
          <a:xfrm>
            <a:off x="4041246" y="3871172"/>
            <a:ext cx="367328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F3803754-4BA6-3A4E-9BCB-4F4748E7E116}"/>
              </a:ext>
            </a:extLst>
          </p:cNvPr>
          <p:cNvSpPr/>
          <p:nvPr/>
        </p:nvSpPr>
        <p:spPr>
          <a:xfrm>
            <a:off x="4408574" y="3871172"/>
            <a:ext cx="367328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CB5043CB-7CE8-6D4E-B6B0-F0327A61B0D2}"/>
              </a:ext>
            </a:extLst>
          </p:cNvPr>
          <p:cNvSpPr/>
          <p:nvPr/>
        </p:nvSpPr>
        <p:spPr>
          <a:xfrm>
            <a:off x="1870249" y="3863923"/>
            <a:ext cx="692572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algn="r" defTabSz="914400" rtl="1" eaLnBrk="1" latinLnBrk="0" hangingPunct="1"/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y: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6A3C21F7-1609-4B41-A9F4-2B46ADB6B289}"/>
              </a:ext>
            </a:extLst>
          </p:cNvPr>
          <p:cNvSpPr/>
          <p:nvPr/>
        </p:nvSpPr>
        <p:spPr>
          <a:xfrm>
            <a:off x="3318174" y="4433365"/>
            <a:ext cx="367328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89738D56-76E7-5746-9826-20A8E64C4B40}"/>
              </a:ext>
            </a:extLst>
          </p:cNvPr>
          <p:cNvSpPr/>
          <p:nvPr/>
        </p:nvSpPr>
        <p:spPr>
          <a:xfrm>
            <a:off x="3685502" y="4433365"/>
            <a:ext cx="367328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05AD790B-DDA5-134F-9B13-79041E08B75A}"/>
              </a:ext>
            </a:extLst>
          </p:cNvPr>
          <p:cNvSpPr/>
          <p:nvPr/>
        </p:nvSpPr>
        <p:spPr>
          <a:xfrm>
            <a:off x="2583660" y="4433365"/>
            <a:ext cx="367328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8EA19A23-D842-474B-AA41-AB90FD92D296}"/>
              </a:ext>
            </a:extLst>
          </p:cNvPr>
          <p:cNvSpPr/>
          <p:nvPr/>
        </p:nvSpPr>
        <p:spPr>
          <a:xfrm>
            <a:off x="2950988" y="4433365"/>
            <a:ext cx="367328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F5F54518-9D32-5648-A15D-CDD13C5A6F12}"/>
              </a:ext>
            </a:extLst>
          </p:cNvPr>
          <p:cNvSpPr/>
          <p:nvPr/>
        </p:nvSpPr>
        <p:spPr>
          <a:xfrm>
            <a:off x="4776827" y="4433365"/>
            <a:ext cx="367328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83BD6F5D-A1EB-0849-B30A-463CABCB069F}"/>
              </a:ext>
            </a:extLst>
          </p:cNvPr>
          <p:cNvSpPr/>
          <p:nvPr/>
        </p:nvSpPr>
        <p:spPr>
          <a:xfrm>
            <a:off x="5144155" y="4433365"/>
            <a:ext cx="367328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EE0507D7-712A-AE49-BB44-A959E8D8491F}"/>
              </a:ext>
            </a:extLst>
          </p:cNvPr>
          <p:cNvSpPr/>
          <p:nvPr/>
        </p:nvSpPr>
        <p:spPr>
          <a:xfrm>
            <a:off x="4042313" y="4433365"/>
            <a:ext cx="367328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6F0EE42D-E361-354F-BF0D-46B050216227}"/>
              </a:ext>
            </a:extLst>
          </p:cNvPr>
          <p:cNvSpPr/>
          <p:nvPr/>
        </p:nvSpPr>
        <p:spPr>
          <a:xfrm>
            <a:off x="4409641" y="4433365"/>
            <a:ext cx="367328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D3AC1168-E67E-D041-97F7-AF94FE48C0F1}"/>
              </a:ext>
            </a:extLst>
          </p:cNvPr>
          <p:cNvSpPr/>
          <p:nvPr/>
        </p:nvSpPr>
        <p:spPr>
          <a:xfrm>
            <a:off x="1871316" y="4426116"/>
            <a:ext cx="692572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algn="r" defTabSz="914400" rtl="1" eaLnBrk="1" latinLnBrk="0" hangingPunct="1"/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z:</a:t>
            </a:r>
          </a:p>
        </p:txBody>
      </p:sp>
      <p:sp>
        <p:nvSpPr>
          <p:cNvPr id="46" name="Content Placeholder 2">
            <a:extLst>
              <a:ext uri="{FF2B5EF4-FFF2-40B4-BE49-F238E27FC236}">
                <a16:creationId xmlns:a16="http://schemas.microsoft.com/office/drawing/2014/main" id="{AD1AC464-E26E-3044-9183-16E4CE430048}"/>
              </a:ext>
            </a:extLst>
          </p:cNvPr>
          <p:cNvSpPr txBox="1">
            <a:spLocks/>
          </p:cNvSpPr>
          <p:nvPr/>
        </p:nvSpPr>
        <p:spPr>
          <a:xfrm>
            <a:off x="734341" y="1073179"/>
            <a:ext cx="5655940" cy="30612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800" dirty="0"/>
              <a:t>Using multi-bit 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truth</a:t>
            </a:r>
            <a:r>
              <a:rPr lang="en-US" sz="1800" dirty="0"/>
              <a:t> / 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false</a:t>
            </a:r>
            <a:r>
              <a:rPr lang="en-US" sz="1800" dirty="0"/>
              <a:t> constants:</a:t>
            </a:r>
          </a:p>
        </p:txBody>
      </p:sp>
      <p:sp>
        <p:nvSpPr>
          <p:cNvPr id="45" name="Rounded Rectangular Callout 44">
            <a:extLst>
              <a:ext uri="{FF2B5EF4-FFF2-40B4-BE49-F238E27FC236}">
                <a16:creationId xmlns:a16="http://schemas.microsoft.com/office/drawing/2014/main" id="{4E106FF2-55E2-2844-91D7-1BDFABD7BEBC}"/>
              </a:ext>
            </a:extLst>
          </p:cNvPr>
          <p:cNvSpPr/>
          <p:nvPr/>
        </p:nvSpPr>
        <p:spPr>
          <a:xfrm>
            <a:off x="5014858" y="1329654"/>
            <a:ext cx="3047317" cy="335078"/>
          </a:xfrm>
          <a:prstGeom prst="wedgeRoundRectCallout">
            <a:avLst>
              <a:gd name="adj1" fmla="val -43370"/>
              <a:gd name="adj2" fmla="val 15805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46800" rtlCol="0" anchor="ctr" anchorCtr="0"/>
          <a:lstStyle/>
          <a:p>
            <a:pPr>
              <a:spcBef>
                <a:spcPts val="432"/>
              </a:spcBef>
            </a:pPr>
            <a:r>
              <a:rPr lang="en-US" sz="1600" dirty="0">
                <a:solidFill>
                  <a:schemeClr val="tx1"/>
                </a:solidFill>
                <a:latin typeface="Times New Roman"/>
                <a:cs typeface="Times New Roman"/>
              </a:rPr>
              <a:t>We can assign values to sub-buses</a:t>
            </a:r>
            <a:endParaRPr lang="en-US" sz="14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0100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45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17625</TotalTime>
  <Words>12264</Words>
  <Application>Microsoft Macintosh PowerPoint</Application>
  <PresentationFormat>Widescreen</PresentationFormat>
  <Paragraphs>4522</Paragraphs>
  <Slides>113</Slides>
  <Notes>9</Notes>
  <HiddenSlides>0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113</vt:i4>
      </vt:variant>
    </vt:vector>
  </HeadingPairs>
  <TitlesOfParts>
    <vt:vector size="125" baseType="lpstr">
      <vt:lpstr>Arial</vt:lpstr>
      <vt:lpstr>Arial</vt:lpstr>
      <vt:lpstr>Avenir Medium</vt:lpstr>
      <vt:lpstr>Avenir Next Medium</vt:lpstr>
      <vt:lpstr>Calibri</vt:lpstr>
      <vt:lpstr>Cambria Math</vt:lpstr>
      <vt:lpstr>Consolas</vt:lpstr>
      <vt:lpstr>Monotype Corsiva</vt:lpstr>
      <vt:lpstr>Times New Roman</vt:lpstr>
      <vt:lpstr>Wingdings</vt:lpstr>
      <vt:lpstr>Office Theme</vt:lpstr>
      <vt:lpstr>Visio.Drawing.6</vt:lpstr>
      <vt:lpstr>PowerPoint Presentation</vt:lpstr>
      <vt:lpstr>Usage Notice</vt:lpstr>
      <vt:lpstr>Nand to Tetris Roadmap: Hardware</vt:lpstr>
      <vt:lpstr>Nand to Tetris Roadmap: Hardware</vt:lpstr>
      <vt:lpstr>Nand to Tetris Roadmap: Hardware</vt:lpstr>
      <vt:lpstr>Computer system</vt:lpstr>
      <vt:lpstr>Computer system</vt:lpstr>
      <vt:lpstr>Arithmetic Logical Unit </vt:lpstr>
      <vt:lpstr>Arithmetic Logical Unit </vt:lpstr>
      <vt:lpstr>Chapter 2: Boolean Arithmetic</vt:lpstr>
      <vt:lpstr>Chapter 2: Boolean Arithmetic</vt:lpstr>
      <vt:lpstr>Representation</vt:lpstr>
      <vt:lpstr>Representation</vt:lpstr>
      <vt:lpstr>A brief history of numeral systems</vt:lpstr>
      <vt:lpstr>A brief history of numeral systems</vt:lpstr>
      <vt:lpstr>Positional numeral system</vt:lpstr>
      <vt:lpstr>Chapter 2: Boolean Arithmetic</vt:lpstr>
      <vt:lpstr>Positional number system</vt:lpstr>
      <vt:lpstr>Positional number system</vt:lpstr>
      <vt:lpstr>Binary and decimal systems</vt:lpstr>
      <vt:lpstr>Decimal       binary conversions</vt:lpstr>
      <vt:lpstr>Decimal       binary conversions</vt:lpstr>
      <vt:lpstr>Decimal       binary conversions</vt:lpstr>
      <vt:lpstr>The binary system</vt:lpstr>
      <vt:lpstr>Chapter 2: Boolean Arithmetic</vt:lpstr>
      <vt:lpstr>Boolean arithmetic</vt:lpstr>
      <vt:lpstr>Addition</vt:lpstr>
      <vt:lpstr>Addition</vt:lpstr>
      <vt:lpstr>Addition</vt:lpstr>
      <vt:lpstr>Addition</vt:lpstr>
      <vt:lpstr>Addition</vt:lpstr>
      <vt:lpstr>Addition</vt:lpstr>
      <vt:lpstr>Addition</vt:lpstr>
      <vt:lpstr>Chapter 2: Boolean Arithmetic</vt:lpstr>
      <vt:lpstr>Chapter 2: Boolean Arithmetic</vt:lpstr>
      <vt:lpstr>Signed integers</vt:lpstr>
      <vt:lpstr>Signed integers</vt:lpstr>
      <vt:lpstr>Signed integers</vt:lpstr>
      <vt:lpstr>Signed integers</vt:lpstr>
      <vt:lpstr>Two’s complement</vt:lpstr>
      <vt:lpstr>Two’s complement: Addition</vt:lpstr>
      <vt:lpstr>Two’s complement: Addition</vt:lpstr>
      <vt:lpstr>Two’s complement: Addition</vt:lpstr>
      <vt:lpstr>Two’s complement: Addition</vt:lpstr>
      <vt:lpstr>Two’s complement: Addition</vt:lpstr>
      <vt:lpstr>Two’s complement: Subtraction</vt:lpstr>
      <vt:lpstr>Two’s complement: Sign conversion</vt:lpstr>
      <vt:lpstr>Two’s complement: Sign conversion</vt:lpstr>
      <vt:lpstr>Two’s complement: Sign conversion</vt:lpstr>
      <vt:lpstr>Two’s complement: Recap</vt:lpstr>
      <vt:lpstr>Chapter 2: Boolean Arithmetic</vt:lpstr>
      <vt:lpstr>Chapter 2: Boolean Arithmetic</vt:lpstr>
      <vt:lpstr>Von Neumann Architecture</vt:lpstr>
      <vt:lpstr>The Arithmetic Logical Unit </vt:lpstr>
      <vt:lpstr>The Hack ALU</vt:lpstr>
      <vt:lpstr>The Hack ALU</vt:lpstr>
      <vt:lpstr>The Hack ALU</vt:lpstr>
      <vt:lpstr>The Hack ALU</vt:lpstr>
      <vt:lpstr>The Hack ALU</vt:lpstr>
      <vt:lpstr>The Hack ALU in action</vt:lpstr>
      <vt:lpstr>The Hack ALU in action: Compute y-x</vt:lpstr>
      <vt:lpstr>The Hack ALU in action: Compute y-x</vt:lpstr>
      <vt:lpstr>The Hack ALU in action</vt:lpstr>
      <vt:lpstr>The Hack ALU in action: Compute x &amp; y</vt:lpstr>
      <vt:lpstr>The Hack ALU in action: Compute x &amp; y</vt:lpstr>
      <vt:lpstr>The Hack ALU operation</vt:lpstr>
      <vt:lpstr>The Hack ALU operation</vt:lpstr>
      <vt:lpstr>The Hack ALU operation</vt:lpstr>
      <vt:lpstr>The Hack ALU operation</vt:lpstr>
      <vt:lpstr>The Hack ALU operation</vt:lpstr>
      <vt:lpstr>The Hack ALU operation</vt:lpstr>
      <vt:lpstr>The Hack ALU operation</vt:lpstr>
      <vt:lpstr>The Hack ALU operation: Compute !x</vt:lpstr>
      <vt:lpstr>The Hack ALU operation: Compute !x</vt:lpstr>
      <vt:lpstr>The Hack ALU operation</vt:lpstr>
      <vt:lpstr>The Hack ALU operation: Compute y-x</vt:lpstr>
      <vt:lpstr>The Hack ALU operation: Compute y-x</vt:lpstr>
      <vt:lpstr>The Hack ALU operation</vt:lpstr>
      <vt:lpstr>The Hack ALU operation: Compute x|y</vt:lpstr>
      <vt:lpstr>The Hack ALU operation: Compute x|y</vt:lpstr>
      <vt:lpstr>The Hack ALU operation</vt:lpstr>
      <vt:lpstr>The Hack ALU operation: Compute y-1</vt:lpstr>
      <vt:lpstr>The Hack ALU operation: Compute y-1</vt:lpstr>
      <vt:lpstr>The Hack ALU operation</vt:lpstr>
      <vt:lpstr>Chapter 2: Boolean Arithmetic</vt:lpstr>
      <vt:lpstr>Project 2</vt:lpstr>
      <vt:lpstr>Half Adder</vt:lpstr>
      <vt:lpstr>Full Adder</vt:lpstr>
      <vt:lpstr>16-bit adder</vt:lpstr>
      <vt:lpstr>16-bit incrementor</vt:lpstr>
      <vt:lpstr>ALU</vt:lpstr>
      <vt:lpstr>ALU</vt:lpstr>
      <vt:lpstr>ALU</vt:lpstr>
      <vt:lpstr>ALU</vt:lpstr>
      <vt:lpstr>Relevant bus tips</vt:lpstr>
      <vt:lpstr>Relevant bus tips</vt:lpstr>
      <vt:lpstr>Relevant bus tips</vt:lpstr>
      <vt:lpstr>Relevant bus tips</vt:lpstr>
      <vt:lpstr>Relevant bus tips</vt:lpstr>
      <vt:lpstr>Relevant bus tips</vt:lpstr>
      <vt:lpstr>Relevant bus tips</vt:lpstr>
      <vt:lpstr>Relevant bus tips</vt:lpstr>
      <vt:lpstr>ALU: Recap</vt:lpstr>
      <vt:lpstr>Chapter 2: Boolean Arithmetic</vt:lpstr>
      <vt:lpstr>Project 2</vt:lpstr>
      <vt:lpstr>Guidelines: www.nand2tetris.org/project02</vt:lpstr>
      <vt:lpstr>Resources</vt:lpstr>
      <vt:lpstr>Chip interfaces: Hack chip set API</vt:lpstr>
      <vt:lpstr>Best practice advice (same as project 1)</vt:lpstr>
      <vt:lpstr>Best practice advice</vt:lpstr>
      <vt:lpstr>Chapter 2: Boolean Arithmetic</vt:lpstr>
      <vt:lpstr>What’s next?</vt:lpstr>
      <vt:lpstr>What’s next?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Noam Nisan</dc:creator>
  <cp:lastModifiedBy>Schocken Shimon</cp:lastModifiedBy>
  <cp:revision>636</cp:revision>
  <dcterms:created xsi:type="dcterms:W3CDTF">2014-04-29T07:30:19Z</dcterms:created>
  <dcterms:modified xsi:type="dcterms:W3CDTF">2021-09-15T09:02:54Z</dcterms:modified>
</cp:coreProperties>
</file>